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319" r:id="rId3"/>
    <p:sldId id="307" r:id="rId4"/>
    <p:sldId id="308" r:id="rId5"/>
    <p:sldId id="300" r:id="rId6"/>
    <p:sldId id="309" r:id="rId7"/>
    <p:sldId id="310" r:id="rId8"/>
    <p:sldId id="322" r:id="rId9"/>
    <p:sldId id="313" r:id="rId10"/>
    <p:sldId id="306" r:id="rId11"/>
    <p:sldId id="316" r:id="rId12"/>
    <p:sldId id="305" r:id="rId13"/>
    <p:sldId id="295" r:id="rId14"/>
    <p:sldId id="325" r:id="rId15"/>
    <p:sldId id="317" r:id="rId16"/>
    <p:sldId id="318" r:id="rId17"/>
    <p:sldId id="296" r:id="rId18"/>
    <p:sldId id="302" r:id="rId19"/>
    <p:sldId id="320" r:id="rId20"/>
    <p:sldId id="323" r:id="rId21"/>
    <p:sldId id="324" r:id="rId22"/>
    <p:sldId id="321" r:id="rId23"/>
    <p:sldId id="303" r:id="rId24"/>
    <p:sldId id="299" r:id="rId25"/>
    <p:sldId id="292" r:id="rId26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Раздел по умолчанию" id="{501D95D5-7959-4540-9082-7522D88ABA35}">
          <p14:sldIdLst>
            <p14:sldId id="256"/>
            <p14:sldId id="257"/>
            <p14:sldId id="273"/>
            <p14:sldId id="270"/>
            <p14:sldId id="259"/>
            <p14:sldId id="260"/>
            <p14:sldId id="261"/>
            <p14:sldId id="263"/>
            <p14:sldId id="264"/>
            <p14:sldId id="265"/>
            <p14:sldId id="266"/>
          </p14:sldIdLst>
        </p14:section>
      </p14:sectionLst>
    </p:ex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AB3C1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43" autoAdjust="0"/>
    <p:restoredTop sz="94660"/>
  </p:normalViewPr>
  <p:slideViewPr>
    <p:cSldViewPr snapToGrid="0">
      <p:cViewPr varScale="1">
        <p:scale>
          <a:sx n="88" d="100"/>
          <a:sy n="88" d="100"/>
        </p:scale>
        <p:origin x="-283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DDEAAE-DE55-45A3-A4F7-3874E0140D37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#1" csCatId="colorful" phldr="1"/>
      <dgm:spPr/>
      <dgm:t>
        <a:bodyPr rtlCol="0"/>
        <a:lstStyle/>
        <a:p>
          <a:pPr rtl="0"/>
          <a:endParaRPr lang="en-US"/>
        </a:p>
      </dgm:t>
    </dgm:pt>
    <dgm:pt modelId="{E4D23657-D1E8-4B22-974B-8DC90813F51B}">
      <dgm:prSet phldrT="[Text]" custT="1"/>
      <dgm:spPr/>
      <dgm:t>
        <a:bodyPr rtlCol="0"/>
        <a:lstStyle/>
        <a:p>
          <a:pPr rtl="0"/>
          <a:r>
            <a:rPr lang="ru" sz="1000" b="1" dirty="0" smtClean="0">
              <a:solidFill>
                <a:schemeClr val="accent2">
                  <a:lumMod val="50000"/>
                </a:schemeClr>
              </a:solidFill>
            </a:rPr>
            <a:t>Двуручное рисование</a:t>
          </a:r>
          <a:r>
            <a:rPr lang="ru-RU" sz="1000" b="1" baseline="0" dirty="0" smtClean="0">
              <a:solidFill>
                <a:schemeClr val="accent2">
                  <a:lumMod val="50000"/>
                </a:schemeClr>
              </a:solidFill>
            </a:rPr>
            <a:t> </a:t>
          </a:r>
          <a:endParaRPr lang="en-US" sz="1000" b="1" dirty="0">
            <a:solidFill>
              <a:schemeClr val="accent2">
                <a:lumMod val="50000"/>
              </a:schemeClr>
            </a:solidFill>
          </a:endParaRPr>
        </a:p>
      </dgm:t>
    </dgm:pt>
    <dgm:pt modelId="{89EF0911-2234-42D0-AEF3-7FADAFD12999}" type="parTrans" cxnId="{99F95D8E-A851-4953-A3C5-9BF7753ED9FA}">
      <dgm:prSet/>
      <dgm:spPr/>
      <dgm:t>
        <a:bodyPr rtlCol="0"/>
        <a:lstStyle/>
        <a:p>
          <a:pPr rtl="0"/>
          <a:endParaRPr lang="en-US"/>
        </a:p>
      </dgm:t>
    </dgm:pt>
    <dgm:pt modelId="{529487B0-19AA-4AAC-8F83-CF2C113EB84D}" type="sibTrans" cxnId="{99F95D8E-A851-4953-A3C5-9BF7753ED9FA}">
      <dgm:prSet/>
      <dgm:spPr/>
      <dgm:t>
        <a:bodyPr rtlCol="0"/>
        <a:lstStyle/>
        <a:p>
          <a:pPr rtl="0"/>
          <a:endParaRPr lang="en-US"/>
        </a:p>
      </dgm:t>
    </dgm:pt>
    <dgm:pt modelId="{EF034794-D109-40B6-8FA2-8971C3123AB6}">
      <dgm:prSet phldrT="[Text]" custT="1"/>
      <dgm:spPr/>
      <dgm:t>
        <a:bodyPr rtlCol="0"/>
        <a:lstStyle/>
        <a:p>
          <a:pPr rtl="0"/>
          <a:r>
            <a:rPr lang="ru" sz="1000" b="1" dirty="0" smtClean="0">
              <a:solidFill>
                <a:schemeClr val="accent2">
                  <a:lumMod val="50000"/>
                </a:schemeClr>
              </a:solidFill>
            </a:rPr>
            <a:t>Упражнения для формирования и развития межполушарных связей.  </a:t>
          </a:r>
        </a:p>
        <a:p>
          <a:pPr rtl="0"/>
          <a:r>
            <a:rPr lang="ru" sz="1000" b="1" dirty="0" smtClean="0">
              <a:solidFill>
                <a:schemeClr val="accent2">
                  <a:lumMod val="50000"/>
                </a:schemeClr>
              </a:solidFill>
            </a:rPr>
            <a:t>Оригами</a:t>
          </a:r>
          <a:endParaRPr lang="ru" sz="1000" dirty="0"/>
        </a:p>
      </dgm:t>
    </dgm:pt>
    <dgm:pt modelId="{64D09C75-3D44-4CEF-9459-5C91DB44A9EA}" type="parTrans" cxnId="{80FF73C0-9BCD-436E-A85B-D6D7D322462C}">
      <dgm:prSet/>
      <dgm:spPr/>
      <dgm:t>
        <a:bodyPr rtlCol="0"/>
        <a:lstStyle/>
        <a:p>
          <a:pPr rtl="0"/>
          <a:endParaRPr lang="en-US"/>
        </a:p>
      </dgm:t>
    </dgm:pt>
    <dgm:pt modelId="{CDDFC891-FC62-4131-A642-2D94388BCCE2}" type="sibTrans" cxnId="{80FF73C0-9BCD-436E-A85B-D6D7D322462C}">
      <dgm:prSet/>
      <dgm:spPr/>
      <dgm:t>
        <a:bodyPr rtlCol="0"/>
        <a:lstStyle/>
        <a:p>
          <a:pPr rtl="0"/>
          <a:endParaRPr lang="en-US"/>
        </a:p>
      </dgm:t>
    </dgm:pt>
    <dgm:pt modelId="{15E11DBD-E9B5-4BCF-A56C-7AAE26CE30DC}">
      <dgm:prSet phldrT="[Text]" custT="1"/>
      <dgm:spPr/>
      <dgm:t>
        <a:bodyPr rtlCol="0"/>
        <a:lstStyle/>
        <a:p>
          <a:pPr rtl="0"/>
          <a:r>
            <a:rPr lang="ru-RU" sz="1100" b="1" i="1" dirty="0" smtClean="0"/>
            <a:t>«</a:t>
          </a:r>
          <a:r>
            <a:rPr lang="ru-RU" sz="1000" b="1" i="1" dirty="0" smtClean="0">
              <a:solidFill>
                <a:schemeClr val="accent2">
                  <a:lumMod val="50000"/>
                </a:schemeClr>
              </a:solidFill>
            </a:rPr>
            <a:t>Колечко»</a:t>
          </a:r>
          <a:endParaRPr lang="ru-RU" sz="1000" b="1" i="0" dirty="0" smtClean="0">
            <a:solidFill>
              <a:schemeClr val="accent2">
                <a:lumMod val="50000"/>
              </a:schemeClr>
            </a:solidFill>
          </a:endParaRPr>
        </a:p>
        <a:p>
          <a:r>
            <a:rPr lang="ru-RU" sz="1000" b="1" i="0" dirty="0" smtClean="0">
              <a:solidFill>
                <a:schemeClr val="accent2">
                  <a:lumMod val="50000"/>
                </a:schemeClr>
              </a:solidFill>
            </a:rPr>
            <a:t>Поочередно перебирать пальцы рук, соединяя в кольцо с большим пальцем последовательно указательный, средний и т.д.</a:t>
          </a:r>
          <a:endParaRPr lang="ru" sz="1000" b="1" dirty="0">
            <a:solidFill>
              <a:schemeClr val="accent2">
                <a:lumMod val="50000"/>
              </a:schemeClr>
            </a:solidFill>
          </a:endParaRPr>
        </a:p>
      </dgm:t>
    </dgm:pt>
    <dgm:pt modelId="{B7B43D5B-12E9-44B1-B818-4B50F6AD3C0A}" type="parTrans" cxnId="{5E0737F0-6DE4-4885-BC59-82E10D617E50}">
      <dgm:prSet/>
      <dgm:spPr/>
      <dgm:t>
        <a:bodyPr rtlCol="0"/>
        <a:lstStyle/>
        <a:p>
          <a:pPr rtl="0"/>
          <a:endParaRPr lang="en-US"/>
        </a:p>
      </dgm:t>
    </dgm:pt>
    <dgm:pt modelId="{329BDEDB-415B-4AB3-B964-E819D0C56DBB}" type="sibTrans" cxnId="{5E0737F0-6DE4-4885-BC59-82E10D617E50}">
      <dgm:prSet/>
      <dgm:spPr/>
      <dgm:t>
        <a:bodyPr rtlCol="0"/>
        <a:lstStyle/>
        <a:p>
          <a:pPr rtl="0"/>
          <a:endParaRPr lang="en-US"/>
        </a:p>
      </dgm:t>
    </dgm:pt>
    <dgm:pt modelId="{778AA374-0E17-4AEA-8EB6-0C342D57D8D8}">
      <dgm:prSet phldrT="[Text]" custT="1"/>
      <dgm:spPr/>
      <dgm:t>
        <a:bodyPr rtlCol="0"/>
        <a:lstStyle/>
        <a:p>
          <a:pPr rtl="0"/>
          <a:r>
            <a:rPr lang="ru-RU" sz="1000" b="1" i="1" dirty="0" smtClean="0">
              <a:solidFill>
                <a:schemeClr val="accent2">
                  <a:lumMod val="50000"/>
                </a:schemeClr>
              </a:solidFill>
            </a:rPr>
            <a:t> -«Найди и зачеркни букву»</a:t>
          </a:r>
          <a:r>
            <a:rPr lang="ru-RU" sz="1000" b="1" i="0" u="none" dirty="0" smtClean="0">
              <a:solidFill>
                <a:schemeClr val="accent2">
                  <a:lumMod val="50000"/>
                </a:schemeClr>
              </a:solidFill>
            </a:rPr>
            <a:t>.</a:t>
          </a:r>
        </a:p>
        <a:p>
          <a:r>
            <a:rPr lang="ru-RU" sz="1000" b="1" i="0" u="none" dirty="0" smtClean="0">
              <a:solidFill>
                <a:schemeClr val="accent2">
                  <a:lumMod val="50000"/>
                </a:schemeClr>
              </a:solidFill>
            </a:rPr>
            <a:t>Ребенку предлагается бланк с набором различных букв. Задача ребенка — как можно быстрее найти все буквы «С» в бланке и зачеркнуть их.</a:t>
          </a:r>
        </a:p>
        <a:p>
          <a:r>
            <a:rPr lang="ru-RU" sz="1000" b="1" i="0" u="none" dirty="0" smtClean="0">
              <a:solidFill>
                <a:schemeClr val="accent2">
                  <a:lumMod val="50000"/>
                </a:schemeClr>
              </a:solidFill>
            </a:rPr>
            <a:t> -»Найди лишнюю букву»</a:t>
          </a:r>
        </a:p>
        <a:p>
          <a:r>
            <a:rPr lang="ru-RU" sz="1000" b="1" i="0" u="none" dirty="0" smtClean="0">
              <a:solidFill>
                <a:schemeClr val="accent2">
                  <a:lumMod val="50000"/>
                </a:schemeClr>
              </a:solidFill>
            </a:rPr>
            <a:t>-»</a:t>
          </a:r>
          <a:r>
            <a:rPr lang="ru-RU" sz="1000" b="1" i="0" u="none" smtClean="0">
              <a:solidFill>
                <a:schemeClr val="accent2">
                  <a:lumMod val="50000"/>
                </a:schemeClr>
              </a:solidFill>
            </a:rPr>
            <a:t>Зачеркнуть гласную </a:t>
          </a:r>
          <a:r>
            <a:rPr lang="ru-RU" sz="1000" b="1" i="0" u="none" dirty="0" smtClean="0">
              <a:solidFill>
                <a:schemeClr val="accent2">
                  <a:lumMod val="50000"/>
                </a:schemeClr>
              </a:solidFill>
            </a:rPr>
            <a:t>или согласную букву»</a:t>
          </a:r>
          <a:endParaRPr lang="ru" sz="1000" dirty="0"/>
        </a:p>
      </dgm:t>
    </dgm:pt>
    <dgm:pt modelId="{5E28F01D-9664-415C-A0CD-EBFDAB29426C}" type="parTrans" cxnId="{6F55886F-2AC8-4F4F-B328-821CB3A2117B}">
      <dgm:prSet/>
      <dgm:spPr/>
      <dgm:t>
        <a:bodyPr rtlCol="0"/>
        <a:lstStyle/>
        <a:p>
          <a:pPr rtl="0"/>
          <a:endParaRPr lang="en-US"/>
        </a:p>
      </dgm:t>
    </dgm:pt>
    <dgm:pt modelId="{1A604594-E883-4DA9-8A2A-16DFACE8640A}" type="sibTrans" cxnId="{6F55886F-2AC8-4F4F-B328-821CB3A2117B}">
      <dgm:prSet/>
      <dgm:spPr/>
      <dgm:t>
        <a:bodyPr rtlCol="0"/>
        <a:lstStyle/>
        <a:p>
          <a:pPr rtl="0"/>
          <a:endParaRPr lang="en-US"/>
        </a:p>
      </dgm:t>
    </dgm:pt>
    <dgm:pt modelId="{05F1A7D0-6E45-49DA-80B3-7FF4B8783E58}">
      <dgm:prSet phldrT="[Text]" custT="1"/>
      <dgm:spPr/>
      <dgm:t>
        <a:bodyPr rtlCol="0"/>
        <a:lstStyle/>
        <a:p>
          <a:pPr rtl="0"/>
          <a:r>
            <a:rPr lang="ru" sz="1000" b="1" baseline="0" dirty="0" smtClean="0">
              <a:solidFill>
                <a:schemeClr val="accent2">
                  <a:lumMod val="50000"/>
                </a:schemeClr>
              </a:solidFill>
            </a:rPr>
            <a:t>Резиночка</a:t>
          </a:r>
        </a:p>
        <a:p>
          <a:pPr rtl="0"/>
          <a:r>
            <a:rPr lang="ru" sz="1000" b="1" baseline="0" dirty="0" smtClean="0">
              <a:solidFill>
                <a:schemeClr val="accent2">
                  <a:lumMod val="50000"/>
                </a:schemeClr>
              </a:solidFill>
            </a:rPr>
            <a:t>Р</a:t>
          </a:r>
          <a:r>
            <a:rPr lang="ru-RU" sz="1000" b="1" i="0" dirty="0" err="1" smtClean="0">
              <a:solidFill>
                <a:schemeClr val="accent2">
                  <a:lumMod val="50000"/>
                </a:schemeClr>
              </a:solidFill>
            </a:rPr>
            <a:t>азвитие</a:t>
          </a:r>
          <a:r>
            <a:rPr lang="ru-RU" sz="1000" b="1" i="0" dirty="0" smtClean="0">
              <a:solidFill>
                <a:schemeClr val="accent2">
                  <a:lumMod val="50000"/>
                </a:schemeClr>
              </a:solidFill>
            </a:rPr>
            <a:t> мелкой моторики, внимания, пространственной ориентировки. </a:t>
          </a:r>
          <a:r>
            <a:rPr lang="ru" sz="1000" b="1" baseline="0" dirty="0" smtClean="0">
              <a:solidFill>
                <a:schemeClr val="accent2">
                  <a:lumMod val="50000"/>
                </a:schemeClr>
              </a:solidFill>
            </a:rPr>
            <a:t> </a:t>
          </a:r>
        </a:p>
        <a:p>
          <a:pPr rtl="0"/>
          <a:r>
            <a:rPr lang="ru-RU" sz="1000" b="1" i="0" dirty="0" smtClean="0">
              <a:solidFill>
                <a:schemeClr val="accent2">
                  <a:lumMod val="50000"/>
                </a:schemeClr>
              </a:solidFill>
            </a:rPr>
            <a:t>-Специальные карточки со схемами одевания резинок на пальцы;</a:t>
          </a:r>
        </a:p>
        <a:p>
          <a:pPr rtl="0"/>
          <a:r>
            <a:rPr lang="ru-RU" sz="1000" b="1" i="0" dirty="0" smtClean="0">
              <a:solidFill>
                <a:schemeClr val="accent2">
                  <a:lumMod val="50000"/>
                </a:schemeClr>
              </a:solidFill>
            </a:rPr>
            <a:t>-карточки по словесной инструкции </a:t>
          </a:r>
        </a:p>
        <a:p>
          <a:pPr rtl="0"/>
          <a:r>
            <a:rPr lang="ru-RU" sz="1000" b="1" i="0" dirty="0" smtClean="0">
              <a:solidFill>
                <a:schemeClr val="accent2">
                  <a:lumMod val="50000"/>
                </a:schemeClr>
              </a:solidFill>
            </a:rPr>
            <a:t>(Одень на </a:t>
          </a:r>
          <a:r>
            <a:rPr lang="ru-RU" sz="1000" b="1" i="0" dirty="0" err="1" smtClean="0">
              <a:solidFill>
                <a:schemeClr val="accent2">
                  <a:lumMod val="50000"/>
                </a:schemeClr>
              </a:solidFill>
            </a:rPr>
            <a:t>указатель-ный</a:t>
          </a:r>
          <a:r>
            <a:rPr lang="ru-RU" sz="1000" b="1" i="0" dirty="0" smtClean="0">
              <a:solidFill>
                <a:schemeClr val="accent2">
                  <a:lumMod val="50000"/>
                </a:schemeClr>
              </a:solidFill>
            </a:rPr>
            <a:t> пальчик левой руки розовую резинку, на </a:t>
          </a:r>
          <a:r>
            <a:rPr lang="ru-RU" sz="1000" b="1" i="0" dirty="0" err="1" smtClean="0">
              <a:solidFill>
                <a:schemeClr val="accent2">
                  <a:lumMod val="50000"/>
                </a:schemeClr>
              </a:solidFill>
            </a:rPr>
            <a:t>безымя-нный</a:t>
          </a:r>
          <a:r>
            <a:rPr lang="ru-RU" sz="1000" b="1" i="0" dirty="0" smtClean="0">
              <a:solidFill>
                <a:schemeClr val="accent2">
                  <a:lumMod val="50000"/>
                </a:schemeClr>
              </a:solidFill>
            </a:rPr>
            <a:t> пальчик правой </a:t>
          </a:r>
          <a:r>
            <a:rPr lang="ru-RU" sz="1000" b="1" i="0" dirty="0" err="1" smtClean="0">
              <a:solidFill>
                <a:schemeClr val="accent2">
                  <a:lumMod val="50000"/>
                </a:schemeClr>
              </a:solidFill>
            </a:rPr>
            <a:t>руки-синюю</a:t>
          </a:r>
          <a:r>
            <a:rPr lang="ru-RU" sz="1000" b="1" i="0" dirty="0" smtClean="0">
              <a:solidFill>
                <a:schemeClr val="accent2">
                  <a:lumMod val="50000"/>
                </a:schemeClr>
              </a:solidFill>
            </a:rPr>
            <a:t> и т.д.</a:t>
          </a:r>
          <a:endParaRPr lang="ru" sz="1000" dirty="0"/>
        </a:p>
      </dgm:t>
    </dgm:pt>
    <dgm:pt modelId="{3ECE110E-B07E-4F19-B2DF-3E42E99B2E8D}" type="parTrans" cxnId="{33A927E1-3C94-4A92-8DB3-42886008240C}">
      <dgm:prSet/>
      <dgm:spPr/>
      <dgm:t>
        <a:bodyPr rtlCol="0"/>
        <a:lstStyle/>
        <a:p>
          <a:pPr rtl="0"/>
          <a:endParaRPr lang="en-US"/>
        </a:p>
      </dgm:t>
    </dgm:pt>
    <dgm:pt modelId="{47B1D0F3-117D-4CE7-9037-3F5A4995054A}" type="sibTrans" cxnId="{33A927E1-3C94-4A92-8DB3-42886008240C}">
      <dgm:prSet/>
      <dgm:spPr/>
      <dgm:t>
        <a:bodyPr rtlCol="0"/>
        <a:lstStyle/>
        <a:p>
          <a:pPr rtl="0"/>
          <a:endParaRPr lang="en-US"/>
        </a:p>
      </dgm:t>
    </dgm:pt>
    <dgm:pt modelId="{15A53999-7ACB-4B84-A080-F7A049F3BE9D}">
      <dgm:prSet custT="1"/>
      <dgm:spPr/>
      <dgm:t>
        <a:bodyPr/>
        <a:lstStyle/>
        <a:p>
          <a:pPr rtl="0"/>
          <a:r>
            <a:rPr lang="ru-RU" sz="1000" b="1" i="0" dirty="0" smtClean="0">
              <a:solidFill>
                <a:schemeClr val="accent2">
                  <a:lumMod val="50000"/>
                </a:schemeClr>
              </a:solidFill>
            </a:rPr>
            <a:t>Различные упражнения- «Лабиринт»</a:t>
          </a:r>
          <a:endParaRPr lang="ru" sz="1000" b="1" dirty="0" smtClean="0">
            <a:solidFill>
              <a:schemeClr val="accent2">
                <a:lumMod val="50000"/>
              </a:schemeClr>
            </a:solidFill>
          </a:endParaRPr>
        </a:p>
        <a:p>
          <a:pPr rtl="0"/>
          <a:endParaRPr lang="ru" sz="600" b="1" dirty="0">
            <a:solidFill>
              <a:schemeClr val="accent2">
                <a:lumMod val="50000"/>
              </a:schemeClr>
            </a:solidFill>
          </a:endParaRPr>
        </a:p>
      </dgm:t>
    </dgm:pt>
    <dgm:pt modelId="{28CB5403-9F8B-490F-964E-8C9391EB6ED7}" type="parTrans" cxnId="{BA941EB8-A1C2-49A1-B1E3-1E404CB11467}">
      <dgm:prSet/>
      <dgm:spPr/>
      <dgm:t>
        <a:bodyPr/>
        <a:lstStyle/>
        <a:p>
          <a:endParaRPr lang="ru-RU"/>
        </a:p>
      </dgm:t>
    </dgm:pt>
    <dgm:pt modelId="{F4701102-1638-4800-96B7-8D1B1E10C31E}" type="sibTrans" cxnId="{BA941EB8-A1C2-49A1-B1E3-1E404CB11467}">
      <dgm:prSet/>
      <dgm:spPr/>
      <dgm:t>
        <a:bodyPr/>
        <a:lstStyle/>
        <a:p>
          <a:endParaRPr lang="ru-RU"/>
        </a:p>
      </dgm:t>
    </dgm:pt>
    <dgm:pt modelId="{EB3CB291-E23A-4667-A32E-A640A76557A1}" type="pres">
      <dgm:prSet presAssocID="{41DDEAAE-DE55-45A3-A4F7-3874E0140D37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01035298-0CF7-4145-8EE2-24DBFEAF33BB}" type="pres">
      <dgm:prSet presAssocID="{E4D23657-D1E8-4B22-974B-8DC90813F51B}" presName="composite" presStyleCnt="0"/>
      <dgm:spPr/>
    </dgm:pt>
    <dgm:pt modelId="{21E1F518-1190-4883-914B-1FB66E6D3A63}" type="pres">
      <dgm:prSet presAssocID="{E4D23657-D1E8-4B22-974B-8DC90813F51B}" presName="LShape" presStyleLbl="alignNode1" presStyleIdx="0" presStyleCnt="11" custLinFactNeighborX="-29" custLinFactNeighborY="2480"/>
      <dgm:spPr/>
    </dgm:pt>
    <dgm:pt modelId="{80B372F1-8EF3-4532-ACC6-E65E1D63ACA2}" type="pres">
      <dgm:prSet presAssocID="{E4D23657-D1E8-4B22-974B-8DC90813F51B}" presName="ParentText" presStyleLbl="revTx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46139E-4627-4CCC-9299-5653D77ED24D}" type="pres">
      <dgm:prSet presAssocID="{E4D23657-D1E8-4B22-974B-8DC90813F51B}" presName="Triangle" presStyleLbl="alignNode1" presStyleIdx="1" presStyleCnt="11"/>
      <dgm:spPr/>
    </dgm:pt>
    <dgm:pt modelId="{780BC64D-2F67-498A-99F6-7EB28080D705}" type="pres">
      <dgm:prSet presAssocID="{529487B0-19AA-4AAC-8F83-CF2C113EB84D}" presName="sibTrans" presStyleCnt="0"/>
      <dgm:spPr/>
    </dgm:pt>
    <dgm:pt modelId="{68E230FA-2656-4C78-B827-58AFD214F445}" type="pres">
      <dgm:prSet presAssocID="{529487B0-19AA-4AAC-8F83-CF2C113EB84D}" presName="space" presStyleCnt="0"/>
      <dgm:spPr/>
    </dgm:pt>
    <dgm:pt modelId="{B07824BD-C1CB-4098-8E38-D3E1F721DF31}" type="pres">
      <dgm:prSet presAssocID="{EF034794-D109-40B6-8FA2-8971C3123AB6}" presName="composite" presStyleCnt="0"/>
      <dgm:spPr/>
    </dgm:pt>
    <dgm:pt modelId="{85769F8C-5820-4CB5-B01D-69A648973D8F}" type="pres">
      <dgm:prSet presAssocID="{EF034794-D109-40B6-8FA2-8971C3123AB6}" presName="LShape" presStyleLbl="alignNode1" presStyleIdx="2" presStyleCnt="11" custLinFactNeighborX="1147" custLinFactNeighborY="954"/>
      <dgm:spPr/>
    </dgm:pt>
    <dgm:pt modelId="{18F7A15A-3ED1-4A32-B700-36B8D6BBE441}" type="pres">
      <dgm:prSet presAssocID="{EF034794-D109-40B6-8FA2-8971C3123AB6}" presName="ParentText" presStyleLbl="revTx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F2BEFC-1674-4E8D-98FF-DE4432BB887C}" type="pres">
      <dgm:prSet presAssocID="{EF034794-D109-40B6-8FA2-8971C3123AB6}" presName="Triangle" presStyleLbl="alignNode1" presStyleIdx="3" presStyleCnt="11"/>
      <dgm:spPr/>
    </dgm:pt>
    <dgm:pt modelId="{E26373E0-D095-405B-9F4A-CC7FBB5BEBD2}" type="pres">
      <dgm:prSet presAssocID="{CDDFC891-FC62-4131-A642-2D94388BCCE2}" presName="sibTrans" presStyleCnt="0"/>
      <dgm:spPr/>
    </dgm:pt>
    <dgm:pt modelId="{8B10941C-73F0-477C-9F3D-EB0A4525ACBE}" type="pres">
      <dgm:prSet presAssocID="{CDDFC891-FC62-4131-A642-2D94388BCCE2}" presName="space" presStyleCnt="0"/>
      <dgm:spPr/>
    </dgm:pt>
    <dgm:pt modelId="{DF2F85E9-6BAE-40EA-8F18-DAFCA3EFFB69}" type="pres">
      <dgm:prSet presAssocID="{15E11DBD-E9B5-4BCF-A56C-7AAE26CE30DC}" presName="composite" presStyleCnt="0"/>
      <dgm:spPr/>
    </dgm:pt>
    <dgm:pt modelId="{A5E67CF4-39ED-4CC8-A27F-E45EA5D3AC44}" type="pres">
      <dgm:prSet presAssocID="{15E11DBD-E9B5-4BCF-A56C-7AAE26CE30DC}" presName="LShape" presStyleLbl="alignNode1" presStyleIdx="4" presStyleCnt="11"/>
      <dgm:spPr/>
    </dgm:pt>
    <dgm:pt modelId="{F0124EB5-2136-46F3-B2F4-41A5196C24A0}" type="pres">
      <dgm:prSet presAssocID="{15E11DBD-E9B5-4BCF-A56C-7AAE26CE30DC}" presName="ParentText" presStyleLbl="revTx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E82CFA-3F05-41CB-A66C-3A904CCE06CE}" type="pres">
      <dgm:prSet presAssocID="{15E11DBD-E9B5-4BCF-A56C-7AAE26CE30DC}" presName="Triangle" presStyleLbl="alignNode1" presStyleIdx="5" presStyleCnt="11"/>
      <dgm:spPr/>
    </dgm:pt>
    <dgm:pt modelId="{F5574CB1-AC1C-4773-A4A7-C4CE14EF6374}" type="pres">
      <dgm:prSet presAssocID="{329BDEDB-415B-4AB3-B964-E819D0C56DBB}" presName="sibTrans" presStyleCnt="0"/>
      <dgm:spPr/>
    </dgm:pt>
    <dgm:pt modelId="{14FCF07D-F999-4928-B62C-1135C3080FD1}" type="pres">
      <dgm:prSet presAssocID="{329BDEDB-415B-4AB3-B964-E819D0C56DBB}" presName="space" presStyleCnt="0"/>
      <dgm:spPr/>
    </dgm:pt>
    <dgm:pt modelId="{2489F161-D1CF-4A3D-8E95-6382395DC25B}" type="pres">
      <dgm:prSet presAssocID="{778AA374-0E17-4AEA-8EB6-0C342D57D8D8}" presName="composite" presStyleCnt="0"/>
      <dgm:spPr/>
    </dgm:pt>
    <dgm:pt modelId="{06EAFCDC-2041-4C37-BE64-7627BAA16382}" type="pres">
      <dgm:prSet presAssocID="{778AA374-0E17-4AEA-8EB6-0C342D57D8D8}" presName="LShape" presStyleLbl="alignNode1" presStyleIdx="6" presStyleCnt="11"/>
      <dgm:spPr/>
    </dgm:pt>
    <dgm:pt modelId="{AFC6068B-131B-444D-AF53-A5A2A6DC9AE7}" type="pres">
      <dgm:prSet presAssocID="{778AA374-0E17-4AEA-8EB6-0C342D57D8D8}" presName="ParentText" presStyleLbl="revTx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2C0D9F-BF11-4D63-A28B-80FA21343A28}" type="pres">
      <dgm:prSet presAssocID="{778AA374-0E17-4AEA-8EB6-0C342D57D8D8}" presName="Triangle" presStyleLbl="alignNode1" presStyleIdx="7" presStyleCnt="11"/>
      <dgm:spPr/>
    </dgm:pt>
    <dgm:pt modelId="{F5EC4F6A-2B4F-420C-9BEA-A14EFB832731}" type="pres">
      <dgm:prSet presAssocID="{1A604594-E883-4DA9-8A2A-16DFACE8640A}" presName="sibTrans" presStyleCnt="0"/>
      <dgm:spPr/>
    </dgm:pt>
    <dgm:pt modelId="{41DC2B0B-BD37-48C1-BB85-7F75AC60BB5F}" type="pres">
      <dgm:prSet presAssocID="{1A604594-E883-4DA9-8A2A-16DFACE8640A}" presName="space" presStyleCnt="0"/>
      <dgm:spPr/>
    </dgm:pt>
    <dgm:pt modelId="{D2C6C114-9E17-4E64-9FCF-9C4365FE25B7}" type="pres">
      <dgm:prSet presAssocID="{05F1A7D0-6E45-49DA-80B3-7FF4B8783E58}" presName="composite" presStyleCnt="0"/>
      <dgm:spPr/>
    </dgm:pt>
    <dgm:pt modelId="{BA06DEFD-3E20-41CA-8CC7-585BE7A02A00}" type="pres">
      <dgm:prSet presAssocID="{05F1A7D0-6E45-49DA-80B3-7FF4B8783E58}" presName="LShape" presStyleLbl="alignNode1" presStyleIdx="8" presStyleCnt="11"/>
      <dgm:spPr/>
    </dgm:pt>
    <dgm:pt modelId="{D81336A4-814F-45EF-B582-2466B0D2E2A7}" type="pres">
      <dgm:prSet presAssocID="{05F1A7D0-6E45-49DA-80B3-7FF4B8783E58}" presName="ParentText" presStyleLbl="revTx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78A502-9919-4725-8108-15897FE5201D}" type="pres">
      <dgm:prSet presAssocID="{05F1A7D0-6E45-49DA-80B3-7FF4B8783E58}" presName="Triangle" presStyleLbl="alignNode1" presStyleIdx="9" presStyleCnt="11"/>
      <dgm:spPr/>
    </dgm:pt>
    <dgm:pt modelId="{2D72F77E-582D-42EA-A753-51AE9094330D}" type="pres">
      <dgm:prSet presAssocID="{47B1D0F3-117D-4CE7-9037-3F5A4995054A}" presName="sibTrans" presStyleCnt="0"/>
      <dgm:spPr/>
    </dgm:pt>
    <dgm:pt modelId="{FBE14875-D5BE-42FC-A734-7D1458AAB055}" type="pres">
      <dgm:prSet presAssocID="{47B1D0F3-117D-4CE7-9037-3F5A4995054A}" presName="space" presStyleCnt="0"/>
      <dgm:spPr/>
    </dgm:pt>
    <dgm:pt modelId="{F1BD7584-1FCE-4335-AC46-FF4DDA13D988}" type="pres">
      <dgm:prSet presAssocID="{15A53999-7ACB-4B84-A080-F7A049F3BE9D}" presName="composite" presStyleCnt="0"/>
      <dgm:spPr/>
    </dgm:pt>
    <dgm:pt modelId="{27F0C74A-3767-4E33-B1C2-E2BDE360EDE0}" type="pres">
      <dgm:prSet presAssocID="{15A53999-7ACB-4B84-A080-F7A049F3BE9D}" presName="LShape" presStyleLbl="alignNode1" presStyleIdx="10" presStyleCnt="11"/>
      <dgm:spPr/>
    </dgm:pt>
    <dgm:pt modelId="{983A0FFD-5FB1-46C1-BCFB-23A3D4481805}" type="pres">
      <dgm:prSet presAssocID="{15A53999-7ACB-4B84-A080-F7A049F3BE9D}" presName="ParentText" presStyleLbl="revTx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A941EB8-A1C2-49A1-B1E3-1E404CB11467}" srcId="{41DDEAAE-DE55-45A3-A4F7-3874E0140D37}" destId="{15A53999-7ACB-4B84-A080-F7A049F3BE9D}" srcOrd="5" destOrd="0" parTransId="{28CB5403-9F8B-490F-964E-8C9391EB6ED7}" sibTransId="{F4701102-1638-4800-96B7-8D1B1E10C31E}"/>
    <dgm:cxn modelId="{33A927E1-3C94-4A92-8DB3-42886008240C}" srcId="{41DDEAAE-DE55-45A3-A4F7-3874E0140D37}" destId="{05F1A7D0-6E45-49DA-80B3-7FF4B8783E58}" srcOrd="4" destOrd="0" parTransId="{3ECE110E-B07E-4F19-B2DF-3E42E99B2E8D}" sibTransId="{47B1D0F3-117D-4CE7-9037-3F5A4995054A}"/>
    <dgm:cxn modelId="{6F55886F-2AC8-4F4F-B328-821CB3A2117B}" srcId="{41DDEAAE-DE55-45A3-A4F7-3874E0140D37}" destId="{778AA374-0E17-4AEA-8EB6-0C342D57D8D8}" srcOrd="3" destOrd="0" parTransId="{5E28F01D-9664-415C-A0CD-EBFDAB29426C}" sibTransId="{1A604594-E883-4DA9-8A2A-16DFACE8640A}"/>
    <dgm:cxn modelId="{CA0948AD-895B-4E78-ACAF-175238BE0B72}" type="presOf" srcId="{41DDEAAE-DE55-45A3-A4F7-3874E0140D37}" destId="{EB3CB291-E23A-4667-A32E-A640A76557A1}" srcOrd="0" destOrd="0" presId="urn:microsoft.com/office/officeart/2009/3/layout/StepUpProcess"/>
    <dgm:cxn modelId="{0D1672DB-C3C4-458A-A2CB-C356725C5B24}" type="presOf" srcId="{15E11DBD-E9B5-4BCF-A56C-7AAE26CE30DC}" destId="{F0124EB5-2136-46F3-B2F4-41A5196C24A0}" srcOrd="0" destOrd="0" presId="urn:microsoft.com/office/officeart/2009/3/layout/StepUpProcess"/>
    <dgm:cxn modelId="{598F69D0-C12F-4139-BC6D-33F92386FF59}" type="presOf" srcId="{E4D23657-D1E8-4B22-974B-8DC90813F51B}" destId="{80B372F1-8EF3-4532-ACC6-E65E1D63ACA2}" srcOrd="0" destOrd="0" presId="urn:microsoft.com/office/officeart/2009/3/layout/StepUpProcess"/>
    <dgm:cxn modelId="{205CCDFF-E748-4786-B042-18368728BF4D}" type="presOf" srcId="{EF034794-D109-40B6-8FA2-8971C3123AB6}" destId="{18F7A15A-3ED1-4A32-B700-36B8D6BBE441}" srcOrd="0" destOrd="0" presId="urn:microsoft.com/office/officeart/2009/3/layout/StepUpProcess"/>
    <dgm:cxn modelId="{EF58FD21-9EFF-4AF0-992F-F726656B2C6F}" type="presOf" srcId="{05F1A7D0-6E45-49DA-80B3-7FF4B8783E58}" destId="{D81336A4-814F-45EF-B582-2466B0D2E2A7}" srcOrd="0" destOrd="0" presId="urn:microsoft.com/office/officeart/2009/3/layout/StepUpProcess"/>
    <dgm:cxn modelId="{EDC727A5-88C8-43D9-B274-BABBB51FCD1B}" type="presOf" srcId="{15A53999-7ACB-4B84-A080-F7A049F3BE9D}" destId="{983A0FFD-5FB1-46C1-BCFB-23A3D4481805}" srcOrd="0" destOrd="0" presId="urn:microsoft.com/office/officeart/2009/3/layout/StepUpProcess"/>
    <dgm:cxn modelId="{99F95D8E-A851-4953-A3C5-9BF7753ED9FA}" srcId="{41DDEAAE-DE55-45A3-A4F7-3874E0140D37}" destId="{E4D23657-D1E8-4B22-974B-8DC90813F51B}" srcOrd="0" destOrd="0" parTransId="{89EF0911-2234-42D0-AEF3-7FADAFD12999}" sibTransId="{529487B0-19AA-4AAC-8F83-CF2C113EB84D}"/>
    <dgm:cxn modelId="{5E0737F0-6DE4-4885-BC59-82E10D617E50}" srcId="{41DDEAAE-DE55-45A3-A4F7-3874E0140D37}" destId="{15E11DBD-E9B5-4BCF-A56C-7AAE26CE30DC}" srcOrd="2" destOrd="0" parTransId="{B7B43D5B-12E9-44B1-B818-4B50F6AD3C0A}" sibTransId="{329BDEDB-415B-4AB3-B964-E819D0C56DBB}"/>
    <dgm:cxn modelId="{0697748A-E20E-4832-93A4-535E549C493A}" type="presOf" srcId="{778AA374-0E17-4AEA-8EB6-0C342D57D8D8}" destId="{AFC6068B-131B-444D-AF53-A5A2A6DC9AE7}" srcOrd="0" destOrd="0" presId="urn:microsoft.com/office/officeart/2009/3/layout/StepUpProcess"/>
    <dgm:cxn modelId="{80FF73C0-9BCD-436E-A85B-D6D7D322462C}" srcId="{41DDEAAE-DE55-45A3-A4F7-3874E0140D37}" destId="{EF034794-D109-40B6-8FA2-8971C3123AB6}" srcOrd="1" destOrd="0" parTransId="{64D09C75-3D44-4CEF-9459-5C91DB44A9EA}" sibTransId="{CDDFC891-FC62-4131-A642-2D94388BCCE2}"/>
    <dgm:cxn modelId="{DECF5505-A4A7-4857-86DB-ECDE8B9658EA}" type="presParOf" srcId="{EB3CB291-E23A-4667-A32E-A640A76557A1}" destId="{01035298-0CF7-4145-8EE2-24DBFEAF33BB}" srcOrd="0" destOrd="0" presId="urn:microsoft.com/office/officeart/2009/3/layout/StepUpProcess"/>
    <dgm:cxn modelId="{BC351E48-3FE5-4AB5-9A57-8FEC59C2008D}" type="presParOf" srcId="{01035298-0CF7-4145-8EE2-24DBFEAF33BB}" destId="{21E1F518-1190-4883-914B-1FB66E6D3A63}" srcOrd="0" destOrd="0" presId="urn:microsoft.com/office/officeart/2009/3/layout/StepUpProcess"/>
    <dgm:cxn modelId="{2C064B74-14DC-4DDA-AA38-4EA37F7CCE8B}" type="presParOf" srcId="{01035298-0CF7-4145-8EE2-24DBFEAF33BB}" destId="{80B372F1-8EF3-4532-ACC6-E65E1D63ACA2}" srcOrd="1" destOrd="0" presId="urn:microsoft.com/office/officeart/2009/3/layout/StepUpProcess"/>
    <dgm:cxn modelId="{180DC8C3-84F5-4BE8-9918-1439461B48C6}" type="presParOf" srcId="{01035298-0CF7-4145-8EE2-24DBFEAF33BB}" destId="{B746139E-4627-4CCC-9299-5653D77ED24D}" srcOrd="2" destOrd="0" presId="urn:microsoft.com/office/officeart/2009/3/layout/StepUpProcess"/>
    <dgm:cxn modelId="{55DFFC3B-5803-453D-8C86-C9A7C1FE795C}" type="presParOf" srcId="{EB3CB291-E23A-4667-A32E-A640A76557A1}" destId="{780BC64D-2F67-498A-99F6-7EB28080D705}" srcOrd="1" destOrd="0" presId="urn:microsoft.com/office/officeart/2009/3/layout/StepUpProcess"/>
    <dgm:cxn modelId="{0C91B266-4B33-4546-968F-FC308DEEA07C}" type="presParOf" srcId="{780BC64D-2F67-498A-99F6-7EB28080D705}" destId="{68E230FA-2656-4C78-B827-58AFD214F445}" srcOrd="0" destOrd="0" presId="urn:microsoft.com/office/officeart/2009/3/layout/StepUpProcess"/>
    <dgm:cxn modelId="{A244084C-2E3B-4FDA-A96C-A04C38E9BACF}" type="presParOf" srcId="{EB3CB291-E23A-4667-A32E-A640A76557A1}" destId="{B07824BD-C1CB-4098-8E38-D3E1F721DF31}" srcOrd="2" destOrd="0" presId="urn:microsoft.com/office/officeart/2009/3/layout/StepUpProcess"/>
    <dgm:cxn modelId="{A792E11C-B622-4C23-9B4F-DDA502CDF2E3}" type="presParOf" srcId="{B07824BD-C1CB-4098-8E38-D3E1F721DF31}" destId="{85769F8C-5820-4CB5-B01D-69A648973D8F}" srcOrd="0" destOrd="0" presId="urn:microsoft.com/office/officeart/2009/3/layout/StepUpProcess"/>
    <dgm:cxn modelId="{51EC2E4A-3453-49B6-8F92-44766DB1C326}" type="presParOf" srcId="{B07824BD-C1CB-4098-8E38-D3E1F721DF31}" destId="{18F7A15A-3ED1-4A32-B700-36B8D6BBE441}" srcOrd="1" destOrd="0" presId="urn:microsoft.com/office/officeart/2009/3/layout/StepUpProcess"/>
    <dgm:cxn modelId="{67C5EDB5-EB10-4FE0-9C24-14E97AF4881A}" type="presParOf" srcId="{B07824BD-C1CB-4098-8E38-D3E1F721DF31}" destId="{F6F2BEFC-1674-4E8D-98FF-DE4432BB887C}" srcOrd="2" destOrd="0" presId="urn:microsoft.com/office/officeart/2009/3/layout/StepUpProcess"/>
    <dgm:cxn modelId="{1CCB4442-A20B-4196-88A2-0C31123F4C5F}" type="presParOf" srcId="{EB3CB291-E23A-4667-A32E-A640A76557A1}" destId="{E26373E0-D095-405B-9F4A-CC7FBB5BEBD2}" srcOrd="3" destOrd="0" presId="urn:microsoft.com/office/officeart/2009/3/layout/StepUpProcess"/>
    <dgm:cxn modelId="{B737528F-AB34-4F03-9588-77C6F109EA68}" type="presParOf" srcId="{E26373E0-D095-405B-9F4A-CC7FBB5BEBD2}" destId="{8B10941C-73F0-477C-9F3D-EB0A4525ACBE}" srcOrd="0" destOrd="0" presId="urn:microsoft.com/office/officeart/2009/3/layout/StepUpProcess"/>
    <dgm:cxn modelId="{572CB416-CF49-4904-9F79-82D1C5827740}" type="presParOf" srcId="{EB3CB291-E23A-4667-A32E-A640A76557A1}" destId="{DF2F85E9-6BAE-40EA-8F18-DAFCA3EFFB69}" srcOrd="4" destOrd="0" presId="urn:microsoft.com/office/officeart/2009/3/layout/StepUpProcess"/>
    <dgm:cxn modelId="{AF07FD84-E375-4EDB-8527-8468BF1E7190}" type="presParOf" srcId="{DF2F85E9-6BAE-40EA-8F18-DAFCA3EFFB69}" destId="{A5E67CF4-39ED-4CC8-A27F-E45EA5D3AC44}" srcOrd="0" destOrd="0" presId="urn:microsoft.com/office/officeart/2009/3/layout/StepUpProcess"/>
    <dgm:cxn modelId="{41AEA42B-55DE-44A6-A838-C61DAA34DFD5}" type="presParOf" srcId="{DF2F85E9-6BAE-40EA-8F18-DAFCA3EFFB69}" destId="{F0124EB5-2136-46F3-B2F4-41A5196C24A0}" srcOrd="1" destOrd="0" presId="urn:microsoft.com/office/officeart/2009/3/layout/StepUpProcess"/>
    <dgm:cxn modelId="{6A91A277-DFD7-4D9F-9A46-2EF7E023C441}" type="presParOf" srcId="{DF2F85E9-6BAE-40EA-8F18-DAFCA3EFFB69}" destId="{D5E82CFA-3F05-41CB-A66C-3A904CCE06CE}" srcOrd="2" destOrd="0" presId="urn:microsoft.com/office/officeart/2009/3/layout/StepUpProcess"/>
    <dgm:cxn modelId="{F7F4E74A-A6DD-4B04-AC6F-7D3154793FC4}" type="presParOf" srcId="{EB3CB291-E23A-4667-A32E-A640A76557A1}" destId="{F5574CB1-AC1C-4773-A4A7-C4CE14EF6374}" srcOrd="5" destOrd="0" presId="urn:microsoft.com/office/officeart/2009/3/layout/StepUpProcess"/>
    <dgm:cxn modelId="{0AE6ECDB-1C54-45A1-ADEE-C40ECDABD889}" type="presParOf" srcId="{F5574CB1-AC1C-4773-A4A7-C4CE14EF6374}" destId="{14FCF07D-F999-4928-B62C-1135C3080FD1}" srcOrd="0" destOrd="0" presId="urn:microsoft.com/office/officeart/2009/3/layout/StepUpProcess"/>
    <dgm:cxn modelId="{6351565A-F6A4-42D7-BE1C-81080858E4B6}" type="presParOf" srcId="{EB3CB291-E23A-4667-A32E-A640A76557A1}" destId="{2489F161-D1CF-4A3D-8E95-6382395DC25B}" srcOrd="6" destOrd="0" presId="urn:microsoft.com/office/officeart/2009/3/layout/StepUpProcess"/>
    <dgm:cxn modelId="{89E879A3-A511-4D0E-8E3A-1E397D9EABDB}" type="presParOf" srcId="{2489F161-D1CF-4A3D-8E95-6382395DC25B}" destId="{06EAFCDC-2041-4C37-BE64-7627BAA16382}" srcOrd="0" destOrd="0" presId="urn:microsoft.com/office/officeart/2009/3/layout/StepUpProcess"/>
    <dgm:cxn modelId="{E34BF0FF-605C-40B6-B02F-9456F019482F}" type="presParOf" srcId="{2489F161-D1CF-4A3D-8E95-6382395DC25B}" destId="{AFC6068B-131B-444D-AF53-A5A2A6DC9AE7}" srcOrd="1" destOrd="0" presId="urn:microsoft.com/office/officeart/2009/3/layout/StepUpProcess"/>
    <dgm:cxn modelId="{4529F8B7-9990-4DEA-9499-4DF5BB9786E3}" type="presParOf" srcId="{2489F161-D1CF-4A3D-8E95-6382395DC25B}" destId="{F62C0D9F-BF11-4D63-A28B-80FA21343A28}" srcOrd="2" destOrd="0" presId="urn:microsoft.com/office/officeart/2009/3/layout/StepUpProcess"/>
    <dgm:cxn modelId="{1032DEF0-5F14-49C5-A732-E68A70D08D61}" type="presParOf" srcId="{EB3CB291-E23A-4667-A32E-A640A76557A1}" destId="{F5EC4F6A-2B4F-420C-9BEA-A14EFB832731}" srcOrd="7" destOrd="0" presId="urn:microsoft.com/office/officeart/2009/3/layout/StepUpProcess"/>
    <dgm:cxn modelId="{31872259-166E-4BED-B24E-860EFFCD02BF}" type="presParOf" srcId="{F5EC4F6A-2B4F-420C-9BEA-A14EFB832731}" destId="{41DC2B0B-BD37-48C1-BB85-7F75AC60BB5F}" srcOrd="0" destOrd="0" presId="urn:microsoft.com/office/officeart/2009/3/layout/StepUpProcess"/>
    <dgm:cxn modelId="{25F7B355-0036-40B0-BC86-1CE4C33FDB95}" type="presParOf" srcId="{EB3CB291-E23A-4667-A32E-A640A76557A1}" destId="{D2C6C114-9E17-4E64-9FCF-9C4365FE25B7}" srcOrd="8" destOrd="0" presId="urn:microsoft.com/office/officeart/2009/3/layout/StepUpProcess"/>
    <dgm:cxn modelId="{63A7C903-40AC-4487-A106-6E7E2E3994F0}" type="presParOf" srcId="{D2C6C114-9E17-4E64-9FCF-9C4365FE25B7}" destId="{BA06DEFD-3E20-41CA-8CC7-585BE7A02A00}" srcOrd="0" destOrd="0" presId="urn:microsoft.com/office/officeart/2009/3/layout/StepUpProcess"/>
    <dgm:cxn modelId="{D4BAA900-2FD6-473B-BC60-1DABE1EFF7D2}" type="presParOf" srcId="{D2C6C114-9E17-4E64-9FCF-9C4365FE25B7}" destId="{D81336A4-814F-45EF-B582-2466B0D2E2A7}" srcOrd="1" destOrd="0" presId="urn:microsoft.com/office/officeart/2009/3/layout/StepUpProcess"/>
    <dgm:cxn modelId="{9060A331-A499-4150-9790-CD76455C3B15}" type="presParOf" srcId="{D2C6C114-9E17-4E64-9FCF-9C4365FE25B7}" destId="{0378A502-9919-4725-8108-15897FE5201D}" srcOrd="2" destOrd="0" presId="urn:microsoft.com/office/officeart/2009/3/layout/StepUpProcess"/>
    <dgm:cxn modelId="{A565B5FC-811A-4886-BF96-4AFD3857A7E3}" type="presParOf" srcId="{EB3CB291-E23A-4667-A32E-A640A76557A1}" destId="{2D72F77E-582D-42EA-A753-51AE9094330D}" srcOrd="9" destOrd="0" presId="urn:microsoft.com/office/officeart/2009/3/layout/StepUpProcess"/>
    <dgm:cxn modelId="{BDAAE524-43C2-4140-AA8E-F5938E96FAE7}" type="presParOf" srcId="{2D72F77E-582D-42EA-A753-51AE9094330D}" destId="{FBE14875-D5BE-42FC-A734-7D1458AAB055}" srcOrd="0" destOrd="0" presId="urn:microsoft.com/office/officeart/2009/3/layout/StepUpProcess"/>
    <dgm:cxn modelId="{29031CAF-8E8D-4C81-9EDB-E16D78C18F38}" type="presParOf" srcId="{EB3CB291-E23A-4667-A32E-A640A76557A1}" destId="{F1BD7584-1FCE-4335-AC46-FF4DDA13D988}" srcOrd="10" destOrd="0" presId="urn:microsoft.com/office/officeart/2009/3/layout/StepUpProcess"/>
    <dgm:cxn modelId="{733FDFD7-AA03-4284-84BD-8CF8A896F5E5}" type="presParOf" srcId="{F1BD7584-1FCE-4335-AC46-FF4DDA13D988}" destId="{27F0C74A-3767-4E33-B1C2-E2BDE360EDE0}" srcOrd="0" destOrd="0" presId="urn:microsoft.com/office/officeart/2009/3/layout/StepUpProcess"/>
    <dgm:cxn modelId="{84EB3B89-6D08-4C27-917B-3AD3AF35193D}" type="presParOf" srcId="{F1BD7584-1FCE-4335-AC46-FF4DDA13D988}" destId="{983A0FFD-5FB1-46C1-BCFB-23A3D4481805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1E1F518-1190-4883-914B-1FB66E6D3A63}">
      <dsp:nvSpPr>
        <dsp:cNvPr id="0" name=""/>
        <dsp:cNvSpPr/>
      </dsp:nvSpPr>
      <dsp:spPr>
        <a:xfrm rot="5400000">
          <a:off x="424079" y="2160460"/>
          <a:ext cx="1096198" cy="1824050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B372F1-8EF3-4532-ACC6-E65E1D63ACA2}">
      <dsp:nvSpPr>
        <dsp:cNvPr id="0" name=""/>
        <dsp:cNvSpPr/>
      </dsp:nvSpPr>
      <dsp:spPr>
        <a:xfrm>
          <a:off x="241625" y="2678272"/>
          <a:ext cx="1646762" cy="14434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rtlCol="0" anchor="t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" sz="1000" b="1" kern="1200" dirty="0" smtClean="0">
              <a:solidFill>
                <a:schemeClr val="accent2">
                  <a:lumMod val="50000"/>
                </a:schemeClr>
              </a:solidFill>
            </a:rPr>
            <a:t>Двуручное рисование</a:t>
          </a:r>
          <a:r>
            <a:rPr lang="ru-RU" sz="1000" b="1" kern="1200" baseline="0" dirty="0" smtClean="0">
              <a:solidFill>
                <a:schemeClr val="accent2">
                  <a:lumMod val="50000"/>
                </a:schemeClr>
              </a:solidFill>
            </a:rPr>
            <a:t> </a:t>
          </a:r>
          <a:endParaRPr lang="en-US" sz="1000" b="1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241625" y="2678272"/>
        <a:ext cx="1646762" cy="1443484"/>
      </dsp:txXfrm>
    </dsp:sp>
    <dsp:sp modelId="{B746139E-4627-4CCC-9299-5653D77ED24D}">
      <dsp:nvSpPr>
        <dsp:cNvPr id="0" name=""/>
        <dsp:cNvSpPr/>
      </dsp:nvSpPr>
      <dsp:spPr>
        <a:xfrm>
          <a:off x="1577678" y="1998985"/>
          <a:ext cx="310709" cy="310709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769F8C-5820-4CB5-B01D-69A648973D8F}">
      <dsp:nvSpPr>
        <dsp:cNvPr id="0" name=""/>
        <dsp:cNvSpPr/>
      </dsp:nvSpPr>
      <dsp:spPr>
        <a:xfrm rot="5400000">
          <a:off x="2461489" y="1644880"/>
          <a:ext cx="1096198" cy="1824050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F7A15A-3ED1-4A32-B700-36B8D6BBE441}">
      <dsp:nvSpPr>
        <dsp:cNvPr id="0" name=""/>
        <dsp:cNvSpPr/>
      </dsp:nvSpPr>
      <dsp:spPr>
        <a:xfrm>
          <a:off x="2257584" y="2179421"/>
          <a:ext cx="1646762" cy="14434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rtlCol="0" anchor="t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" sz="1000" b="1" kern="1200" dirty="0" smtClean="0">
              <a:solidFill>
                <a:schemeClr val="accent2">
                  <a:lumMod val="50000"/>
                </a:schemeClr>
              </a:solidFill>
            </a:rPr>
            <a:t>Упражнения для формирования и развития межполушарных связей.  </a:t>
          </a:r>
        </a:p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" sz="1000" b="1" kern="1200" dirty="0" smtClean="0">
              <a:solidFill>
                <a:schemeClr val="accent2">
                  <a:lumMod val="50000"/>
                </a:schemeClr>
              </a:solidFill>
            </a:rPr>
            <a:t>Оригами</a:t>
          </a:r>
          <a:endParaRPr lang="ru" sz="1000" kern="1200" dirty="0"/>
        </a:p>
      </dsp:txBody>
      <dsp:txXfrm>
        <a:off x="2257584" y="2179421"/>
        <a:ext cx="1646762" cy="1443484"/>
      </dsp:txXfrm>
    </dsp:sp>
    <dsp:sp modelId="{F6F2BEFC-1674-4E8D-98FF-DE4432BB887C}">
      <dsp:nvSpPr>
        <dsp:cNvPr id="0" name=""/>
        <dsp:cNvSpPr/>
      </dsp:nvSpPr>
      <dsp:spPr>
        <a:xfrm>
          <a:off x="3593637" y="1500134"/>
          <a:ext cx="310709" cy="310709"/>
        </a:xfrm>
        <a:prstGeom prst="triangle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E67CF4-39ED-4CC8-A27F-E45EA5D3AC44}">
      <dsp:nvSpPr>
        <dsp:cNvPr id="0" name=""/>
        <dsp:cNvSpPr/>
      </dsp:nvSpPr>
      <dsp:spPr>
        <a:xfrm rot="5400000">
          <a:off x="4456527" y="1135572"/>
          <a:ext cx="1096198" cy="1824050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124EB5-2136-46F3-B2F4-41A5196C24A0}">
      <dsp:nvSpPr>
        <dsp:cNvPr id="0" name=""/>
        <dsp:cNvSpPr/>
      </dsp:nvSpPr>
      <dsp:spPr>
        <a:xfrm>
          <a:off x="4273544" y="1680570"/>
          <a:ext cx="1646762" cy="14434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rtlCol="0" anchor="t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i="1" kern="1200" dirty="0" smtClean="0"/>
            <a:t>«</a:t>
          </a:r>
          <a:r>
            <a:rPr lang="ru-RU" sz="1000" b="1" i="1" kern="1200" dirty="0" smtClean="0">
              <a:solidFill>
                <a:schemeClr val="accent2">
                  <a:lumMod val="50000"/>
                </a:schemeClr>
              </a:solidFill>
            </a:rPr>
            <a:t>Колечко»</a:t>
          </a:r>
          <a:endParaRPr lang="ru-RU" sz="1000" b="1" i="0" kern="1200" dirty="0" smtClean="0">
            <a:solidFill>
              <a:schemeClr val="accent2">
                <a:lumMod val="50000"/>
              </a:schemeClr>
            </a:solidFill>
          </a:endParaRPr>
        </a:p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i="0" kern="1200" dirty="0" smtClean="0">
              <a:solidFill>
                <a:schemeClr val="accent2">
                  <a:lumMod val="50000"/>
                </a:schemeClr>
              </a:solidFill>
            </a:rPr>
            <a:t>Поочередно перебирать пальцы рук, соединяя в кольцо с большим пальцем последовательно указательный, средний и т.д.</a:t>
          </a:r>
          <a:endParaRPr lang="ru" sz="1000" b="1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4273544" y="1680570"/>
        <a:ext cx="1646762" cy="1443484"/>
      </dsp:txXfrm>
    </dsp:sp>
    <dsp:sp modelId="{D5E82CFA-3F05-41CB-A66C-3A904CCE06CE}">
      <dsp:nvSpPr>
        <dsp:cNvPr id="0" name=""/>
        <dsp:cNvSpPr/>
      </dsp:nvSpPr>
      <dsp:spPr>
        <a:xfrm>
          <a:off x="5609597" y="1001283"/>
          <a:ext cx="310709" cy="310709"/>
        </a:xfrm>
        <a:prstGeom prst="triangle">
          <a:avLst>
            <a:gd name="adj" fmla="val 1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EAFCDC-2041-4C37-BE64-7627BAA16382}">
      <dsp:nvSpPr>
        <dsp:cNvPr id="0" name=""/>
        <dsp:cNvSpPr/>
      </dsp:nvSpPr>
      <dsp:spPr>
        <a:xfrm rot="5400000">
          <a:off x="6472486" y="636720"/>
          <a:ext cx="1096198" cy="1824050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C6068B-131B-444D-AF53-A5A2A6DC9AE7}">
      <dsp:nvSpPr>
        <dsp:cNvPr id="0" name=""/>
        <dsp:cNvSpPr/>
      </dsp:nvSpPr>
      <dsp:spPr>
        <a:xfrm>
          <a:off x="6289503" y="1181718"/>
          <a:ext cx="1646762" cy="14434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rtlCol="0" anchor="t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i="1" kern="1200" dirty="0" smtClean="0">
              <a:solidFill>
                <a:schemeClr val="accent2">
                  <a:lumMod val="50000"/>
                </a:schemeClr>
              </a:solidFill>
            </a:rPr>
            <a:t> -«Найди и зачеркни букву»</a:t>
          </a:r>
          <a:r>
            <a:rPr lang="ru-RU" sz="1000" b="1" i="0" u="none" kern="1200" dirty="0" smtClean="0">
              <a:solidFill>
                <a:schemeClr val="accent2">
                  <a:lumMod val="50000"/>
                </a:schemeClr>
              </a:solidFill>
            </a:rPr>
            <a:t>.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i="0" u="none" kern="1200" dirty="0" smtClean="0">
              <a:solidFill>
                <a:schemeClr val="accent2">
                  <a:lumMod val="50000"/>
                </a:schemeClr>
              </a:solidFill>
            </a:rPr>
            <a:t>Ребенку предлагается бланк с набором различных букв. Задача ребенка — как можно быстрее найти все буквы «С» в бланке и зачеркнуть их.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i="0" u="none" kern="1200" dirty="0" smtClean="0">
              <a:solidFill>
                <a:schemeClr val="accent2">
                  <a:lumMod val="50000"/>
                </a:schemeClr>
              </a:solidFill>
            </a:rPr>
            <a:t> -»Найди лишнюю букву»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i="0" u="none" kern="1200" dirty="0" smtClean="0">
              <a:solidFill>
                <a:schemeClr val="accent2">
                  <a:lumMod val="50000"/>
                </a:schemeClr>
              </a:solidFill>
            </a:rPr>
            <a:t>-»</a:t>
          </a:r>
          <a:r>
            <a:rPr lang="ru-RU" sz="1000" b="1" i="0" u="none" kern="1200" smtClean="0">
              <a:solidFill>
                <a:schemeClr val="accent2">
                  <a:lumMod val="50000"/>
                </a:schemeClr>
              </a:solidFill>
            </a:rPr>
            <a:t>Зачеркнуть гласную </a:t>
          </a:r>
          <a:r>
            <a:rPr lang="ru-RU" sz="1000" b="1" i="0" u="none" kern="1200" dirty="0" smtClean="0">
              <a:solidFill>
                <a:schemeClr val="accent2">
                  <a:lumMod val="50000"/>
                </a:schemeClr>
              </a:solidFill>
            </a:rPr>
            <a:t>или согласную букву»</a:t>
          </a:r>
          <a:endParaRPr lang="ru" sz="1000" kern="1200" dirty="0"/>
        </a:p>
      </dsp:txBody>
      <dsp:txXfrm>
        <a:off x="6289503" y="1181718"/>
        <a:ext cx="1646762" cy="1443484"/>
      </dsp:txXfrm>
    </dsp:sp>
    <dsp:sp modelId="{F62C0D9F-BF11-4D63-A28B-80FA21343A28}">
      <dsp:nvSpPr>
        <dsp:cNvPr id="0" name=""/>
        <dsp:cNvSpPr/>
      </dsp:nvSpPr>
      <dsp:spPr>
        <a:xfrm>
          <a:off x="7625556" y="502432"/>
          <a:ext cx="310709" cy="310709"/>
        </a:xfrm>
        <a:prstGeom prst="triangle">
          <a:avLst>
            <a:gd name="adj" fmla="val 1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06DEFD-3E20-41CA-8CC7-585BE7A02A00}">
      <dsp:nvSpPr>
        <dsp:cNvPr id="0" name=""/>
        <dsp:cNvSpPr/>
      </dsp:nvSpPr>
      <dsp:spPr>
        <a:xfrm rot="5400000">
          <a:off x="8488446" y="137869"/>
          <a:ext cx="1096198" cy="1824050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1336A4-814F-45EF-B582-2466B0D2E2A7}">
      <dsp:nvSpPr>
        <dsp:cNvPr id="0" name=""/>
        <dsp:cNvSpPr/>
      </dsp:nvSpPr>
      <dsp:spPr>
        <a:xfrm>
          <a:off x="8305463" y="682867"/>
          <a:ext cx="1646762" cy="14434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rtlCol="0" anchor="t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" sz="1000" b="1" kern="1200" baseline="0" dirty="0" smtClean="0">
              <a:solidFill>
                <a:schemeClr val="accent2">
                  <a:lumMod val="50000"/>
                </a:schemeClr>
              </a:solidFill>
            </a:rPr>
            <a:t>Резиночка</a:t>
          </a:r>
        </a:p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" sz="1000" b="1" kern="1200" baseline="0" dirty="0" smtClean="0">
              <a:solidFill>
                <a:schemeClr val="accent2">
                  <a:lumMod val="50000"/>
                </a:schemeClr>
              </a:solidFill>
            </a:rPr>
            <a:t>Р</a:t>
          </a:r>
          <a:r>
            <a:rPr lang="ru-RU" sz="1000" b="1" i="0" kern="1200" dirty="0" err="1" smtClean="0">
              <a:solidFill>
                <a:schemeClr val="accent2">
                  <a:lumMod val="50000"/>
                </a:schemeClr>
              </a:solidFill>
            </a:rPr>
            <a:t>азвитие</a:t>
          </a:r>
          <a:r>
            <a:rPr lang="ru-RU" sz="1000" b="1" i="0" kern="1200" dirty="0" smtClean="0">
              <a:solidFill>
                <a:schemeClr val="accent2">
                  <a:lumMod val="50000"/>
                </a:schemeClr>
              </a:solidFill>
            </a:rPr>
            <a:t> мелкой моторики, внимания, пространственной ориентировки. </a:t>
          </a:r>
          <a:r>
            <a:rPr lang="ru" sz="1000" b="1" kern="1200" baseline="0" dirty="0" smtClean="0">
              <a:solidFill>
                <a:schemeClr val="accent2">
                  <a:lumMod val="50000"/>
                </a:schemeClr>
              </a:solidFill>
            </a:rPr>
            <a:t> </a:t>
          </a:r>
        </a:p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i="0" kern="1200" dirty="0" smtClean="0">
              <a:solidFill>
                <a:schemeClr val="accent2">
                  <a:lumMod val="50000"/>
                </a:schemeClr>
              </a:solidFill>
            </a:rPr>
            <a:t>-Специальные карточки со схемами одевания резинок на пальцы;</a:t>
          </a:r>
        </a:p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i="0" kern="1200" dirty="0" smtClean="0">
              <a:solidFill>
                <a:schemeClr val="accent2">
                  <a:lumMod val="50000"/>
                </a:schemeClr>
              </a:solidFill>
            </a:rPr>
            <a:t>-карточки по словесной инструкции </a:t>
          </a:r>
        </a:p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i="0" kern="1200" dirty="0" smtClean="0">
              <a:solidFill>
                <a:schemeClr val="accent2">
                  <a:lumMod val="50000"/>
                </a:schemeClr>
              </a:solidFill>
            </a:rPr>
            <a:t>(Одень на </a:t>
          </a:r>
          <a:r>
            <a:rPr lang="ru-RU" sz="1000" b="1" i="0" kern="1200" dirty="0" err="1" smtClean="0">
              <a:solidFill>
                <a:schemeClr val="accent2">
                  <a:lumMod val="50000"/>
                </a:schemeClr>
              </a:solidFill>
            </a:rPr>
            <a:t>указатель-ный</a:t>
          </a:r>
          <a:r>
            <a:rPr lang="ru-RU" sz="1000" b="1" i="0" kern="1200" dirty="0" smtClean="0">
              <a:solidFill>
                <a:schemeClr val="accent2">
                  <a:lumMod val="50000"/>
                </a:schemeClr>
              </a:solidFill>
            </a:rPr>
            <a:t> пальчик левой руки розовую резинку, на </a:t>
          </a:r>
          <a:r>
            <a:rPr lang="ru-RU" sz="1000" b="1" i="0" kern="1200" dirty="0" err="1" smtClean="0">
              <a:solidFill>
                <a:schemeClr val="accent2">
                  <a:lumMod val="50000"/>
                </a:schemeClr>
              </a:solidFill>
            </a:rPr>
            <a:t>безымя-нный</a:t>
          </a:r>
          <a:r>
            <a:rPr lang="ru-RU" sz="1000" b="1" i="0" kern="1200" dirty="0" smtClean="0">
              <a:solidFill>
                <a:schemeClr val="accent2">
                  <a:lumMod val="50000"/>
                </a:schemeClr>
              </a:solidFill>
            </a:rPr>
            <a:t> пальчик правой </a:t>
          </a:r>
          <a:r>
            <a:rPr lang="ru-RU" sz="1000" b="1" i="0" kern="1200" dirty="0" err="1" smtClean="0">
              <a:solidFill>
                <a:schemeClr val="accent2">
                  <a:lumMod val="50000"/>
                </a:schemeClr>
              </a:solidFill>
            </a:rPr>
            <a:t>руки-синюю</a:t>
          </a:r>
          <a:r>
            <a:rPr lang="ru-RU" sz="1000" b="1" i="0" kern="1200" dirty="0" smtClean="0">
              <a:solidFill>
                <a:schemeClr val="accent2">
                  <a:lumMod val="50000"/>
                </a:schemeClr>
              </a:solidFill>
            </a:rPr>
            <a:t> и т.д.</a:t>
          </a:r>
          <a:endParaRPr lang="ru" sz="1000" kern="1200" dirty="0"/>
        </a:p>
      </dsp:txBody>
      <dsp:txXfrm>
        <a:off x="8305463" y="682867"/>
        <a:ext cx="1646762" cy="1443484"/>
      </dsp:txXfrm>
    </dsp:sp>
    <dsp:sp modelId="{0378A502-9919-4725-8108-15897FE5201D}">
      <dsp:nvSpPr>
        <dsp:cNvPr id="0" name=""/>
        <dsp:cNvSpPr/>
      </dsp:nvSpPr>
      <dsp:spPr>
        <a:xfrm>
          <a:off x="9641516" y="3581"/>
          <a:ext cx="310709" cy="310709"/>
        </a:xfrm>
        <a:prstGeom prst="triangle">
          <a:avLst>
            <a:gd name="adj" fmla="val 10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F0C74A-3767-4E33-B1C2-E2BDE360EDE0}">
      <dsp:nvSpPr>
        <dsp:cNvPr id="0" name=""/>
        <dsp:cNvSpPr/>
      </dsp:nvSpPr>
      <dsp:spPr>
        <a:xfrm rot="5400000">
          <a:off x="10504405" y="-360981"/>
          <a:ext cx="1096198" cy="1824050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3A0FFD-5FB1-46C1-BCFB-23A3D4481805}">
      <dsp:nvSpPr>
        <dsp:cNvPr id="0" name=""/>
        <dsp:cNvSpPr/>
      </dsp:nvSpPr>
      <dsp:spPr>
        <a:xfrm>
          <a:off x="10321422" y="184016"/>
          <a:ext cx="1646762" cy="14434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i="0" kern="1200" dirty="0" smtClean="0">
              <a:solidFill>
                <a:schemeClr val="accent2">
                  <a:lumMod val="50000"/>
                </a:schemeClr>
              </a:solidFill>
            </a:rPr>
            <a:t>Различные упражнения- «Лабиринт»</a:t>
          </a:r>
          <a:endParaRPr lang="ru" sz="1000" b="1" kern="1200" dirty="0" smtClean="0">
            <a:solidFill>
              <a:schemeClr val="accent2">
                <a:lumMod val="50000"/>
              </a:schemeClr>
            </a:solidFill>
          </a:endParaRPr>
        </a:p>
        <a:p>
          <a:pPr lvl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" sz="600" b="1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10321422" y="184016"/>
        <a:ext cx="1646762" cy="14434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73F7AA83-DE31-4E93-AB07-EF7FB05F6670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221290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Щелкните, чтобы изменить стили текста образца слайда</a:t>
            </a:r>
          </a:p>
          <a:p>
            <a:pPr lvl="1" rtl="0"/>
            <a:r>
              <a:t>Второй уровень</a:t>
            </a:r>
          </a:p>
          <a:p>
            <a:pPr lvl="2" rtl="0"/>
            <a:r>
              <a:t>Третий уровень</a:t>
            </a:r>
          </a:p>
          <a:p>
            <a:pPr lvl="3" rtl="0"/>
            <a:r>
              <a:t>Четвертый уровень</a:t>
            </a:r>
          </a:p>
          <a:p>
            <a:pPr lvl="4" rtl="0"/>
            <a:r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935E2820-AFE1-45FA-949E-17BDB534E1DC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15799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Заполнитель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en-US" smtClean="0"/>
              <a:pPr rtl="0"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6991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660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5213" y="3108804"/>
            <a:ext cx="7091361" cy="8382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890547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4207666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865014" y="304801"/>
            <a:ext cx="1715800" cy="5410200"/>
          </a:xfrm>
        </p:spPr>
        <p:txBody>
          <a:bodyPr vert="eaVert"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09800" y="304801"/>
            <a:ext cx="7502814" cy="5410200"/>
          </a:xfrm>
        </p:spPr>
        <p:txBody>
          <a:bodyPr vert="eaVert"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299497733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589990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0013" y="1600200"/>
            <a:ext cx="6400801" cy="2486025"/>
          </a:xfrm>
        </p:spPr>
        <p:txBody>
          <a:bodyPr rtlCol="0" anchor="b">
            <a:normAutofit/>
          </a:bodyPr>
          <a:lstStyle>
            <a:lvl1pPr algn="l" rtl="0">
              <a:defRPr sz="5200"/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5180011" y="4105029"/>
            <a:ext cx="6400801" cy="9144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11791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208213" y="1600200"/>
            <a:ext cx="4572000" cy="4114800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008813" y="1600200"/>
            <a:ext cx="4572000" cy="4114800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60775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208213" y="2505075"/>
            <a:ext cx="4572000" cy="3337560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70088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7008813" y="2505075"/>
            <a:ext cx="4572000" cy="3337560"/>
          </a:xfrm>
        </p:spPr>
        <p:txBody>
          <a:bodyPr rtlCol="0"/>
          <a:lstStyle/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833046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698309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2222526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3813" y="533400"/>
            <a:ext cx="6858000" cy="4800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ru-RU" smtClean="0"/>
              <a:t>Образец текста</a:t>
            </a:r>
          </a:p>
          <a:p>
            <a:pPr lvl="1" rtl="0"/>
            <a:r>
              <a:rPr lang="ru-RU" smtClean="0"/>
              <a:t>Второй уровень</a:t>
            </a:r>
          </a:p>
          <a:p>
            <a:pPr lvl="2" rtl="0"/>
            <a:r>
              <a:rPr lang="ru-RU" smtClean="0"/>
              <a:t>Третий уровень</a:t>
            </a:r>
          </a:p>
          <a:p>
            <a:pPr lvl="3" rtl="0"/>
            <a:r>
              <a:rPr lang="ru-RU" smtClean="0"/>
              <a:t>Четвертый уровень</a:t>
            </a:r>
          </a:p>
          <a:p>
            <a:pPr lvl="4" rtl="0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1897700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idx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01.09.2016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pPr rtl="0"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63930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"/>
              <a:t>Стиль образца заголовка</a:t>
            </a:r>
            <a:endParaRPr dirty="0"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"/>
              <a:t>Щелкните, чтобы изменить стили текста образца слайда</a:t>
            </a:r>
          </a:p>
          <a:p>
            <a:pPr lvl="1" rtl="0"/>
            <a:r>
              <a:rPr lang="ru"/>
              <a:t>Второй уровень</a:t>
            </a:r>
          </a:p>
          <a:p>
            <a:pPr lvl="2" rtl="0"/>
            <a:r>
              <a:rPr lang="ru"/>
              <a:t>Третий уровень</a:t>
            </a:r>
          </a:p>
          <a:p>
            <a:pPr lvl="3" rtl="0"/>
            <a:r>
              <a:rPr lang="ru"/>
              <a:t>Четвертый уровень</a:t>
            </a:r>
          </a:p>
          <a:p>
            <a:pPr lvl="4" rtl="0"/>
            <a:r>
              <a:rPr lang="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</a:defRPr>
            </a:lvl1pPr>
          </a:lstStyle>
          <a:p>
            <a:pPr rtl="0"/>
            <a:r>
              <a:rPr lang="en-US" smtClean="0"/>
              <a:t>01.09.2016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100" b="1">
                <a:solidFill>
                  <a:srgbClr val="AB3C19"/>
                </a:solidFill>
              </a:defRPr>
            </a:lvl1pPr>
          </a:lstStyle>
          <a:p>
            <a:pPr rtl="0"/>
            <a:fld id="{8FDBFFB2-86D9-4B8F-A59A-553A60B94BBE}" type="slidenum">
              <a:rPr lang="en-US" smtClean="0"/>
              <a:pPr rtl="0"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7025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3334" y="1120461"/>
            <a:ext cx="11771291" cy="2125015"/>
          </a:xfrm>
        </p:spPr>
        <p:txBody>
          <a:bodyPr rtlCol="0">
            <a:normAutofit fontScale="90000"/>
          </a:bodyPr>
          <a:lstStyle/>
          <a:p>
            <a:pPr rtl="0"/>
            <a:r>
              <a:rPr lang="ru-RU" dirty="0" smtClean="0"/>
              <a:t> 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6325" y="1777042"/>
            <a:ext cx="9592573" cy="3348749"/>
          </a:xfrm>
        </p:spPr>
        <p:txBody>
          <a:bodyPr rtlCol="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ru-RU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нейропсихологических методов и приёмов в работе </a:t>
            </a:r>
          </a:p>
          <a:p>
            <a:pPr algn="ctr">
              <a:lnSpc>
                <a:spcPct val="150000"/>
              </a:lnSpc>
            </a:pPr>
            <a:r>
              <a:rPr lang="ru-RU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учителя- логопеда с детьми ОВЗ</a:t>
            </a:r>
          </a:p>
          <a:p>
            <a:pPr rtl="0"/>
            <a:endParaRPr lang="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4838" y="379562"/>
            <a:ext cx="101015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ОБРАЗОВАТЕЛЬНОЕ УЧРЕЖДЕНИЕ </a:t>
            </a:r>
            <a:br>
              <a:rPr lang="ru-RU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«УСТЬ-УДИНСКАЯ СРЕДНЯЯ ОБЩЕОБРАЗОВАТЕЛЬНАЯ ШКОЛА №2»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93298" y="5236233"/>
            <a:ext cx="36317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Century Schoolbook" panose="02040604050505020304" pitchFamily="18" charset="0"/>
              </a:rPr>
              <a:t>Подготовила </a:t>
            </a:r>
          </a:p>
          <a:p>
            <a:r>
              <a:rPr lang="ru-RU" b="1" dirty="0" smtClean="0">
                <a:solidFill>
                  <a:srgbClr val="FF0000"/>
                </a:solidFill>
                <a:latin typeface="Century Schoolbook" panose="02040604050505020304" pitchFamily="18" charset="0"/>
              </a:rPr>
              <a:t>у</a:t>
            </a:r>
            <a:r>
              <a:rPr lang="ru-RU" b="1" smtClean="0">
                <a:solidFill>
                  <a:srgbClr val="FF0000"/>
                </a:solidFill>
                <a:latin typeface="Century Schoolbook" panose="02040604050505020304" pitchFamily="18" charset="0"/>
              </a:rPr>
              <a:t>читель-логопед </a:t>
            </a:r>
            <a:endParaRPr lang="ru-RU" b="1" dirty="0" smtClean="0">
              <a:solidFill>
                <a:srgbClr val="FF0000"/>
              </a:solidFill>
              <a:latin typeface="Century Schoolbook" panose="02040604050505020304" pitchFamily="18" charset="0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Century Schoolbook" panose="02040604050505020304" pitchFamily="18" charset="0"/>
              </a:rPr>
              <a:t>МБОУ «</a:t>
            </a:r>
            <a:r>
              <a:rPr lang="ru-RU" b="1" dirty="0" err="1" smtClean="0">
                <a:solidFill>
                  <a:srgbClr val="FF0000"/>
                </a:solidFill>
                <a:latin typeface="Century Schoolbook" panose="02040604050505020304" pitchFamily="18" charset="0"/>
              </a:rPr>
              <a:t>Усть-Удинская</a:t>
            </a:r>
            <a:r>
              <a:rPr lang="ru-RU" b="1" dirty="0" smtClean="0">
                <a:solidFill>
                  <a:srgbClr val="FF0000"/>
                </a:solidFill>
                <a:latin typeface="Century Schoolbook" panose="02040604050505020304" pitchFamily="18" charset="0"/>
              </a:rPr>
              <a:t> СОШ№2»</a:t>
            </a:r>
          </a:p>
          <a:p>
            <a:r>
              <a:rPr lang="ru-RU" b="1" dirty="0" err="1" smtClean="0">
                <a:solidFill>
                  <a:srgbClr val="FF0000"/>
                </a:solidFill>
                <a:latin typeface="Century Schoolbook" panose="02040604050505020304" pitchFamily="18" charset="0"/>
              </a:rPr>
              <a:t>Пинигина</a:t>
            </a:r>
            <a:r>
              <a:rPr lang="ru-RU" b="1" dirty="0" smtClean="0">
                <a:solidFill>
                  <a:srgbClr val="FF0000"/>
                </a:solidFill>
                <a:latin typeface="Century Schoolbook" panose="02040604050505020304" pitchFamily="18" charset="0"/>
              </a:rPr>
              <a:t> О.Ю.</a:t>
            </a:r>
            <a:endParaRPr lang="ru-RU" b="1" dirty="0"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8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0121" y="431321"/>
            <a:ext cx="8833449" cy="2329131"/>
          </a:xfrm>
        </p:spPr>
        <p:txBody>
          <a:bodyPr>
            <a:noAutofit/>
          </a:bodyPr>
          <a:lstStyle/>
          <a:p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       </a:t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sz="2400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91109" y="396815"/>
            <a:ext cx="9389704" cy="531818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   Методы нейропсихологии являются необходимыми базовыми упражнениями, которые «включают» мозговую активность человека и способствуют повышению эффективности и оптимизации всех видов коррекционных занятий с ребёнком. Хотелось бы поделиться некоторыми нейропсихологическими играми и упражнениями, наиболее интересными, на мой взгляд, которые использую на индивидуальных и подгрупповых занятиях с детьми.</a:t>
            </a:r>
            <a:endParaRPr lang="ru-RU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67345" y="817418"/>
            <a:ext cx="9655031" cy="523701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  <a:endParaRPr lang="ru-RU" sz="2400" b="1" i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4000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 </a:t>
            </a:r>
            <a:r>
              <a:rPr lang="ru-RU" sz="4000" b="1" i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нейрологопедическим</a:t>
            </a:r>
            <a:r>
              <a:rPr lang="ru-RU" sz="4000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методам относятся:</a:t>
            </a:r>
          </a:p>
          <a:p>
            <a:pPr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Моторное планирование</a:t>
            </a:r>
          </a:p>
          <a:p>
            <a:pPr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Сенсорная интеграция</a:t>
            </a:r>
          </a:p>
          <a:p>
            <a:pPr>
              <a:buFont typeface="Wingdings" pitchFamily="2" charset="2"/>
              <a:buChar char="Ø"/>
            </a:pPr>
            <a:r>
              <a:rPr lang="ru-RU" sz="2400" b="1" i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Логоритмика</a:t>
            </a:r>
            <a:endParaRPr lang="ru-RU" sz="2400" b="1" i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b="1" i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Биоэнергопластика</a:t>
            </a:r>
            <a:endParaRPr lang="ru-RU" sz="2400" b="1" i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b="1" i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Межполушарное взаимодействие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792" y="141667"/>
            <a:ext cx="11322021" cy="824491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ru-RU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Нейропсихологические игры и упражнения</a:t>
            </a:r>
            <a:endParaRPr lang="ru-RU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14" descr="Схема восходящего процесса: показаны пять этапов по возрастанию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827994554"/>
              </p:ext>
            </p:extLst>
          </p:nvPr>
        </p:nvGraphicFramePr>
        <p:xfrm>
          <a:off x="0" y="1147312"/>
          <a:ext cx="12028868" cy="41247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46550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087592" y="638355"/>
            <a:ext cx="4692621" cy="5076645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Игра: «Поймай звук»</a:t>
            </a: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Игра: «Собери дорожку к мышкам»</a:t>
            </a: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При дифференциации звуков, например С и Ш логопед ставит перед ребенком задачу, если он услышит звук С, то берет скрепку зеленого цвета левой рукой, если услышит звук Ш – то синюю скрепку  - правой рукой. А если в слове встретятся два этих звука, то кладет скрепки двумя руками одновременно.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Ребенку предлагается построить дорожки из счетных палочек.                                                                                                                                Задача такая:                                                             -Правой рукой делает дорожку из красных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кпалочек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, а левой рукой из синих.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Руки можно чередовать, а можно усложнить задачу и делать одновременно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008813" y="388189"/>
            <a:ext cx="4572000" cy="5326811"/>
          </a:xfrm>
        </p:spPr>
        <p:txBody>
          <a:bodyPr>
            <a:normAutofit fontScale="77500" lnSpcReduction="20000"/>
          </a:bodyPr>
          <a:lstStyle/>
          <a:p>
            <a:endParaRPr lang="ru-RU" dirty="0" smtClean="0"/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Составь предложение 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Ребёнок должен придумать предложение, в котором каждое слово начинается на одну из этих букв. м, к,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п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, в.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Маша каталась в парке на велосипеде. 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Сочинение по опорным словам 1. Кошка, спать, подоконник, цветок, рыжая, пушистая, красивая, мышь, увидеть, притаиться, серенькая, маленькая, выскочить, норка, ловить.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Придумай окончание рассказа 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Родился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рыженьк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... бельчонок в зелен... чаще. Он был очень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маленьк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... Гораздо меньше других бельчат. Вот бельчата подросли и стали выползать из дупла. До земли далеко... Страшно. Страшнее всех было сам... маленькому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бельчон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... Выглянул он и увидел рядом ветку. Хочется прыгну..., да страшно. 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087592" y="638355"/>
            <a:ext cx="4692621" cy="5076645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Игры и задания, с помощью которых формируется  образ                         слова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 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Игра «Кузовок» 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Задача: собрать кузовок. Складывать в кузовок можно все слова, которые заканчиваются на –ОК: грибок, подарок, платок и т.д. Для этого занятия может подойти корзина, коробка, ящик, пакет… Соответственно будем собирать слова, оканчивающие на – ИНА, - КА,- ИК, - ЕТ .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Эту игру мы начинаем обычно такими фразами: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«Собираемся в лесок, наполняем кузовок!...»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«Вот пред нами корзина, туда отправляется… » (картина, балерина, малина).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«Вот ящик, скорей клади туда…» (мячик, ларчик, стульчик).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«Вот большой- большой пакет. Клади в него…» (билет, кларнет, рулет).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Особенно заметны результаты, если ребенок во время игры не записывает слова, а только произносит их. Задание направлено на четкое осознание звуковой и грамматической структуры слова: ударения, деления на слоги, типичные суффиксы и окончания.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008813" y="388189"/>
            <a:ext cx="4572000" cy="5326811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Игра Письмо «по –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древнерусски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».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Ведущий диктует слова, которые ребенок записывает только согласными, обозначая гласные точками. При такой записи предложение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«Отважный Миша бежит от мыши» будет выглядеть следующим образом: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«.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тв.жн.й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М.ш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б.ж.т .т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м.ш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.». Сразу предлагаем записать это же предложение    только    гласными,    ставя    точки    на    месте    согласных: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«О..а..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ы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.и.а .е.и. о. .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ы.и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».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После этого делаем выводы о том, какое предложение читается легче, что помогает определить роль согласных в русском письме. При выполнении упражнения отрабатывается механизм переключения, избирательности при письме.</a:t>
            </a:r>
          </a:p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Через некоторое время дети пишут только согласными целые тексты.</a:t>
            </a: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087592" y="638355"/>
            <a:ext cx="4692621" cy="5076645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Упражнение: «Кристальная пирамида»</a:t>
            </a:r>
          </a:p>
          <a:p>
            <a:r>
              <a:rPr lang="ru-RU" dirty="0" smtClean="0"/>
              <a:t>Такие упражнения проводим для развития внимания, зрительно- пространственных и моторных навыков, контроля руки.</a:t>
            </a:r>
          </a:p>
          <a:p>
            <a:r>
              <a:rPr lang="ru-RU" dirty="0" err="1" smtClean="0"/>
              <a:t>Ребѐнку даѐтся </a:t>
            </a:r>
            <a:r>
              <a:rPr lang="ru-RU" dirty="0" smtClean="0"/>
              <a:t>заранее приготовленный шаблон треугольника, расчерченный на фрагменты «кристаллики», и образец, в котором</a:t>
            </a:r>
          </a:p>
          <a:p>
            <a:r>
              <a:rPr lang="ru-RU" dirty="0" smtClean="0"/>
              <a:t>кристаллики закрашены. Образец подбирается в зависимости от возраста и подготовленности </a:t>
            </a:r>
            <a:r>
              <a:rPr lang="ru-RU" dirty="0" err="1" smtClean="0"/>
              <a:t>ребѐнка</a:t>
            </a:r>
            <a:r>
              <a:rPr lang="ru-RU" dirty="0" smtClean="0"/>
              <a:t>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5" name="image1.jpeg" descr="E:\img179.jpg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7017439" y="273355"/>
            <a:ext cx="4572000" cy="3728428"/>
          </a:xfrm>
          <a:prstGeom prst="rect">
            <a:avLst/>
          </a:prstGeom>
        </p:spPr>
      </p:pic>
      <p:pic>
        <p:nvPicPr>
          <p:cNvPr id="9220" name="Picture 4" descr="C:\Users\ASUS\Downloads\IMG_20240227_0934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76378">
            <a:off x="7435251" y="3743865"/>
            <a:ext cx="3539663" cy="26547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087592" y="638355"/>
            <a:ext cx="4692621" cy="5076645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dirty="0" smtClean="0"/>
              <a:t>Упражнение: «Перепутанные линии»</a:t>
            </a:r>
          </a:p>
          <a:p>
            <a:r>
              <a:rPr lang="ru-RU" dirty="0" err="1" smtClean="0"/>
              <a:t>Ребѐнку </a:t>
            </a:r>
            <a:r>
              <a:rPr lang="ru-RU" dirty="0" smtClean="0"/>
              <a:t>необходимо следить за перепутанными линиями только зрительно, без помощи руки. В этом варианте нужно разгадать слово.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6" name="image3.jpeg" descr="D:\Мои документы\Documents\Наташа\Практический материал\Прочитай-ка\44.jpg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7828990" y="1600200"/>
            <a:ext cx="2931646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9125" y="304800"/>
            <a:ext cx="10821688" cy="1200416"/>
          </a:xfrm>
        </p:spPr>
        <p:txBody>
          <a:bodyPr>
            <a:normAutofit fontScale="90000"/>
          </a:bodyPr>
          <a:lstStyle/>
          <a:p>
            <a:pPr>
              <a:lnSpc>
                <a:spcPct val="93000"/>
              </a:lnSpc>
              <a:spcBef>
                <a:spcPts val="1213"/>
              </a:spcBef>
              <a:spcAft>
                <a:spcPts val="1013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</a:pPr>
            <a:r>
              <a:rPr lang="ru-RU" sz="4400" b="1" i="1" dirty="0" smtClean="0">
                <a:solidFill>
                  <a:srgbClr val="996600"/>
                </a:solidFill>
                <a:latin typeface="Arial" charset="0"/>
              </a:rPr>
              <a:t> Игры с мячами</a:t>
            </a:r>
            <a:r>
              <a:rPr lang="ru-RU" sz="3200" b="1" dirty="0" smtClean="0">
                <a:solidFill>
                  <a:srgbClr val="000000"/>
                </a:solidFill>
                <a:latin typeface="Arial" charset="0"/>
              </a:rPr>
              <a:t> </a:t>
            </a:r>
            <a:br>
              <a:rPr lang="ru-RU" sz="3200" b="1" dirty="0" smtClean="0">
                <a:solidFill>
                  <a:srgbClr val="000000"/>
                </a:solidFill>
                <a:latin typeface="Arial" charset="0"/>
              </a:rPr>
            </a:br>
            <a:r>
              <a:rPr lang="ru-RU" sz="3600" b="1" dirty="0" smtClean="0">
                <a:solidFill>
                  <a:srgbClr val="000000"/>
                </a:solidFill>
                <a:latin typeface="Arial" charset="0"/>
              </a:rPr>
              <a:t>(обычными, прыгунами, </a:t>
            </a:r>
            <a:r>
              <a:rPr lang="ru-RU" sz="3600" b="1" dirty="0" err="1" smtClean="0">
                <a:solidFill>
                  <a:srgbClr val="000000"/>
                </a:solidFill>
                <a:latin typeface="Arial" charset="0"/>
              </a:rPr>
              <a:t>кинезиологическими</a:t>
            </a:r>
            <a:r>
              <a:rPr lang="ru-RU" sz="3600" dirty="0" smtClean="0">
                <a:solidFill>
                  <a:srgbClr val="000000"/>
                </a:solidFill>
                <a:latin typeface="Arial" charset="0"/>
              </a:rPr>
              <a:t>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 smtClean="0"/>
              <a:t>Игры с мячами (обычными, прыгунами, </a:t>
            </a:r>
            <a:r>
              <a:rPr lang="ru-RU" b="1" dirty="0" err="1" smtClean="0"/>
              <a:t>су-джоку</a:t>
            </a:r>
            <a:r>
              <a:rPr lang="ru-RU" b="1" dirty="0" smtClean="0"/>
              <a:t>)</a:t>
            </a:r>
            <a:endParaRPr lang="ru-RU" dirty="0" smtClean="0"/>
          </a:p>
          <a:p>
            <a:r>
              <a:rPr lang="ru-RU" dirty="0" smtClean="0"/>
              <a:t>1 вариант: на звук Ш отбивай мяч правой рукой, на звук Ж левой. Или катаем мячик между ладоней, если звук Ш то сверху правая рука, если Ж – то левая. </a:t>
            </a:r>
          </a:p>
          <a:p>
            <a:r>
              <a:rPr lang="ru-RU" dirty="0" smtClean="0"/>
              <a:t>2 вариант: при автоматизации звуков ребенок перебрасывает мяч из рук в руки, проговаривая скороговорки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err="1" smtClean="0">
                <a:solidFill>
                  <a:srgbClr val="7030A0"/>
                </a:solidFill>
              </a:rPr>
              <a:t>Су-Джок</a:t>
            </a:r>
            <a:r>
              <a:rPr lang="ru-RU" dirty="0" smtClean="0">
                <a:solidFill>
                  <a:srgbClr val="7030A0"/>
                </a:solidFill>
              </a:rPr>
              <a:t> терапия направлена на активизацию зон коры головного мозга с целью профилактики и коррекции речевых нарушений.</a:t>
            </a:r>
            <a:endParaRPr lang="ru-RU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C:\Users\ASUS\Downloads\IMG_2893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8813" y="1578634"/>
            <a:ext cx="4572000" cy="3793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SUS\Downloads\IMG_20240227_1116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7812" y="841034"/>
            <a:ext cx="2703054" cy="360407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132717" y="1026544"/>
            <a:ext cx="6064369" cy="2357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5900" indent="-215900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</a:pPr>
            <a:r>
              <a:rPr lang="ru-RU" b="1" dirty="0" smtClean="0">
                <a:solidFill>
                  <a:srgbClr val="000000"/>
                </a:solidFill>
                <a:latin typeface="Arial" charset="0"/>
                <a:ea typeface="DejaVu Sans" pitchFamily="16" charset="0"/>
                <a:cs typeface="DejaVu Sans" pitchFamily="16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Arial" charset="0"/>
                <a:ea typeface="DejaVu Sans" pitchFamily="16" charset="0"/>
                <a:cs typeface="DejaVu Sans" pitchFamily="16" charset="0"/>
              </a:rPr>
              <a:t>Упражнения на развитие межполушарного взаимодействия. </a:t>
            </a:r>
          </a:p>
          <a:p>
            <a:pPr marL="215900" indent="-215900">
              <a:lnSpc>
                <a:spcPct val="93000"/>
              </a:lnSpc>
              <a:spcBef>
                <a:spcPts val="613"/>
              </a:spcBef>
              <a:spcAft>
                <a:spcPts val="613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</a:pPr>
            <a:r>
              <a:rPr lang="ru-RU" dirty="0" smtClean="0">
                <a:solidFill>
                  <a:srgbClr val="000000"/>
                </a:solidFill>
                <a:latin typeface="Arial" charset="0"/>
                <a:ea typeface="DejaVu Sans" pitchFamily="16" charset="0"/>
                <a:cs typeface="DejaVu Sans" pitchFamily="16" charset="0"/>
              </a:rPr>
              <a:t>- Двуручное рисование ,работа </a:t>
            </a:r>
            <a:r>
              <a:rPr lang="ru-RU" dirty="0" err="1" smtClean="0">
                <a:solidFill>
                  <a:srgbClr val="000000"/>
                </a:solidFill>
                <a:latin typeface="Arial" charset="0"/>
                <a:ea typeface="DejaVu Sans" pitchFamily="16" charset="0"/>
                <a:cs typeface="DejaVu Sans" pitchFamily="16" charset="0"/>
              </a:rPr>
              <a:t>смозайкой</a:t>
            </a:r>
            <a:r>
              <a:rPr lang="ru-RU" dirty="0" smtClean="0">
                <a:solidFill>
                  <a:srgbClr val="000000"/>
                </a:solidFill>
                <a:latin typeface="Arial" charset="0"/>
                <a:ea typeface="DejaVu Sans" pitchFamily="16" charset="0"/>
                <a:cs typeface="DejaVu Sans" pitchFamily="16" charset="0"/>
              </a:rPr>
              <a:t> .</a:t>
            </a:r>
          </a:p>
          <a:p>
            <a:pPr marL="215900" indent="-215900">
              <a:lnSpc>
                <a:spcPct val="93000"/>
              </a:lnSpc>
              <a:spcBef>
                <a:spcPts val="613"/>
              </a:spcBef>
              <a:spcAft>
                <a:spcPts val="613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</a:pPr>
            <a:endParaRPr lang="ru-RU" i="1" u="sng" dirty="0" smtClean="0">
              <a:solidFill>
                <a:srgbClr val="000000"/>
              </a:solidFill>
              <a:latin typeface="Arial" charset="0"/>
              <a:ea typeface="DejaVu Sans" pitchFamily="16" charset="0"/>
              <a:cs typeface="DejaVu Sans" pitchFamily="16" charset="0"/>
            </a:endParaRPr>
          </a:p>
          <a:p>
            <a:pPr marL="215900" indent="-215900">
              <a:lnSpc>
                <a:spcPct val="93000"/>
              </a:lnSpc>
              <a:spcBef>
                <a:spcPts val="1213"/>
              </a:spcBef>
              <a:spcAft>
                <a:spcPts val="1013"/>
              </a:spcAft>
              <a:buClrTx/>
              <a:buSz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</a:pPr>
            <a:r>
              <a:rPr lang="ru-RU" i="1" u="sng" dirty="0" smtClean="0">
                <a:solidFill>
                  <a:srgbClr val="000000"/>
                </a:solidFill>
                <a:latin typeface="Arial" charset="0"/>
                <a:ea typeface="DejaVu Sans" pitchFamily="16" charset="0"/>
                <a:cs typeface="DejaVu Sans" pitchFamily="16" charset="0"/>
              </a:rPr>
              <a:t>Инструкция</a:t>
            </a:r>
            <a:r>
              <a:rPr lang="ru-RU" u="sng" dirty="0" smtClean="0">
                <a:solidFill>
                  <a:srgbClr val="000000"/>
                </a:solidFill>
                <a:latin typeface="Arial" charset="0"/>
                <a:ea typeface="DejaVu Sans" pitchFamily="16" charset="0"/>
                <a:cs typeface="DejaVu Sans" pitchFamily="16" charset="0"/>
              </a:rPr>
              <a:t>: </a:t>
            </a:r>
            <a:r>
              <a:rPr lang="ru-RU" dirty="0" smtClean="0">
                <a:solidFill>
                  <a:srgbClr val="000000"/>
                </a:solidFill>
                <a:latin typeface="Arial" charset="0"/>
                <a:ea typeface="DejaVu Sans" pitchFamily="16" charset="0"/>
                <a:cs typeface="DejaVu Sans" pitchFamily="16" charset="0"/>
              </a:rPr>
              <a:t> двумя руками одновременно проведи по линиям, произнося звук Р (любой автоматизируемый звук).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ASUS\Downloads\IMG_20240227_1133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12590">
            <a:off x="6409845" y="914401"/>
            <a:ext cx="5042949" cy="378221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337094" y="845389"/>
            <a:ext cx="48135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Дидактическая игра«Найди, чья тень»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Цель: учить детей находить заданные силуэты путем наложения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62235" y="784482"/>
            <a:ext cx="9655031" cy="527858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  <a:endParaRPr lang="ru-RU" sz="2400" b="1" i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43464" y="310551"/>
            <a:ext cx="108779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5" name="image1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70672" y="595222"/>
            <a:ext cx="8600535" cy="51499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46385" y="724619"/>
            <a:ext cx="6797615" cy="3022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</a:pPr>
            <a:r>
              <a:rPr lang="ru-RU" sz="3200" b="1" dirty="0" smtClean="0">
                <a:solidFill>
                  <a:srgbClr val="996600"/>
                </a:solidFill>
                <a:latin typeface="Calibri" charset="0"/>
                <a:ea typeface="DejaVu Sans" pitchFamily="16" charset="0"/>
                <a:cs typeface="DejaVu Sans" pitchFamily="16" charset="0"/>
              </a:rPr>
              <a:t> Упражнение «Колечко»</a:t>
            </a:r>
          </a:p>
          <a:p>
            <a:pPr algn="just"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</a:pPr>
            <a:r>
              <a:rPr lang="ru-RU" dirty="0" smtClean="0">
                <a:solidFill>
                  <a:srgbClr val="000000"/>
                </a:solidFill>
                <a:latin typeface="Arial" charset="0"/>
                <a:ea typeface="DejaVu Sans" pitchFamily="16" charset="0"/>
                <a:cs typeface="DejaVu Sans" pitchFamily="16" charset="0"/>
              </a:rPr>
              <a:t>  Поочередно и как можно быстрее перебирайте пальцы рук, соединяя в кольцо с большим пальцем последовательно указательный, средний и т. д. в прямом (от указательного пальца к мизинцу) и в обратном (от мизинца к указательному пальцу) порядке. В начале упражнение выполняется каждой рукой отдельно, затем вместе. При этом я адаптировала ее для автоматизации звуков в слогах.</a:t>
            </a:r>
          </a:p>
          <a:p>
            <a:pPr algn="just">
              <a:lnSpc>
                <a:spcPct val="93000"/>
              </a:lnSpc>
              <a:spcBef>
                <a:spcPts val="1213"/>
              </a:spcBef>
              <a:spcAft>
                <a:spcPts val="1013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</a:pPr>
            <a:r>
              <a:rPr lang="ru-RU" i="1" u="sng" dirty="0" smtClean="0">
                <a:solidFill>
                  <a:srgbClr val="000000"/>
                </a:solidFill>
                <a:latin typeface="Arial" charset="0"/>
                <a:ea typeface="DejaVu Sans" pitchFamily="16" charset="0"/>
                <a:cs typeface="DejaVu Sans" pitchFamily="16" charset="0"/>
              </a:rPr>
              <a:t>Инструкция</a:t>
            </a:r>
            <a:r>
              <a:rPr lang="ru-RU" dirty="0" smtClean="0">
                <a:solidFill>
                  <a:srgbClr val="000000"/>
                </a:solidFill>
                <a:latin typeface="Arial" charset="0"/>
                <a:ea typeface="DejaVu Sans" pitchFamily="16" charset="0"/>
                <a:cs typeface="DejaVu Sans" pitchFamily="16" charset="0"/>
              </a:rPr>
              <a:t>: соединяй большие пальчики с  остальными и произноси слог РА (или цепочку слогов РА-РО-РУ-РЫ</a:t>
            </a:r>
            <a:endParaRPr lang="ru-RU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07605">
            <a:off x="7211683" y="3932237"/>
            <a:ext cx="3467818" cy="5160519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46385" y="724619"/>
            <a:ext cx="6797615" cy="550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3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</a:pPr>
            <a:r>
              <a:rPr lang="ru-RU" sz="3200" b="1" dirty="0" smtClean="0">
                <a:solidFill>
                  <a:srgbClr val="996600"/>
                </a:solidFill>
                <a:latin typeface="Calibri" charset="0"/>
                <a:ea typeface="DejaVu Sans" pitchFamily="16" charset="0"/>
                <a:cs typeface="DejaVu Sans" pitchFamily="16" charset="0"/>
              </a:rPr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526875" y="500332"/>
            <a:ext cx="7617125" cy="3643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3000"/>
              </a:lnSpc>
              <a:spcBef>
                <a:spcPts val="1213"/>
              </a:spcBef>
              <a:spcAft>
                <a:spcPts val="1013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</a:pPr>
            <a:r>
              <a:rPr lang="ru-RU" sz="3600" b="1" i="1" dirty="0" err="1" smtClean="0">
                <a:solidFill>
                  <a:srgbClr val="996600"/>
                </a:solidFill>
                <a:latin typeface="Calibri" charset="0"/>
                <a:ea typeface="DejaVu Sans" pitchFamily="16" charset="0"/>
                <a:cs typeface="DejaVu Sans" pitchFamily="16" charset="0"/>
              </a:rPr>
              <a:t>Кинезиологические</a:t>
            </a:r>
            <a:r>
              <a:rPr lang="ru-RU" sz="3600" b="1" i="1" dirty="0" smtClean="0">
                <a:solidFill>
                  <a:srgbClr val="996600"/>
                </a:solidFill>
                <a:latin typeface="Calibri" charset="0"/>
                <a:ea typeface="DejaVu Sans" pitchFamily="16" charset="0"/>
                <a:cs typeface="DejaVu Sans" pitchFamily="16" charset="0"/>
              </a:rPr>
              <a:t> упражнения</a:t>
            </a:r>
          </a:p>
          <a:p>
            <a:pPr>
              <a:lnSpc>
                <a:spcPct val="93000"/>
              </a:lnSpc>
              <a:spcBef>
                <a:spcPts val="613"/>
              </a:spcBef>
              <a:spcAft>
                <a:spcPts val="613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</a:pPr>
            <a:r>
              <a:rPr lang="ru-RU" b="1" dirty="0" smtClean="0">
                <a:solidFill>
                  <a:srgbClr val="000000"/>
                </a:solidFill>
                <a:latin typeface="Arial" charset="0"/>
                <a:ea typeface="DejaVu Sans" pitchFamily="16" charset="0"/>
                <a:cs typeface="DejaVu Sans" pitchFamily="16" charset="0"/>
              </a:rPr>
              <a:t> Упражнение «Кулак-ребро-ладонь»</a:t>
            </a:r>
          </a:p>
          <a:p>
            <a:pPr algn="just">
              <a:lnSpc>
                <a:spcPct val="93000"/>
              </a:lnSpc>
              <a:spcBef>
                <a:spcPts val="613"/>
              </a:spcBef>
              <a:spcAft>
                <a:spcPts val="613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</a:pPr>
            <a:r>
              <a:rPr lang="ru-RU" dirty="0" smtClean="0">
                <a:solidFill>
                  <a:srgbClr val="000000"/>
                </a:solidFill>
                <a:latin typeface="Arial" charset="0"/>
                <a:ea typeface="DejaVu Sans" pitchFamily="16" charset="0"/>
                <a:cs typeface="DejaVu Sans" pitchFamily="16" charset="0"/>
              </a:rPr>
              <a:t>    Использую эту игру для развития фонематического восприятия либо для дифференциации звуков.</a:t>
            </a:r>
          </a:p>
          <a:p>
            <a:pPr>
              <a:lnSpc>
                <a:spcPct val="93000"/>
              </a:lnSpc>
              <a:spcBef>
                <a:spcPts val="613"/>
              </a:spcBef>
              <a:spcAft>
                <a:spcPts val="613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</a:pPr>
            <a:r>
              <a:rPr lang="ru-RU" i="1" u="sng" dirty="0" smtClean="0">
                <a:solidFill>
                  <a:srgbClr val="000000"/>
                </a:solidFill>
                <a:latin typeface="Arial" charset="0"/>
                <a:ea typeface="DejaVu Sans" pitchFamily="16" charset="0"/>
                <a:cs typeface="DejaVu Sans" pitchFamily="16" charset="0"/>
              </a:rPr>
              <a:t>Инструкция</a:t>
            </a:r>
            <a:r>
              <a:rPr lang="ru-RU" dirty="0" smtClean="0">
                <a:solidFill>
                  <a:srgbClr val="000000"/>
                </a:solidFill>
                <a:latin typeface="Arial" charset="0"/>
                <a:ea typeface="DejaVu Sans" pitchFamily="16" charset="0"/>
                <a:cs typeface="DejaVu Sans" pitchFamily="16" charset="0"/>
              </a:rPr>
              <a:t>: </a:t>
            </a:r>
          </a:p>
          <a:p>
            <a:pPr>
              <a:lnSpc>
                <a:spcPct val="93000"/>
              </a:lnSpc>
              <a:spcBef>
                <a:spcPts val="613"/>
              </a:spcBef>
              <a:spcAft>
                <a:spcPts val="613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</a:pPr>
            <a:r>
              <a:rPr lang="ru-RU" i="1" dirty="0" smtClean="0">
                <a:solidFill>
                  <a:srgbClr val="000000"/>
                </a:solidFill>
                <a:latin typeface="Arial" charset="0"/>
                <a:ea typeface="DejaVu Sans" pitchFamily="16" charset="0"/>
                <a:cs typeface="DejaVu Sans" pitchFamily="16" charset="0"/>
              </a:rPr>
              <a:t>1 вариант:  </a:t>
            </a:r>
            <a:r>
              <a:rPr lang="ru-RU" dirty="0" smtClean="0">
                <a:solidFill>
                  <a:srgbClr val="000000"/>
                </a:solidFill>
                <a:latin typeface="Arial" charset="0"/>
                <a:ea typeface="DejaVu Sans" pitchFamily="16" charset="0"/>
                <a:cs typeface="DejaVu Sans" pitchFamily="16" charset="0"/>
              </a:rPr>
              <a:t>услышишь звук Р  — ставь кулак, звук РЬ — ставь ладонь.  </a:t>
            </a:r>
          </a:p>
          <a:p>
            <a:pPr>
              <a:lnSpc>
                <a:spcPct val="93000"/>
              </a:lnSpc>
              <a:spcBef>
                <a:spcPts val="613"/>
              </a:spcBef>
              <a:spcAft>
                <a:spcPts val="613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</a:pPr>
            <a:r>
              <a:rPr lang="ru-RU" i="1" dirty="0" smtClean="0">
                <a:solidFill>
                  <a:srgbClr val="000000"/>
                </a:solidFill>
                <a:latin typeface="Arial" charset="0"/>
                <a:ea typeface="DejaVu Sans" pitchFamily="16" charset="0"/>
                <a:cs typeface="DejaVu Sans" pitchFamily="16" charset="0"/>
              </a:rPr>
              <a:t>2 вариант:   </a:t>
            </a:r>
            <a:r>
              <a:rPr lang="ru-RU" dirty="0" smtClean="0">
                <a:solidFill>
                  <a:srgbClr val="000000"/>
                </a:solidFill>
                <a:latin typeface="Arial" charset="0"/>
                <a:ea typeface="DejaVu Sans" pitchFamily="16" charset="0"/>
                <a:cs typeface="DejaVu Sans" pitchFamily="16" charset="0"/>
              </a:rPr>
              <a:t>звук С —  кулак, </a:t>
            </a:r>
          </a:p>
          <a:p>
            <a:pPr>
              <a:lnSpc>
                <a:spcPct val="93000"/>
              </a:lnSpc>
              <a:spcBef>
                <a:spcPts val="613"/>
              </a:spcBef>
              <a:spcAft>
                <a:spcPts val="613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</a:pPr>
            <a:r>
              <a:rPr lang="ru-RU" dirty="0" smtClean="0">
                <a:solidFill>
                  <a:srgbClr val="000000"/>
                </a:solidFill>
                <a:latin typeface="Arial" charset="0"/>
                <a:ea typeface="DejaVu Sans" pitchFamily="16" charset="0"/>
                <a:cs typeface="DejaVu Sans" pitchFamily="16" charset="0"/>
              </a:rPr>
              <a:t>звук З - ребро, звук Ц —  ладонь.</a:t>
            </a:r>
            <a:endParaRPr lang="ru-RU" dirty="0">
              <a:solidFill>
                <a:srgbClr val="000000"/>
              </a:solidFill>
              <a:latin typeface="Arial" charset="0"/>
              <a:ea typeface="DejaVu Sans" pitchFamily="16" charset="0"/>
              <a:cs typeface="DejaVu Sans" pitchFamily="16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36804">
            <a:off x="7546122" y="3650193"/>
            <a:ext cx="3996670" cy="27389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ASUS\Downloads\IMG_20240227_1128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9555">
            <a:off x="6901132" y="993328"/>
            <a:ext cx="3384429" cy="451257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457864" y="586597"/>
            <a:ext cx="5236234" cy="33391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3000"/>
              </a:lnSpc>
              <a:spcBef>
                <a:spcPts val="1213"/>
              </a:spcBef>
              <a:spcAft>
                <a:spcPts val="1013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</a:pPr>
            <a:r>
              <a:rPr lang="ru-RU" sz="4000" b="1" i="1" dirty="0" smtClean="0">
                <a:solidFill>
                  <a:srgbClr val="996600"/>
                </a:solidFill>
                <a:latin typeface="Calibri" charset="0"/>
                <a:ea typeface="DejaVu Sans" pitchFamily="16" charset="0"/>
                <a:cs typeface="DejaVu Sans" pitchFamily="16" charset="0"/>
              </a:rPr>
              <a:t>Игра «Рыбалка»</a:t>
            </a:r>
          </a:p>
          <a:p>
            <a:pPr>
              <a:lnSpc>
                <a:spcPct val="93000"/>
              </a:lnSpc>
              <a:spcBef>
                <a:spcPts val="1213"/>
              </a:spcBef>
              <a:spcAft>
                <a:spcPts val="1013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</a:pPr>
            <a:r>
              <a:rPr lang="ru-RU" b="1" i="1" dirty="0" smtClean="0">
                <a:solidFill>
                  <a:srgbClr val="996600"/>
                </a:solidFill>
                <a:latin typeface="Arial" pitchFamily="34" charset="0"/>
                <a:ea typeface="DejaVu Sans" pitchFamily="16" charset="0"/>
                <a:cs typeface="Arial" pitchFamily="34" charset="0"/>
              </a:rPr>
              <a:t>Цель: </a:t>
            </a:r>
          </a:p>
          <a:p>
            <a:pPr>
              <a:lnSpc>
                <a:spcPct val="93000"/>
              </a:lnSpc>
              <a:spcBef>
                <a:spcPts val="1213"/>
              </a:spcBef>
              <a:spcAft>
                <a:spcPts val="1013"/>
              </a:spcAft>
              <a:buFont typeface="Wingdings" pitchFamily="2" charset="2"/>
              <a:buChar char="Ø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</a:pPr>
            <a:r>
              <a:rPr lang="ru-RU" b="1" i="1" dirty="0" smtClean="0">
                <a:solidFill>
                  <a:srgbClr val="996600"/>
                </a:solidFill>
                <a:latin typeface="Arial" pitchFamily="34" charset="0"/>
                <a:ea typeface="DejaVu Sans" pitchFamily="16" charset="0"/>
                <a:cs typeface="Arial" pitchFamily="34" charset="0"/>
              </a:rPr>
              <a:t>автоматизировать поставленный звук в слове, предложении.</a:t>
            </a:r>
          </a:p>
          <a:p>
            <a:pPr>
              <a:lnSpc>
                <a:spcPct val="93000"/>
              </a:lnSpc>
              <a:spcBef>
                <a:spcPts val="1213"/>
              </a:spcBef>
              <a:spcAft>
                <a:spcPts val="1013"/>
              </a:spcAft>
              <a:buFont typeface="Wingdings" pitchFamily="2" charset="2"/>
              <a:buChar char="Ø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</a:pPr>
            <a:r>
              <a:rPr lang="ru-RU" b="1" i="1" dirty="0" smtClean="0">
                <a:solidFill>
                  <a:srgbClr val="996600"/>
                </a:solidFill>
                <a:latin typeface="Arial" pitchFamily="34" charset="0"/>
                <a:ea typeface="DejaVu Sans" pitchFamily="16" charset="0"/>
                <a:cs typeface="Arial" pitchFamily="34" charset="0"/>
              </a:rPr>
              <a:t>Учить детей составлять предложения с предложенным  словом.</a:t>
            </a:r>
          </a:p>
          <a:p>
            <a:pPr>
              <a:lnSpc>
                <a:spcPct val="93000"/>
              </a:lnSpc>
              <a:spcBef>
                <a:spcPts val="1213"/>
              </a:spcBef>
              <a:spcAft>
                <a:spcPts val="1013"/>
              </a:spcAft>
              <a:buFont typeface="Wingdings" pitchFamily="2" charset="2"/>
              <a:buChar char="Ø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</a:pPr>
            <a:r>
              <a:rPr lang="ru-RU" b="1" i="1" dirty="0" smtClean="0">
                <a:solidFill>
                  <a:srgbClr val="996600"/>
                </a:solidFill>
                <a:latin typeface="Arial" pitchFamily="34" charset="0"/>
                <a:ea typeface="DejaVu Sans" pitchFamily="16" charset="0"/>
                <a:cs typeface="Arial" pitchFamily="34" charset="0"/>
              </a:rPr>
              <a:t>Дифференциация звуков.</a:t>
            </a:r>
            <a:endParaRPr lang="ru-RU" sz="4000" b="1" i="1" dirty="0" smtClean="0">
              <a:solidFill>
                <a:srgbClr val="996600"/>
              </a:solidFill>
              <a:latin typeface="Calibri" charset="0"/>
              <a:ea typeface="DejaVu Sans" pitchFamily="16" charset="0"/>
              <a:cs typeface="DejaVu Sans" pitchFamily="1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4785" y="586596"/>
            <a:ext cx="7181789" cy="3933647"/>
          </a:xfrm>
        </p:spPr>
        <p:txBody>
          <a:bodyPr>
            <a:normAutofit fontScale="90000"/>
          </a:bodyPr>
          <a:lstStyle/>
          <a:p>
            <a:r>
              <a:rPr lang="ru-RU" sz="2200" b="1" i="1" dirty="0" smtClean="0">
                <a:solidFill>
                  <a:schemeClr val="accent2">
                    <a:lumMod val="50000"/>
                  </a:schemeClr>
                </a:solidFill>
              </a:rPr>
              <a:t>Дыхательная гимнастика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2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</a:rPr>
              <a:t>Сильный речевой выдох – залог успешной коррекции звукопроизношения. Кроме того, дыхательная гимнастика повышает тонус деятельности мозга.</a:t>
            </a:r>
            <a:br>
              <a:rPr lang="ru-RU" sz="22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200" u="sng" dirty="0" smtClean="0">
                <a:solidFill>
                  <a:schemeClr val="accent2">
                    <a:lumMod val="50000"/>
                  </a:schemeClr>
                </a:solidFill>
              </a:rPr>
              <a:t>Что делать: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2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</a:rPr>
              <a:t>• пускать мыльные пузыри;</a:t>
            </a:r>
            <a:br>
              <a:rPr lang="ru-RU" sz="22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</a:rPr>
              <a:t>• дуть через соломинку;</a:t>
            </a:r>
            <a:br>
              <a:rPr lang="ru-RU" sz="22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</a:rPr>
              <a:t>• дуть на игрушечный флюгер/</a:t>
            </a:r>
            <a:r>
              <a:rPr lang="ru-RU" sz="2200" dirty="0" err="1" smtClean="0">
                <a:solidFill>
                  <a:schemeClr val="accent2">
                    <a:lumMod val="50000"/>
                  </a:schemeClr>
                </a:solidFill>
              </a:rPr>
              <a:t>ветродуй</a:t>
            </a: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</a:rPr>
              <a:t>;</a:t>
            </a:r>
            <a:br>
              <a:rPr lang="ru-RU" sz="22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</a:rPr>
              <a:t>• задувать свечки;</a:t>
            </a:r>
            <a:br>
              <a:rPr lang="ru-RU" sz="22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</a:rPr>
              <a:t>• сдувать ватку со стола;</a:t>
            </a:r>
            <a:br>
              <a:rPr lang="ru-RU" sz="22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</a:rPr>
              <a:t>• дуть на бумажные кораблики, плавающие в чаше с водой;</a:t>
            </a:r>
            <a:br>
              <a:rPr lang="ru-RU" sz="22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</a:rPr>
              <a:t>• самостоятельно сделать из бумаги бабочку/пчёлку/листик, подвесить фигуру на ниточку и просить ребёнка на неё подуть;</a:t>
            </a:r>
            <a:br>
              <a:rPr lang="ru-RU" sz="22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200" dirty="0" smtClean="0">
                <a:solidFill>
                  <a:schemeClr val="accent2">
                    <a:lumMod val="50000"/>
                  </a:schemeClr>
                </a:solidFill>
              </a:rPr>
              <a:t>• делать мыльные пузыри в воде через соломинку и т.д.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9291" y="483079"/>
            <a:ext cx="10179169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Вывод:</a:t>
            </a:r>
            <a:endParaRPr lang="ru-RU" sz="2400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Систематическое использование нейропсихологических упражнений и игр оказывает положительное влияние на коррекцию обучения, развития интеллекта и улучшает состояние физического здоровья, снижает утомляемость, повышает способность к произвольному контролю, а в свою очередь и способствует коррекции недостатков речевого развития дошкольников с общим недоразвитием речи.</a:t>
            </a:r>
          </a:p>
          <a:p>
            <a:pPr>
              <a:buFont typeface="Wingdings" pitchFamily="2" charset="2"/>
              <a:buChar char="Ø"/>
            </a:pP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i="1" dirty="0" err="1" smtClean="0">
                <a:solidFill>
                  <a:schemeClr val="accent2">
                    <a:lumMod val="50000"/>
                  </a:schemeClr>
                </a:solidFill>
              </a:rPr>
              <a:t>Нейроигры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 и упражнения могут применяться для автоматизации поставленных звуков, развития фонематического восприятия, навыков словообразования словоизменения, развития познавательных способностей, усвоения лексических </a:t>
            </a:r>
            <a:r>
              <a:rPr lang="ru-RU" sz="2400" i="1" dirty="0" err="1" smtClean="0">
                <a:solidFill>
                  <a:schemeClr val="accent2">
                    <a:lumMod val="50000"/>
                  </a:schemeClr>
                </a:solidFill>
              </a:rPr>
              <a:t>тем,развития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 моторики.</a:t>
            </a:r>
            <a:endParaRPr lang="ru-RU" sz="2400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6396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0121" y="431321"/>
            <a:ext cx="8833449" cy="1768415"/>
          </a:xfrm>
        </p:spPr>
        <p:txBody>
          <a:bodyPr>
            <a:noAutofit/>
          </a:bodyPr>
          <a:lstStyle/>
          <a:p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   </a:t>
            </a:r>
            <a:r>
              <a:rPr lang="ru-RU" sz="2400" b="1" i="1" dirty="0" smtClean="0">
                <a:solidFill>
                  <a:srgbClr val="7030A0"/>
                </a:solidFill>
              </a:rPr>
              <a:t>Почему именно нейропсихология?</a:t>
            </a:r>
            <a:r>
              <a:rPr lang="ru-RU" sz="2400" i="1" dirty="0" smtClean="0">
                <a:solidFill>
                  <a:srgbClr val="002060"/>
                </a:solidFill>
              </a:rPr>
              <a:t/>
            </a:r>
            <a:br>
              <a:rPr lang="ru-RU" sz="2400" i="1" dirty="0" smtClean="0">
                <a:solidFill>
                  <a:srgbClr val="002060"/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sz="2400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16989" y="2544792"/>
            <a:ext cx="9389704" cy="315295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   </a:t>
            </a:r>
            <a:endParaRPr lang="ru-RU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Блок-схема: процесс 7"/>
          <p:cNvSpPr/>
          <p:nvPr/>
        </p:nvSpPr>
        <p:spPr>
          <a:xfrm>
            <a:off x="1354348" y="2613803"/>
            <a:ext cx="8816196" cy="3804249"/>
          </a:xfrm>
          <a:prstGeom prst="flowChartProcess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Трапеция 8"/>
          <p:cNvSpPr/>
          <p:nvPr/>
        </p:nvSpPr>
        <p:spPr>
          <a:xfrm>
            <a:off x="1311215" y="1009289"/>
            <a:ext cx="8911087" cy="1604515"/>
          </a:xfrm>
          <a:prstGeom prst="trapezoid">
            <a:avLst>
              <a:gd name="adj" fmla="val 89195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Нейропсихология – наука, работающая на стыке </a:t>
            </a:r>
            <a:b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психологии, медицины и физиологии, изучающая мозговую </a:t>
            </a:r>
            <a:b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i="1" dirty="0" smtClean="0">
                <a:solidFill>
                  <a:schemeClr val="accent2">
                    <a:lumMod val="50000"/>
                  </a:schemeClr>
                </a:solidFill>
              </a:rPr>
              <a:t>организацию психических процессов: внимания, памяти, восприятия, речи, мышления, моторики и эмоционального реагирования. </a:t>
            </a:r>
            <a:endParaRPr lang="ru-RU" dirty="0"/>
          </a:p>
        </p:txBody>
      </p:sp>
      <p:sp>
        <p:nvSpPr>
          <p:cNvPr id="16" name="Блок-схема: процесс 15"/>
          <p:cNvSpPr/>
          <p:nvPr/>
        </p:nvSpPr>
        <p:spPr>
          <a:xfrm>
            <a:off x="1354347" y="5840083"/>
            <a:ext cx="2070340" cy="612648"/>
          </a:xfrm>
          <a:prstGeom prst="flowChartProcess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процесс 16"/>
          <p:cNvSpPr/>
          <p:nvPr/>
        </p:nvSpPr>
        <p:spPr>
          <a:xfrm>
            <a:off x="3433312" y="5848711"/>
            <a:ext cx="2225616" cy="612648"/>
          </a:xfrm>
          <a:prstGeom prst="flowChartProcess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процесс 17"/>
          <p:cNvSpPr/>
          <p:nvPr/>
        </p:nvSpPr>
        <p:spPr>
          <a:xfrm>
            <a:off x="5667553" y="5822831"/>
            <a:ext cx="2225616" cy="612648"/>
          </a:xfrm>
          <a:prstGeom prst="flowChartProcess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Блок-схема: процесс 18"/>
          <p:cNvSpPr/>
          <p:nvPr/>
        </p:nvSpPr>
        <p:spPr>
          <a:xfrm>
            <a:off x="7919048" y="5822832"/>
            <a:ext cx="2225616" cy="612648"/>
          </a:xfrm>
          <a:prstGeom prst="flowChartProcess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процесс 19"/>
          <p:cNvSpPr/>
          <p:nvPr/>
        </p:nvSpPr>
        <p:spPr>
          <a:xfrm>
            <a:off x="1362972" y="5218982"/>
            <a:ext cx="8773066" cy="612648"/>
          </a:xfrm>
          <a:prstGeom prst="flowChartProcess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2027208" y="3183147"/>
            <a:ext cx="1242203" cy="126808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Блок-схема: процесс 22"/>
          <p:cNvSpPr/>
          <p:nvPr/>
        </p:nvSpPr>
        <p:spPr>
          <a:xfrm>
            <a:off x="4063042" y="3209026"/>
            <a:ext cx="1250830" cy="1242204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Блок-схема: процесс 24"/>
          <p:cNvSpPr/>
          <p:nvPr/>
        </p:nvSpPr>
        <p:spPr>
          <a:xfrm>
            <a:off x="5880339" y="3094008"/>
            <a:ext cx="1250830" cy="1242204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Блок-схема: процесс 25"/>
          <p:cNvSpPr/>
          <p:nvPr/>
        </p:nvSpPr>
        <p:spPr>
          <a:xfrm>
            <a:off x="7666007" y="3024996"/>
            <a:ext cx="1250830" cy="1242204"/>
          </a:xfrm>
          <a:prstGeom prst="flowChart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1492370" y="5909094"/>
            <a:ext cx="1871932" cy="44857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МЫШЛЕНИЕ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689229" y="5923472"/>
            <a:ext cx="1871932" cy="44857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РЕЧЬ</a:t>
            </a: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5888966" y="5914846"/>
            <a:ext cx="1871932" cy="44857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pitchFamily="34" charset="0"/>
                <a:cs typeface="Arial" pitchFamily="34" charset="0"/>
              </a:rPr>
              <a:t>ПАМЯТЬ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8062824" y="5914844"/>
            <a:ext cx="1871932" cy="44857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ВНИМАНИЕ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1" name="Рисунок 30" descr="https://avatars.mds.yandex.net/i?id=86eca805090f35e00e5dabfb8059699fb69905bd-5102031-images-thumbs&amp;n=1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4460" y="3200400"/>
            <a:ext cx="1223394" cy="1242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Рисунок 31" descr="https://avatars.mds.yandex.net/i?id=c138f8fa1a7af7f5483d814a07a1877e09b7a9aa-9221149-images-thumbs&amp;n=1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54415" y="3217652"/>
            <a:ext cx="1285336" cy="1233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Рисунок 32" descr="https://avatars.mds.yandex.net/i?id=6a90678041876a3cd67ba6f4c4c46e036a077be0-10878377-images-thumbs&amp;n=1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83215" y="3096882"/>
            <a:ext cx="1224951" cy="1268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Рисунок 33" descr="https://avatars.mds.yandex.net/i?id=eac23bf10ecb7d6e6fec97a8a437f7708a68e430-12011805-images-thumbs&amp;n=13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86136" y="3036499"/>
            <a:ext cx="1242203" cy="1207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0655" y="431322"/>
            <a:ext cx="10529454" cy="1966822"/>
          </a:xfrm>
        </p:spPr>
        <p:txBody>
          <a:bodyPr>
            <a:noAutofit/>
          </a:bodyPr>
          <a:lstStyle/>
          <a:p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</a:rPr>
              <a:t>ПОЧЕМУ ИМЕННО НЕЙРОПСИХОЛОГИЧЕСКИЙ ПОДХОД?</a:t>
            </a:r>
            <a:b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ru-RU" sz="2400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91109" y="2161309"/>
            <a:ext cx="9389704" cy="355369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НЕЙРОПСИХОЛОГИЯ ПОМОГАЕТ:</a:t>
            </a:r>
          </a:p>
          <a:p>
            <a:pPr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Определить причину трудностей в обучении</a:t>
            </a:r>
          </a:p>
          <a:p>
            <a:pPr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Преодолеть трудности в обучении</a:t>
            </a:r>
          </a:p>
          <a:p>
            <a:pPr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Найти оптимальный путь для развития ребёнка</a:t>
            </a:r>
          </a:p>
          <a:p>
            <a:pPr>
              <a:buNone/>
            </a:pPr>
            <a:r>
              <a:rPr lang="ru-RU" sz="2400" b="1" i="1" dirty="0" smtClean="0">
                <a:solidFill>
                  <a:srgbClr val="002060"/>
                </a:solidFill>
                <a:latin typeface="Arial" pitchFamily="34" charset="0"/>
                <a:ea typeface="DejaVu Sans" pitchFamily="16" charset="0"/>
                <a:cs typeface="Arial" pitchFamily="34" charset="0"/>
              </a:rPr>
              <a:t>   Нейропсихологический подход </a:t>
            </a:r>
            <a:r>
              <a:rPr lang="ru-RU" sz="2400" i="1" dirty="0" smtClean="0">
                <a:solidFill>
                  <a:srgbClr val="002060"/>
                </a:solidFill>
                <a:latin typeface="Arial" pitchFamily="34" charset="0"/>
                <a:ea typeface="DejaVu Sans" pitchFamily="16" charset="0"/>
                <a:cs typeface="Arial" pitchFamily="34" charset="0"/>
              </a:rPr>
              <a:t>является отличным дополнением к коррекционной программе, и реализуется не вместо неё, а вместе с ней. </a:t>
            </a:r>
            <a:endParaRPr lang="ru-RU" sz="24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0121" y="431322"/>
            <a:ext cx="8833449" cy="1966822"/>
          </a:xfrm>
        </p:spPr>
        <p:txBody>
          <a:bodyPr>
            <a:noAutofit/>
          </a:bodyPr>
          <a:lstStyle/>
          <a:p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sz="2400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91109" y="2562045"/>
            <a:ext cx="9389704" cy="315295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   </a:t>
            </a:r>
            <a:endParaRPr lang="ru-RU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3357" y="439946"/>
            <a:ext cx="9903125" cy="579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144000" algn="l"/>
              </a:tabLst>
            </a:pP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6" charset="0"/>
                <a:cs typeface="Times New Roman" pitchFamily="16" charset="0"/>
              </a:rPr>
              <a:t>   </a:t>
            </a:r>
            <a:endParaRPr lang="ru-RU" sz="2400" i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54015" y="879894"/>
            <a:ext cx="1036895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Согласно статье 23 «Конвенции о правах ребёнка», неполноценный в умственном или физическом отношении ребёнок должен вести полноценную и достойную жизнь в условиях, которые обеспечивают его достоинство, способствуют его уверенности в себе и облегчают его активное участие в жизни общества.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0655" y="431322"/>
            <a:ext cx="10529454" cy="1411333"/>
          </a:xfrm>
        </p:spPr>
        <p:txBody>
          <a:bodyPr>
            <a:noAutofit/>
          </a:bodyPr>
          <a:lstStyle/>
          <a:p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</a:rPr>
              <a:t>КАТЕГОРИИ ДЕТЕЙ В РАБОТЕ С КОТОРЫМИ ПРИМЕНЯЮТСЯ НЕЙРО-ПРИЁМЫ:</a:t>
            </a: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ru-RU" sz="2400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32672" y="1773382"/>
            <a:ext cx="9389704" cy="428105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endParaRPr lang="ru-RU" sz="2400" b="1" i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Дети с трудностями в обучении</a:t>
            </a:r>
          </a:p>
          <a:p>
            <a:pPr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Задержка речевого развития</a:t>
            </a:r>
          </a:p>
          <a:p>
            <a:pPr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Дети, стабильно не успевающие по 1-2 предметам</a:t>
            </a:r>
          </a:p>
          <a:p>
            <a:pPr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Дети с дефицитом внимания</a:t>
            </a:r>
          </a:p>
          <a:p>
            <a:pPr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Задержка психического развития</a:t>
            </a:r>
          </a:p>
          <a:p>
            <a:pPr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Дети, успевающие в ущерб здоровью (психосоматические черты)</a:t>
            </a:r>
          </a:p>
          <a:p>
            <a:pPr>
              <a:buNone/>
            </a:pPr>
            <a:endParaRPr lang="ru-RU" sz="2400" b="1" i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endParaRPr lang="ru-RU" sz="2400" b="1" i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0655" y="431322"/>
            <a:ext cx="10529454" cy="1411333"/>
          </a:xfrm>
        </p:spPr>
        <p:txBody>
          <a:bodyPr>
            <a:noAutofit/>
          </a:bodyPr>
          <a:lstStyle/>
          <a:p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</a:rPr>
              <a:t>В коррекционной работе нейропсихологические приёмы используются для:</a:t>
            </a:r>
            <a:endParaRPr lang="ru-RU" sz="2400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67345" y="1773382"/>
            <a:ext cx="9655031" cy="428105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</a:t>
            </a:r>
            <a:endParaRPr lang="ru-RU" sz="2400" b="1" i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развитие концентрации внимания, координации, умения чувствовать своё тело;</a:t>
            </a:r>
          </a:p>
          <a:p>
            <a:pPr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развитие памяти, мелкой и крупной моторики, умение ориентироваться в пространстве;</a:t>
            </a:r>
          </a:p>
          <a:p>
            <a:pPr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работа над межполушарным взаимодействием;</a:t>
            </a:r>
          </a:p>
          <a:p>
            <a:pPr>
              <a:buFont typeface="Wingdings" pitchFamily="2" charset="2"/>
              <a:buChar char="Ø"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Активизация речи;</a:t>
            </a:r>
          </a:p>
          <a:p>
            <a:pPr>
              <a:buNone/>
            </a:pP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Регулярное использование </a:t>
            </a:r>
            <a:r>
              <a:rPr lang="ru-RU" sz="2800" b="1" i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нейроупражнений</a:t>
            </a: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оказывает положительное влияние на коррекционный процесс обучения</a:t>
            </a:r>
          </a:p>
          <a:p>
            <a:pPr>
              <a:buFont typeface="Wingdings" pitchFamily="2" charset="2"/>
              <a:buChar char="Ø"/>
            </a:pPr>
            <a:endParaRPr lang="ru-RU" sz="2400" b="1" i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0655" y="431323"/>
            <a:ext cx="10529454" cy="931652"/>
          </a:xfrm>
        </p:spPr>
        <p:txBody>
          <a:bodyPr>
            <a:noAutofit/>
          </a:bodyPr>
          <a:lstStyle/>
          <a:p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DejaVu Sans" pitchFamily="16" charset="0"/>
                <a:cs typeface="Arial" pitchFamily="34" charset="0"/>
              </a:rPr>
              <a:t>Речь является высшей психической функцией, поэтому при различных мозговых дисфункциях речь страдает в первую очередь.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67345" y="1414732"/>
            <a:ext cx="9655031" cy="46397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  <a:endParaRPr lang="ru-RU" sz="2400" b="1" i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15900" indent="-215900" algn="ctr">
              <a:lnSpc>
                <a:spcPct val="93000"/>
              </a:lnSpc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144000" algn="l"/>
              </a:tabLst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i="1" dirty="0" smtClean="0">
                <a:solidFill>
                  <a:srgbClr val="C00000"/>
                </a:solidFill>
                <a:latin typeface="Arial" charset="0"/>
                <a:ea typeface="DejaVu Sans" pitchFamily="16" charset="0"/>
                <a:cs typeface="DejaVu Sans" pitchFamily="16" charset="0"/>
              </a:rPr>
              <a:t>Логопедическое занятие  включает следующие компоненты:</a:t>
            </a:r>
          </a:p>
          <a:p>
            <a:pPr marL="215900" indent="-215900">
              <a:lnSpc>
                <a:spcPct val="100000"/>
              </a:lnSpc>
              <a:spcBef>
                <a:spcPts val="613"/>
              </a:spcBef>
              <a:spcAft>
                <a:spcPts val="613"/>
              </a:spcAft>
              <a:buFont typeface="Wingdings" charset="2"/>
              <a:buChar char="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144000" algn="l"/>
              </a:tabLst>
            </a:pPr>
            <a:r>
              <a:rPr lang="ru-RU" sz="2400" dirty="0" smtClean="0">
                <a:solidFill>
                  <a:srgbClr val="000000"/>
                </a:solidFill>
                <a:latin typeface="Arial" charset="0"/>
                <a:ea typeface="DejaVu Sans" pitchFamily="16" charset="0"/>
                <a:cs typeface="DejaVu Sans" pitchFamily="16" charset="0"/>
              </a:rPr>
              <a:t> 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  <a:ea typeface="DejaVu Sans" pitchFamily="16" charset="0"/>
                <a:cs typeface="DejaVu Sans" pitchFamily="16" charset="0"/>
              </a:rPr>
              <a:t>дыхательные упражнения;</a:t>
            </a:r>
          </a:p>
          <a:p>
            <a:pPr marL="215900" indent="-215900">
              <a:lnSpc>
                <a:spcPct val="100000"/>
              </a:lnSpc>
              <a:spcBef>
                <a:spcPts val="613"/>
              </a:spcBef>
              <a:spcAft>
                <a:spcPts val="613"/>
              </a:spcAft>
              <a:buFont typeface="Wingdings" charset="2"/>
              <a:buChar char="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144000" algn="l"/>
              </a:tabLst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  <a:ea typeface="DejaVu Sans" pitchFamily="16" charset="0"/>
                <a:cs typeface="DejaVu Sans" pitchFamily="16" charset="0"/>
              </a:rPr>
              <a:t>  комплекс артикуляционных упражнений;</a:t>
            </a:r>
          </a:p>
          <a:p>
            <a:pPr marL="215900" indent="-215900">
              <a:lnSpc>
                <a:spcPct val="100000"/>
              </a:lnSpc>
              <a:spcBef>
                <a:spcPts val="613"/>
              </a:spcBef>
              <a:spcAft>
                <a:spcPts val="613"/>
              </a:spcAft>
              <a:buFont typeface="Wingdings" charset="2"/>
              <a:buChar char="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144000" algn="l"/>
              </a:tabLst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  <a:ea typeface="DejaVu Sans" pitchFamily="16" charset="0"/>
                <a:cs typeface="DejaVu Sans" pitchFamily="16" charset="0"/>
              </a:rPr>
              <a:t> 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Arial" charset="0"/>
                <a:ea typeface="DejaVu Sans" pitchFamily="16" charset="0"/>
                <a:cs typeface="DejaVu Sans" pitchFamily="16" charset="0"/>
              </a:rPr>
              <a:t>самомассаж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  <a:ea typeface="DejaVu Sans" pitchFamily="16" charset="0"/>
                <a:cs typeface="DejaVu Sans" pitchFamily="16" charset="0"/>
              </a:rPr>
              <a:t> пальцев, кистей по методике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Arial" charset="0"/>
                <a:ea typeface="DejaVu Sans" pitchFamily="16" charset="0"/>
                <a:cs typeface="DejaVu Sans" pitchFamily="16" charset="0"/>
              </a:rPr>
              <a:t>суджок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  <a:ea typeface="DejaVu Sans" pitchFamily="16" charset="0"/>
                <a:cs typeface="DejaVu Sans" pitchFamily="16" charset="0"/>
              </a:rPr>
              <a:t>;</a:t>
            </a:r>
          </a:p>
          <a:p>
            <a:pPr marL="215900" indent="-215900">
              <a:lnSpc>
                <a:spcPct val="100000"/>
              </a:lnSpc>
              <a:spcBef>
                <a:spcPts val="613"/>
              </a:spcBef>
              <a:spcAft>
                <a:spcPts val="613"/>
              </a:spcAft>
              <a:buFont typeface="Wingdings" charset="2"/>
              <a:buChar char="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144000" algn="l"/>
              </a:tabLst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  <a:ea typeface="DejaVu Sans" pitchFamily="16" charset="0"/>
                <a:cs typeface="DejaVu Sans" pitchFamily="16" charset="0"/>
              </a:rPr>
              <a:t> 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Arial" charset="0"/>
                <a:ea typeface="DejaVu Sans" pitchFamily="16" charset="0"/>
                <a:cs typeface="DejaVu Sans" pitchFamily="16" charset="0"/>
              </a:rPr>
              <a:t>глазодвигательные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  <a:ea typeface="DejaVu Sans" pitchFamily="16" charset="0"/>
                <a:cs typeface="DejaVu Sans" pitchFamily="16" charset="0"/>
              </a:rPr>
              <a:t> упражнения;</a:t>
            </a:r>
          </a:p>
          <a:p>
            <a:pPr marL="215900" indent="-215900">
              <a:lnSpc>
                <a:spcPct val="100000"/>
              </a:lnSpc>
              <a:spcBef>
                <a:spcPts val="613"/>
              </a:spcBef>
              <a:spcAft>
                <a:spcPts val="613"/>
              </a:spcAft>
              <a:buFont typeface="Wingdings" charset="2"/>
              <a:buChar char="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144000" algn="l"/>
              </a:tabLst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  <a:ea typeface="DejaVu Sans" pitchFamily="16" charset="0"/>
                <a:cs typeface="DejaVu Sans" pitchFamily="16" charset="0"/>
              </a:rPr>
              <a:t> 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Arial" charset="0"/>
                <a:ea typeface="DejaVu Sans" pitchFamily="16" charset="0"/>
                <a:cs typeface="DejaVu Sans" pitchFamily="16" charset="0"/>
              </a:rPr>
              <a:t>кинезиологические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  <a:ea typeface="DejaVu Sans" pitchFamily="16" charset="0"/>
                <a:cs typeface="DejaVu Sans" pitchFamily="16" charset="0"/>
              </a:rPr>
              <a:t> пальчиковые игры;</a:t>
            </a:r>
          </a:p>
          <a:p>
            <a:pPr marL="215900" indent="-215900">
              <a:lnSpc>
                <a:spcPct val="100000"/>
              </a:lnSpc>
              <a:spcBef>
                <a:spcPts val="613"/>
              </a:spcBef>
              <a:spcAft>
                <a:spcPts val="613"/>
              </a:spcAft>
              <a:buFont typeface="Wingdings" charset="2"/>
              <a:buChar char="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144000" algn="l"/>
              </a:tabLst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Arial" charset="0"/>
                <a:ea typeface="DejaVu Sans" pitchFamily="16" charset="0"/>
                <a:cs typeface="DejaVu Sans" pitchFamily="16" charset="0"/>
              </a:rPr>
              <a:t>  нейропсихологические  упражнения;</a:t>
            </a:r>
          </a:p>
          <a:p>
            <a:pPr marL="215900" indent="-215900">
              <a:lnSpc>
                <a:spcPct val="100000"/>
              </a:lnSpc>
              <a:spcBef>
                <a:spcPts val="613"/>
              </a:spcBef>
              <a:spcAft>
                <a:spcPts val="613"/>
              </a:spcAft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144000" algn="l"/>
              </a:tabLst>
            </a:pPr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Arial" charset="0"/>
              <a:ea typeface="DejaVu Sans" pitchFamily="16" charset="0"/>
              <a:cs typeface="DejaVu Sans" pitchFamily="16" charset="0"/>
            </a:endParaRPr>
          </a:p>
          <a:p>
            <a:pPr marL="215900" indent="-215900">
              <a:lnSpc>
                <a:spcPct val="100000"/>
              </a:lnSpc>
              <a:spcBef>
                <a:spcPts val="613"/>
              </a:spcBef>
              <a:spcAft>
                <a:spcPts val="613"/>
              </a:spcAft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144000" algn="l"/>
              </a:tabLst>
            </a:pPr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Arial" charset="0"/>
              <a:ea typeface="DejaVu Sans" pitchFamily="16" charset="0"/>
              <a:cs typeface="DejaVu Sans" pitchFamily="16" charset="0"/>
            </a:endParaRPr>
          </a:p>
          <a:p>
            <a:pPr>
              <a:buFont typeface="Wingdings" pitchFamily="2" charset="2"/>
              <a:buChar char="Ø"/>
            </a:pPr>
            <a:endParaRPr lang="ru-RU" sz="2400" b="1" i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67345" y="422694"/>
            <a:ext cx="9655031" cy="563174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  <a:endParaRPr lang="ru-RU" sz="2400" b="1" i="1" dirty="0" smtClean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4000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Особенно актуален </a:t>
            </a:r>
            <a:r>
              <a:rPr lang="ru-RU" sz="4000" b="1" i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нейрологопедический</a:t>
            </a:r>
            <a:r>
              <a:rPr lang="ru-RU" sz="4000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подход для детей с трудностями обучения и развития. Это различные варианты ЗПР, ОНР, </a:t>
            </a:r>
            <a:r>
              <a:rPr lang="ru-RU" sz="4000" b="1" i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дисграфии</a:t>
            </a:r>
            <a:r>
              <a:rPr lang="ru-RU" sz="4000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4000" b="1" i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дислекси</a:t>
            </a:r>
            <a:r>
              <a:rPr lang="ru-RU" sz="4000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4000" b="1" i="1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дизорфографии</a:t>
            </a:r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r>
              <a:rPr lang="ru-RU" sz="2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Методы </a:t>
            </a:r>
            <a:r>
              <a:rPr lang="ru-RU" sz="2400" b="1" i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нейрологопедии</a:t>
            </a:r>
            <a:r>
              <a:rPr lang="ru-RU" sz="24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позволяют решать речевые проблемы ребёнка на 35% быстрее. Их эффективность научно подтверждена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Играющие дети 16 х 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F03461883.potx" id="{18737D51-7733-4200-B5C9-BF22CA2CE631}" vid="{40CEFE45-12FF-4454-86EB-59F04C858872}"/>
    </a:ext>
  </a:extLst>
</a:theme>
</file>

<file path=ppt/theme/theme2.xml><?xml version="1.0" encoding="utf-8"?>
<a:theme xmlns:a="http://schemas.openxmlformats.org/drawingml/2006/main" name="Тема Offic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Макет учебной презентации с играющимися детьми (рисованные картинки, широкоэкранный формат)</Template>
  <TotalTime>2558</TotalTime>
  <Words>1227</Words>
  <Application>Microsoft Office PowerPoint</Application>
  <PresentationFormat>Произвольный</PresentationFormat>
  <Paragraphs>155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Играющие дети 16 х 9</vt:lpstr>
      <vt:lpstr>     </vt:lpstr>
      <vt:lpstr>Слайд 2</vt:lpstr>
      <vt:lpstr>                                                                       Почему именно нейропсихология?    </vt:lpstr>
      <vt:lpstr>                                                                      ПОЧЕМУ ИМЕННО НЕЙРОПСИХОЛОГИЧЕСКИЙ ПОДХОД?   </vt:lpstr>
      <vt:lpstr>                                                                        </vt:lpstr>
      <vt:lpstr>                                                                    КАТЕГОРИИ ДЕТЕЙ В РАБОТЕ С КОТОРЫМИ ПРИМЕНЯЮТСЯ НЕЙРО-ПРИЁМЫ: </vt:lpstr>
      <vt:lpstr>                                                                    В коррекционной работе нейропсихологические приёмы используются для:</vt:lpstr>
      <vt:lpstr>                                                                   Речь является высшей психической функцией, поэтому при различных мозговых дисфункциях речь страдает в первую очередь.</vt:lpstr>
      <vt:lpstr>Слайд 9</vt:lpstr>
      <vt:lpstr>                                                                                   </vt:lpstr>
      <vt:lpstr>Слайд 11</vt:lpstr>
      <vt:lpstr> Нейропсихологические игры и упражнения</vt:lpstr>
      <vt:lpstr>Слайд 13</vt:lpstr>
      <vt:lpstr>Слайд 14</vt:lpstr>
      <vt:lpstr>Слайд 15</vt:lpstr>
      <vt:lpstr>Слайд 16</vt:lpstr>
      <vt:lpstr> Игры с мячами  (обычными, прыгунами, кинезиологическими)</vt:lpstr>
      <vt:lpstr>Слайд 18</vt:lpstr>
      <vt:lpstr>Слайд 19</vt:lpstr>
      <vt:lpstr>Слайд 20</vt:lpstr>
      <vt:lpstr>Слайд 21</vt:lpstr>
      <vt:lpstr>Слайд 22</vt:lpstr>
      <vt:lpstr>Дыхательная гимнастика Сильный речевой выдох – залог успешной коррекции звукопроизношения. Кроме того, дыхательная гимнастика повышает тонус деятельности мозга. Что делать: • пускать мыльные пузыри; • дуть через соломинку; • дуть на игрушечный флюгер/ветродуй; • задувать свечки; • сдувать ватку со стола; • дуть на бумажные кораблики, плавающие в чаше с водой; • самостоятельно сделать из бумаги бабочку/пчёлку/листик, подвесить фигуру на ниточку и просить ребёнка на неё подуть; • делать мыльные пузыри в воде через соломинку и т.д. </vt:lpstr>
      <vt:lpstr>Слайд 24</vt:lpstr>
      <vt:lpstr>Слайд 25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учителя – логопеда            Гамадовой С.В.</dc:title>
  <dc:creator>user</dc:creator>
  <cp:lastModifiedBy>ASUS</cp:lastModifiedBy>
  <cp:revision>211</cp:revision>
  <dcterms:created xsi:type="dcterms:W3CDTF">2018-04-03T12:09:31Z</dcterms:created>
  <dcterms:modified xsi:type="dcterms:W3CDTF">2024-02-27T16:57:25Z</dcterms:modified>
</cp:coreProperties>
</file>