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  <p:sldMasterId id="2147483840" r:id="rId2"/>
    <p:sldMasterId id="2147483852" r:id="rId3"/>
  </p:sldMasterIdLst>
  <p:notesMasterIdLst>
    <p:notesMasterId r:id="rId56"/>
  </p:notesMasterIdLst>
  <p:sldIdLst>
    <p:sldId id="277" r:id="rId4"/>
    <p:sldId id="278" r:id="rId5"/>
    <p:sldId id="338" r:id="rId6"/>
    <p:sldId id="279" r:id="rId7"/>
    <p:sldId id="280" r:id="rId8"/>
    <p:sldId id="281" r:id="rId9"/>
    <p:sldId id="282" r:id="rId10"/>
    <p:sldId id="256" r:id="rId11"/>
    <p:sldId id="259" r:id="rId12"/>
    <p:sldId id="360" r:id="rId13"/>
    <p:sldId id="359" r:id="rId14"/>
    <p:sldId id="262" r:id="rId15"/>
    <p:sldId id="284" r:id="rId16"/>
    <p:sldId id="265" r:id="rId17"/>
    <p:sldId id="273" r:id="rId18"/>
    <p:sldId id="274" r:id="rId19"/>
    <p:sldId id="275" r:id="rId20"/>
    <p:sldId id="268" r:id="rId21"/>
    <p:sldId id="266" r:id="rId22"/>
    <p:sldId id="27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337" r:id="rId48"/>
    <p:sldId id="353" r:id="rId49"/>
    <p:sldId id="354" r:id="rId50"/>
    <p:sldId id="361" r:id="rId51"/>
    <p:sldId id="364" r:id="rId52"/>
    <p:sldId id="365" r:id="rId53"/>
    <p:sldId id="366" r:id="rId54"/>
    <p:sldId id="283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147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8D17C-379C-4725-A4FF-926E1C3FB9AF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CD11A-C21E-44E1-A97D-B127DCE96F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31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46157-EE2F-424C-9A1C-F994EA20D9A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271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8863B3F-B0A8-4A21-A304-4656AE04386A}" type="slidenum">
              <a:rPr lang="ru-RU" altLang="ru-RU" smtClean="0"/>
              <a:pPr eaLnBrk="1" hangingPunct="1"/>
              <a:t>15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33FA6-BB04-4F4D-8A4E-52176BA595D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5A4D75-6904-41DA-BC35-4AC10582D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33FA6-BB04-4F4D-8A4E-52176BA595D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5A4D75-6904-41DA-BC35-4AC10582D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33FA6-BB04-4F4D-8A4E-52176BA595D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5A4D75-6904-41DA-BC35-4AC10582D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22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9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07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878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00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120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092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7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33FA6-BB04-4F4D-8A4E-52176BA595D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5A4D75-6904-41DA-BC35-4AC10582D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45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00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25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56577-2D2C-48DF-887A-EF3A3279BD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DD717-2ABC-4267-8534-5000E186C81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color1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C8C1C9"/>
              </a:clrFrom>
              <a:clrTo>
                <a:srgbClr val="C8C1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4" b="27724"/>
          <a:stretch>
            <a:fillRect/>
          </a:stretch>
        </p:blipFill>
        <p:spPr bwMode="auto">
          <a:xfrm>
            <a:off x="142875" y="71438"/>
            <a:ext cx="878681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616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AF68B2-2BD3-4843-A21C-788D3ECC284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FC2BF-871A-47D0-B005-C56DB34CC7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06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4B4B92-FB32-40D5-9B5C-05113D80746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4FD54E-2BC8-4A6C-8269-559171F31E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06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A01041-91D0-43A5-9F19-23D6E18038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6C8B2-82C4-417F-8609-5E485516D4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367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509EFA-2DAC-4BF1-930A-E701AA3B0D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31FB6-46F3-4B7B-9CEE-A6B713A3D5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40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A6328C-5883-46EE-8776-73814B4F23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44BB4C-5F51-4498-9BB5-19EC0788B3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77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E3FF12-DB12-49E0-9A82-AA8A007E14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784D7F-5739-450F-873E-5A5A1896660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69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33FA6-BB04-4F4D-8A4E-52176BA595D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5A4D75-6904-41DA-BC35-4AC10582D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0F46FC-0E9A-4E04-A1EA-FF2282177B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AA1431-9903-4ED0-9B43-A6EBBCEC01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67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E6AC48-1F4E-49D3-B53E-3AC871E271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7B150-C66B-4A9C-9960-C9310FEDCF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101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6159E6-BF4C-49DA-8773-4D075B0AE90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545FF6-78F9-49D5-82E7-CFD629090B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0115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80999B-D34B-4D26-BC43-5A4A15C85A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F7697-AC91-465B-99E0-A7339D1634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15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33FA6-BB04-4F4D-8A4E-52176BA595D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5A4D75-6904-41DA-BC35-4AC10582D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33FA6-BB04-4F4D-8A4E-52176BA595D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5A4D75-6904-41DA-BC35-4AC10582D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33FA6-BB04-4F4D-8A4E-52176BA595D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5A4D75-6904-41DA-BC35-4AC10582D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33FA6-BB04-4F4D-8A4E-52176BA595D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5A4D75-6904-41DA-BC35-4AC10582D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33FA6-BB04-4F4D-8A4E-52176BA595D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5A4D75-6904-41DA-BC35-4AC10582D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E33FA6-BB04-4F4D-8A4E-52176BA595D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5A4D75-6904-41DA-BC35-4AC10582D4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1E33FA6-BB04-4F4D-8A4E-52176BA595D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65A4D75-6904-41DA-BC35-4AC10582D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8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ED2305-2B30-43F5-BE25-39EA87BEBD1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17.10.2023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2A0F76-119B-4C16-95E7-6EA44BE5579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Рисунок 7" descr="0_6129d_c2d0151_XL.jpe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475288"/>
            <a:ext cx="18573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71406" y="71414"/>
            <a:ext cx="9001188" cy="6715172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1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9.png"/><Relationship Id="rId7" Type="http://schemas.openxmlformats.org/officeDocument/2006/relationships/image" Target="../media/image57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9.png"/><Relationship Id="rId7" Type="http://schemas.openxmlformats.org/officeDocument/2006/relationships/image" Target="../media/image64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38.gif"/><Relationship Id="rId7" Type="http://schemas.openxmlformats.org/officeDocument/2006/relationships/image" Target="../media/image82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39.png"/><Relationship Id="rId7" Type="http://schemas.openxmlformats.org/officeDocument/2006/relationships/image" Target="../media/image90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39.png"/><Relationship Id="rId7" Type="http://schemas.openxmlformats.org/officeDocument/2006/relationships/image" Target="../media/image97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39.png"/><Relationship Id="rId7" Type="http://schemas.openxmlformats.org/officeDocument/2006/relationships/image" Target="../media/image102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9.png"/><Relationship Id="rId7" Type="http://schemas.openxmlformats.org/officeDocument/2006/relationships/image" Target="../media/image106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39.png"/><Relationship Id="rId7" Type="http://schemas.openxmlformats.org/officeDocument/2006/relationships/image" Target="../media/image110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90.jpeg"/><Relationship Id="rId9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h.edu.ru/" TargetMode="External"/><Relationship Id="rId2" Type="http://schemas.openxmlformats.org/officeDocument/2006/relationships/hyperlink" Target="https://infourok.ru/user/barbakadze-svetlana-vasilevna1/progress" TargetMode="Externa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www.youtube.com/watch?v=3mqv4z64NdE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3284984"/>
            <a:ext cx="8350696" cy="1470025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Учебно-методическое обеспечение образовательного процесса</a:t>
            </a:r>
            <a:r>
              <a:rPr lang="en-US" sz="60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уроках ИЗО</a:t>
            </a:r>
            <a:r>
              <a:rPr lang="ru-RU" sz="6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b="1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24128" y="5229200"/>
            <a:ext cx="3240360" cy="1512168"/>
          </a:xfrm>
        </p:spPr>
        <p:txBody>
          <a:bodyPr>
            <a:normAutofit/>
          </a:bodyPr>
          <a:lstStyle/>
          <a:p>
            <a:r>
              <a:rPr lang="ru-RU" i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lumMod val="50000"/>
                      <a:alpha val="60000"/>
                    </a:schemeClr>
                  </a:glow>
                </a:effectLst>
              </a:rPr>
              <a:t>Презентацию подготовила </a:t>
            </a:r>
            <a:r>
              <a:rPr lang="ru-RU" i="1" dirty="0" err="1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lumMod val="50000"/>
                      <a:alpha val="60000"/>
                    </a:schemeClr>
                  </a:glow>
                </a:effectLst>
              </a:rPr>
              <a:t>Барбакадзе</a:t>
            </a:r>
            <a:r>
              <a:rPr lang="ru-RU" i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lumMod val="50000"/>
                      <a:alpha val="60000"/>
                    </a:schemeClr>
                  </a:glow>
                </a:effectLst>
              </a:rPr>
              <a:t> С.В.</a:t>
            </a:r>
            <a:endParaRPr lang="ru-RU" i="1" dirty="0">
              <a:ln>
                <a:solidFill>
                  <a:schemeClr val="bg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139700">
                  <a:schemeClr val="accent5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668" y="188640"/>
            <a:ext cx="8640960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endParaRPr lang="ru-RU" sz="1600" b="1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glow rad="139700">
                  <a:schemeClr val="accent5">
                    <a:lumMod val="50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746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distedu.ru/mirror/_nach/nsc.1september.ru/2002/30/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765175"/>
            <a:ext cx="5154612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Прямоугольник 3"/>
          <p:cNvSpPr>
            <a:spLocks noChangeArrowheads="1"/>
          </p:cNvSpPr>
          <p:nvPr/>
        </p:nvSpPr>
        <p:spPr bwMode="auto">
          <a:xfrm>
            <a:off x="1763713" y="188913"/>
            <a:ext cx="4968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Структура программы</a:t>
            </a:r>
            <a:endParaRPr lang="ru-RU" altLang="ru-RU" sz="3200" smtClean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07221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411413" y="2420938"/>
            <a:ext cx="4248150" cy="16557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Принципы обучения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260648"/>
            <a:ext cx="4032448" cy="7920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Развивающего и воспитывающего обучения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268760"/>
            <a:ext cx="3672408" cy="10801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Культуросообразности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природосообразности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1268760"/>
            <a:ext cx="4104456" cy="10081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Научности </a:t>
            </a:r>
          </a:p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связи теории с практикой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5589240"/>
            <a:ext cx="4320480" cy="10081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Наглядности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365104"/>
            <a:ext cx="3888432" cy="10081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Систематичности </a:t>
            </a:r>
          </a:p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системности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48064" y="4293096"/>
            <a:ext cx="3744416" cy="10081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Доступности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4427538" y="1052513"/>
            <a:ext cx="0" cy="1368425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2" idx="4"/>
          </p:cNvCxnSpPr>
          <p:nvPr/>
        </p:nvCxnSpPr>
        <p:spPr>
          <a:xfrm flipH="1">
            <a:off x="4500563" y="4076700"/>
            <a:ext cx="34925" cy="1512888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6156325" y="2276475"/>
            <a:ext cx="936625" cy="431800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1692275" y="2349500"/>
            <a:ext cx="1079500" cy="431800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5867400" y="3860800"/>
            <a:ext cx="1152525" cy="431800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2" idx="3"/>
          </p:cNvCxnSpPr>
          <p:nvPr/>
        </p:nvCxnSpPr>
        <p:spPr>
          <a:xfrm flipH="1">
            <a:off x="1835150" y="3833813"/>
            <a:ext cx="1198563" cy="531812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524011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1" descr="obl_3kl_no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63124">
            <a:off x="2679156" y="323416"/>
            <a:ext cx="1440494" cy="204701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24" descr="4 к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4654742"/>
            <a:ext cx="1558925" cy="20494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23" descr="RT_obl_izo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856" y="4155082"/>
            <a:ext cx="1600200" cy="21542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22" descr="RT1-_izo_obl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133" y="1670642"/>
            <a:ext cx="1542926" cy="21660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5" descr="IZO_obl_2kl_new_reklam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361881">
            <a:off x="957445" y="293850"/>
            <a:ext cx="1378386" cy="204701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1" descr="P:\Планы и отчеты ЦИПР\ОТДЕЛ РЕКЛАМЫ\logo\Фгос\FGOS_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6404570"/>
            <a:ext cx="9361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628253" y="5517232"/>
            <a:ext cx="2877717" cy="646331"/>
          </a:xfrm>
          <a:prstGeom prst="rect">
            <a:avLst/>
          </a:prstGeom>
          <a:noFill/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Серия «Школа России»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075">
            <a:off x="1896477" y="2431824"/>
            <a:ext cx="1411898" cy="20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6823">
            <a:off x="3507843" y="2229257"/>
            <a:ext cx="1392137" cy="206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6"/>
          <p:cNvSpPr>
            <a:spLocks noGrp="1" noChangeArrowheads="1"/>
          </p:cNvSpPr>
          <p:nvPr>
            <p:ph idx="1"/>
          </p:nvPr>
        </p:nvSpPr>
        <p:spPr bwMode="auto">
          <a:xfrm>
            <a:off x="5366304" y="634880"/>
            <a:ext cx="2952328" cy="2071524"/>
          </a:xfrm>
          <a:prstGeom prst="flowChartAlternateProcess">
            <a:avLst/>
          </a:prstGeom>
          <a:solidFill>
            <a:schemeClr val="accent4">
              <a:lumMod val="40000"/>
              <a:lumOff val="60000"/>
              <a:alpha val="69000"/>
            </a:schemeClr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>
            <a:norm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None/>
            </a:pPr>
            <a:r>
              <a:rPr lang="ru-RU" altLang="ru-RU" sz="1500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СОСТАВ УМК: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 sz="16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Рабочие программы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 sz="16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Учебник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 sz="16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Рабочая тетрадь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ru-RU" altLang="ru-RU" sz="16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Поурочные разработки</a:t>
            </a:r>
          </a:p>
          <a:p>
            <a:pPr eaLnBrk="1" hangingPunct="1">
              <a:spcBef>
                <a:spcPct val="20000"/>
              </a:spcBef>
            </a:pPr>
            <a:endParaRPr lang="ru-RU" altLang="ru-RU" sz="1500" b="1" dirty="0">
              <a:solidFill>
                <a:srgbClr val="11284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853" y="2924944"/>
            <a:ext cx="1583082" cy="216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112" y="2857100"/>
            <a:ext cx="16160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7" name="Picture 1" descr="C:\Users\ILenskaya\Desktop\Презентации\ИЗО\Тетр.3 кл. Неменский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95736" y="4653136"/>
            <a:ext cx="1512168" cy="2056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568791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Имеется завершённая линия учебников и рабочих тетрадей с 6 по 8 класс</a:t>
            </a:r>
            <a:endParaRPr lang="ru-RU" dirty="0"/>
          </a:p>
        </p:txBody>
      </p:sp>
      <p:pic>
        <p:nvPicPr>
          <p:cNvPr id="15362" name="Picture 2" descr="Картинки по запросу &quot;учебник 5класс школа россии твоя мастерская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9" y="171950"/>
            <a:ext cx="2001383" cy="264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Картинки по запросу &quot;учебник 6класс школа россии твоя мастерска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Картинки по запросу &quot;учебник 6класс школа россии твоя мастерская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8" name="Picture 8" descr="Картинки по запросу &quot;учебник 6класс школа россии твоя мастерская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306" y="171950"/>
            <a:ext cx="1977452" cy="258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Картинки по запросу &quot;учебник 6класс школа россии твоя мастерская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Картинки по запросу &quot;учебник 6класс школа россии твоя мастерская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Картинки по запросу &quot;учебник 6класс школа россии твоя мастерская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76" name="Picture 16" descr="Изображение Изобразительное искусство. Искусство в жизни человека. 6 класс. *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18" y="160337"/>
            <a:ext cx="1982988" cy="265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Картинки по запросу &quot;учебник 8класс школа россии твоя мастерская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58" y="148672"/>
            <a:ext cx="1879255" cy="247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Картинки по запросу &quot;рабочая тетрадь 5класс школа россии твоя мастерская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0" y="2577865"/>
            <a:ext cx="1964060" cy="196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Картинки по запросу &quot;рабочая тетрадь 5класс школа россии твоя мастерская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28" y="2136957"/>
            <a:ext cx="2229914" cy="222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нига: &quot;Изобразительное искусство. Твоя мастерская. 7 класс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452" y="2348880"/>
            <a:ext cx="1415629" cy="19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нига: &quot;Изобразительное искусство. 7 класс. Твоя мастерская 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12" y="2258909"/>
            <a:ext cx="1545839" cy="210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83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2920" y="5229200"/>
            <a:ext cx="8183880" cy="8058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Особенности содержания УМК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986880"/>
          </a:xfrm>
        </p:spPr>
        <p:txBody>
          <a:bodyPr>
            <a:normAutofit fontScale="92500" lnSpcReduction="10000"/>
          </a:bodyPr>
          <a:lstStyle/>
          <a:p>
            <a:r>
              <a:rPr lang="ru-RU" sz="2600" dirty="0"/>
              <a:t>Основная идея – развитие эмоционально-нравственного потенциала ребёнка, его души  средствами искусства.</a:t>
            </a:r>
          </a:p>
          <a:p>
            <a:r>
              <a:rPr lang="ru-RU" sz="2600" dirty="0" smtClean="0"/>
              <a:t>Ученик </a:t>
            </a:r>
            <a:r>
              <a:rPr lang="ru-RU" sz="2600" dirty="0"/>
              <a:t>сначала выступает как зритель, а затем как художник создает свой мир с помощью фантазии и воображения.</a:t>
            </a:r>
          </a:p>
          <a:p>
            <a:r>
              <a:rPr lang="ru-RU" sz="2600" dirty="0" smtClean="0"/>
              <a:t>Учащиеся </a:t>
            </a:r>
            <a:r>
              <a:rPr lang="ru-RU" sz="2600" dirty="0"/>
              <a:t>осваивают живопись, графику, декоративно-прикладное искусство, архитектуру и дизайн с учётом возрастных особенностей.</a:t>
            </a:r>
          </a:p>
          <a:p>
            <a:r>
              <a:rPr lang="ru-RU" sz="2600" dirty="0" smtClean="0"/>
              <a:t>Основа </a:t>
            </a:r>
            <a:r>
              <a:rPr lang="ru-RU" sz="2600" dirty="0"/>
              <a:t>концепции Б.М. </a:t>
            </a:r>
            <a:r>
              <a:rPr lang="ru-RU" sz="2600" dirty="0" err="1"/>
              <a:t>Неменского</a:t>
            </a:r>
            <a:r>
              <a:rPr lang="ru-RU" sz="2600" dirty="0"/>
              <a:t> в триединстве творческого процесса</a:t>
            </a:r>
            <a:r>
              <a:rPr lang="ru-RU" sz="2600" dirty="0" smtClean="0"/>
              <a:t>:</a:t>
            </a:r>
          </a:p>
          <a:p>
            <a:pPr marL="0" indent="0">
              <a:buNone/>
            </a:pPr>
            <a:r>
              <a:rPr lang="ru-RU" sz="2600" dirty="0" smtClean="0"/>
              <a:t>       </a:t>
            </a:r>
            <a:r>
              <a:rPr lang="ru-RU" sz="2200" b="1" dirty="0" smtClean="0">
                <a:solidFill>
                  <a:srgbClr val="FF0000"/>
                </a:solidFill>
              </a:rPr>
              <a:t>ИЗОБРАЖЕНИЕ</a:t>
            </a:r>
            <a:r>
              <a:rPr lang="ru-RU" sz="2200" b="1" dirty="0">
                <a:solidFill>
                  <a:srgbClr val="FF0000"/>
                </a:solidFill>
              </a:rPr>
              <a:t>, УКРАШЕНИЕ, </a:t>
            </a:r>
            <a:r>
              <a:rPr lang="ru-RU" sz="2200" b="1" dirty="0" smtClean="0">
                <a:solidFill>
                  <a:srgbClr val="FF0000"/>
                </a:solidFill>
              </a:rPr>
              <a:t>ПОСТРОЙКА</a:t>
            </a:r>
            <a:endParaRPr lang="ru-RU" sz="2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38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429000" y="685800"/>
            <a:ext cx="2743200" cy="53340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</a:rPr>
              <a:t>В учебнике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" y="1981200"/>
            <a:ext cx="2743200" cy="68580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</a:rPr>
              <a:t>В электронном приложении к учебнику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81400" y="3505200"/>
            <a:ext cx="2667000" cy="60960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</a:rPr>
              <a:t>В рабочей программе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77000" y="1676400"/>
            <a:ext cx="2286000" cy="60960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</a:rPr>
              <a:t>В рабочей тетради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24600" y="2819400"/>
            <a:ext cx="2514600" cy="83820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</a:rPr>
              <a:t>В методическом пособии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57600" y="1981200"/>
            <a:ext cx="2133600" cy="76200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</a:rPr>
              <a:t>Тема урока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4800600" y="1219200"/>
            <a:ext cx="0" cy="762000"/>
          </a:xfrm>
          <a:prstGeom prst="straightConnector1">
            <a:avLst/>
          </a:prstGeom>
          <a:ln>
            <a:solidFill>
              <a:schemeClr val="accent4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2971800" y="2362200"/>
            <a:ext cx="685800" cy="0"/>
          </a:xfrm>
          <a:prstGeom prst="straightConnector1">
            <a:avLst/>
          </a:prstGeom>
          <a:ln>
            <a:solidFill>
              <a:schemeClr val="accent4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800600" y="2743200"/>
            <a:ext cx="0" cy="762000"/>
          </a:xfrm>
          <a:prstGeom prst="straightConnector1">
            <a:avLst/>
          </a:prstGeom>
          <a:ln>
            <a:solidFill>
              <a:schemeClr val="accent4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11" idx="1"/>
          </p:cNvCxnSpPr>
          <p:nvPr/>
        </p:nvCxnSpPr>
        <p:spPr>
          <a:xfrm>
            <a:off x="5715000" y="2743200"/>
            <a:ext cx="609600" cy="495300"/>
          </a:xfrm>
          <a:prstGeom prst="straightConnector1">
            <a:avLst/>
          </a:prstGeom>
          <a:ln>
            <a:solidFill>
              <a:schemeClr val="accent4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0" idx="1"/>
          </p:cNvCxnSpPr>
          <p:nvPr/>
        </p:nvCxnSpPr>
        <p:spPr>
          <a:xfrm flipV="1">
            <a:off x="5791200" y="1981200"/>
            <a:ext cx="685800" cy="152400"/>
          </a:xfrm>
          <a:prstGeom prst="straightConnector1">
            <a:avLst/>
          </a:prstGeom>
          <a:ln>
            <a:solidFill>
              <a:schemeClr val="accent4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Заголовок 1"/>
          <p:cNvSpPr>
            <a:spLocks noGrp="1"/>
          </p:cNvSpPr>
          <p:nvPr>
            <p:ph type="title"/>
          </p:nvPr>
        </p:nvSpPr>
        <p:spPr>
          <a:xfrm>
            <a:off x="533400" y="277813"/>
            <a:ext cx="2743200" cy="139858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Компоненты УМК </a:t>
            </a:r>
            <a:r>
              <a:rPr lang="ru-RU" sz="2000" dirty="0" smtClean="0">
                <a:solidFill>
                  <a:srgbClr val="002060"/>
                </a:solidFill>
              </a:rPr>
              <a:t>помогают учителю решать задачи современного образования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0494" name="Прямоугольник 64"/>
          <p:cNvSpPr>
            <a:spLocks noChangeArrowheads="1"/>
          </p:cNvSpPr>
          <p:nvPr/>
        </p:nvSpPr>
        <p:spPr bwMode="auto">
          <a:xfrm>
            <a:off x="762000" y="4953000"/>
            <a:ext cx="8077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/>
              <a:t>Строить урок, учитывающий: </a:t>
            </a:r>
          </a:p>
          <a:p>
            <a:pPr algn="ctr" eaLnBrk="1" hangingPunct="1"/>
            <a:r>
              <a:rPr lang="ru-RU" altLang="ru-RU"/>
              <a:t>‐ учебные возможности учащихся; </a:t>
            </a:r>
          </a:p>
          <a:p>
            <a:pPr algn="ctr" eaLnBrk="1" hangingPunct="1"/>
            <a:r>
              <a:rPr lang="ru-RU" altLang="ru-RU"/>
              <a:t>‐ индивидуальные особенности каждого ученика; </a:t>
            </a:r>
          </a:p>
        </p:txBody>
      </p:sp>
      <p:pic>
        <p:nvPicPr>
          <p:cNvPr id="20495" name="Picture 2" descr="&amp;Ncy;&amp;Ocy; &quot;&amp;Mcy;&amp;Acy;&amp;Ocy;&amp;Tcy;&quot; &amp;ocy;&amp;bcy;&amp;hardcy;&amp;yacy;&amp;vcy;&amp;lcy;&amp;yacy;&amp;iecy;&amp;tcy; &amp;icy;&amp;ncy;&amp;tcy;&amp;iecy;&amp;rcy;&amp;ncy;&amp;iecy;&amp;tcy;-&amp;kcy;&amp;ocy;&amp;ncy;&amp;kcy;&amp;ucy;&amp;rcy;&amp;scy; &amp;fcy;&amp;ocy;&amp;tcy;&amp;ocy;&amp;gcy;&amp;rcy;&amp;acy;&amp;fcy;&amp;icy;&amp;jcy; &amp;icy; &amp;rcy;&amp;icy;&amp;scy;&amp;ucy;&amp;ncy;&amp;kcy;&amp;ocy;&amp;vcy; &amp;ncy;&amp;acy; &amp;tcy;&amp;iecy;&amp;mcy;&amp;ucy;: &quot;&amp;Bcy;&amp;iecy;&amp;zcy;&amp;ocy;&amp;pcy;&amp;acy;&amp;scy;&amp;ncy;&amp;ocy;&amp;scy;&amp;tcy;&amp;softcy; &amp;icy; &amp;ocy;&amp;khcy;&amp;rcy;&amp;acy;&amp;ncy;&amp;acy; &amp;tcy;&amp;rcy;&amp;ucy;&amp;dcy;&amp;acy;&quot;, &amp;pcy;&amp;ocy;&amp;scy;&amp;vcy;&amp;yacy;&amp;shchcy;&amp;iecy;&amp;ncy;&amp;ncy;&amp;ycy;&amp;jcy; 100-&amp;lcy;&amp;iecy;&amp;tcy;&amp;icy;&amp;yucy; &amp;ocy;&amp;scy;&amp;ncy;&amp;ocy;&amp;vcy;&amp;acy;&amp;n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38600"/>
            <a:ext cx="1211263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9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67544" y="1700808"/>
            <a:ext cx="2016224" cy="1656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Синтез, интеграция трех групп видов пространственных изобразительных искусств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72200" y="1556792"/>
            <a:ext cx="2583904" cy="2088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 класс ДПИ- социализация – преобладание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дпи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6-7 класс – изображение и конструкция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8 – синтетические виды искусств.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47864" y="1916832"/>
            <a:ext cx="2088232" cy="1872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Концентрическая система построения в названии учебников и их содержании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15616" y="4005064"/>
            <a:ext cx="2232248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Единая грамматическая система, основа: линия, цвет, объем и т.д.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436096" y="4005064"/>
            <a:ext cx="2880320" cy="2276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 четверть – языковая (язык декоративного, изобразительного, конструктивного искусства)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 четверть – философский взгляд.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 четверть – истоки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 четверть – современность.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1763688" y="692696"/>
            <a:ext cx="1368152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411760" y="692696"/>
            <a:ext cx="1368152" cy="3240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427984" y="692696"/>
            <a:ext cx="72008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652120" y="62068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076056" y="692696"/>
            <a:ext cx="1224136" cy="3240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23528" y="6021288"/>
            <a:ext cx="3567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Нет подражания, есть  правила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835696" y="420633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Особенности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структуры</a:t>
            </a:r>
            <a:r>
              <a:rPr lang="ru-RU" dirty="0" smtClean="0"/>
              <a:t> содержания учебников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52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6"/>
          <p:cNvSpPr>
            <a:spLocks noGrp="1"/>
          </p:cNvSpPr>
          <p:nvPr>
            <p:ph type="title"/>
          </p:nvPr>
        </p:nvSpPr>
        <p:spPr>
          <a:xfrm>
            <a:off x="513011" y="4797152"/>
            <a:ext cx="8183880" cy="1051560"/>
          </a:xfrm>
        </p:spPr>
        <p:txBody>
          <a:bodyPr/>
          <a:lstStyle/>
          <a:p>
            <a:pPr algn="ctr" eaLnBrk="1" hangingPunct="1"/>
            <a:r>
              <a:rPr lang="ru-RU" altLang="ru-RU" dirty="0" smtClean="0"/>
              <a:t>Основные этапы урока</a:t>
            </a:r>
          </a:p>
        </p:txBody>
      </p:sp>
      <p:sp>
        <p:nvSpPr>
          <p:cNvPr id="16387" name="Содержимое 7"/>
          <p:cNvSpPr>
            <a:spLocks noGrp="1"/>
          </p:cNvSpPr>
          <p:nvPr>
            <p:ph idx="1"/>
          </p:nvPr>
        </p:nvSpPr>
        <p:spPr>
          <a:xfrm>
            <a:off x="539552" y="401637"/>
            <a:ext cx="7772400" cy="4530725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u-RU" sz="1800" b="1" dirty="0" smtClean="0">
                <a:latin typeface="+mj-lt"/>
              </a:rPr>
              <a:t>Ориентация содержания структуры учебника и всех компонентов УМК на основные этапы урока </a:t>
            </a:r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4" name="Овал 3"/>
          <p:cNvSpPr/>
          <p:nvPr/>
        </p:nvSpPr>
        <p:spPr>
          <a:xfrm>
            <a:off x="395536" y="1268760"/>
            <a:ext cx="3024336" cy="882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FF00"/>
                </a:solidFill>
              </a:rPr>
              <a:t>мотивационный</a:t>
            </a:r>
          </a:p>
        </p:txBody>
      </p:sp>
      <p:sp>
        <p:nvSpPr>
          <p:cNvPr id="5" name="Овал 4"/>
          <p:cNvSpPr/>
          <p:nvPr/>
        </p:nvSpPr>
        <p:spPr>
          <a:xfrm>
            <a:off x="615752" y="2706007"/>
            <a:ext cx="2590800" cy="882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FF00"/>
                </a:solidFill>
              </a:rPr>
              <a:t>проблемный</a:t>
            </a:r>
          </a:p>
        </p:txBody>
      </p:sp>
      <p:sp>
        <p:nvSpPr>
          <p:cNvPr id="6" name="Овал 5"/>
          <p:cNvSpPr/>
          <p:nvPr/>
        </p:nvSpPr>
        <p:spPr>
          <a:xfrm>
            <a:off x="3124200" y="3861048"/>
            <a:ext cx="2819400" cy="882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FF00"/>
                </a:solidFill>
              </a:rPr>
              <a:t>Работа с информацией</a:t>
            </a:r>
          </a:p>
        </p:txBody>
      </p:sp>
      <p:sp>
        <p:nvSpPr>
          <p:cNvPr id="7" name="Овал 6"/>
          <p:cNvSpPr/>
          <p:nvPr/>
        </p:nvSpPr>
        <p:spPr>
          <a:xfrm>
            <a:off x="5708216" y="2564904"/>
            <a:ext cx="2968239" cy="882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FF00"/>
                </a:solidFill>
              </a:rPr>
              <a:t>аналитический</a:t>
            </a:r>
          </a:p>
        </p:txBody>
      </p:sp>
      <p:sp>
        <p:nvSpPr>
          <p:cNvPr id="8" name="Овал 7"/>
          <p:cNvSpPr/>
          <p:nvPr/>
        </p:nvSpPr>
        <p:spPr>
          <a:xfrm>
            <a:off x="5607411" y="1196752"/>
            <a:ext cx="2819400" cy="882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FF00"/>
                </a:solidFill>
              </a:rPr>
              <a:t>рефлексивный</a:t>
            </a:r>
          </a:p>
        </p:txBody>
      </p:sp>
      <p:pic>
        <p:nvPicPr>
          <p:cNvPr id="22537" name="Picture 6" descr="&amp;Icy;&amp;zcy; &amp;ocy;&amp;pcy;&amp;ycy;&amp;tcy;&amp;acy; &amp;rcy;&amp;acy;&amp;bcy;&amp;ocy;&amp;tcy;&amp;ycy; &amp;Icy;&amp;vcy;&amp;acy;&amp;ncy;&amp;ocy;&amp;vcy;&amp;acy; &amp;YUcy;. &amp;Vcy;., &amp;ucy;&amp;chcy;&amp;icy;&amp;tcy;&amp;iecy;&amp;lcy;&amp;softcy; &amp;ncy;&amp;acy;&amp;chcy;&amp;acy;&amp;lcy;&amp;softcy;&amp;ncy;&amp;ycy;&amp;khcy; &amp;kcy;&amp;lcy;&amp;acy;&amp;scy;&amp;scy;&amp;ocy;&amp;vcy; 2011 &amp;gcy;&amp;ocy;&amp;dcy; &amp;Zcy;&amp;dcy;&amp;ocy;&amp;rcy;&amp;ocy;&amp;vcy;&amp;softcy;&amp;iecy; - &amp;ecy;&amp;tcy;&amp;ocy; &amp;ncy;&amp;iecy; &amp;vcy;&amp;scy;&amp;iecy;, &amp;chcy;&amp;tcy;&amp;ocy; &amp;ncy;&amp;ucy;&amp;zhcy;&amp;ncy;&amp;ocy; &amp;chcy;&amp;iecy;&amp;lcy;&amp;ocy;&amp;vcy;&amp;iecy;&amp;kcy;&amp;ucy;, &amp;ncy;&amp;ocy; &amp;iecy;&amp;scy;&amp;lcy;&amp;icy; &amp;iecy;&amp;gcy;&amp;ocy; &amp;ncy;&amp;iecy;&amp;tcy;, &amp;tcy;&amp;o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70932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88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2712" y="2244862"/>
            <a:ext cx="2160240" cy="136815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построения рабочей тетради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331640" y="476672"/>
            <a:ext cx="2952328" cy="10733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лементы эвристического характера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619672" y="4149080"/>
            <a:ext cx="1800200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07504" y="2492896"/>
            <a:ext cx="2304256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простого к сложному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16216" y="2852936"/>
            <a:ext cx="2088232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заданий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788024" y="4653136"/>
            <a:ext cx="2880320" cy="134016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расширить и закрепить знания по всем разделам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3059832" y="1556792"/>
            <a:ext cx="704643" cy="6880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442952" y="3193284"/>
            <a:ext cx="1073264" cy="523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4" idx="1"/>
            <a:endCxn id="12" idx="6"/>
          </p:cNvCxnSpPr>
          <p:nvPr/>
        </p:nvCxnSpPr>
        <p:spPr>
          <a:xfrm flipH="1">
            <a:off x="2411760" y="2928938"/>
            <a:ext cx="870952" cy="2115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824028" y="3613014"/>
            <a:ext cx="1148700" cy="104012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11" idx="7"/>
          </p:cNvCxnSpPr>
          <p:nvPr/>
        </p:nvCxnSpPr>
        <p:spPr>
          <a:xfrm flipH="1">
            <a:off x="3156239" y="3629612"/>
            <a:ext cx="479657" cy="65337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09785" y="52275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абочая тетрадь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(инструментальный практический опыт самого ученика без учителя)</a:t>
            </a:r>
          </a:p>
        </p:txBody>
      </p:sp>
      <p:sp>
        <p:nvSpPr>
          <p:cNvPr id="15" name="Овал 14"/>
          <p:cNvSpPr/>
          <p:nvPr/>
        </p:nvSpPr>
        <p:spPr>
          <a:xfrm>
            <a:off x="6660232" y="1124744"/>
            <a:ext cx="2088232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5436096" y="1700808"/>
            <a:ext cx="1296144" cy="7200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4572000" y="332656"/>
            <a:ext cx="2304256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4572000" y="1176753"/>
            <a:ext cx="468052" cy="10681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07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183880" cy="596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Маленький художник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37">
            <a:off x="751934" y="623490"/>
            <a:ext cx="2218303" cy="298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757546"/>
            <a:ext cx="2283787" cy="302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7570">
            <a:off x="6181953" y="624218"/>
            <a:ext cx="2206861" cy="298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83938" y="3961624"/>
            <a:ext cx="698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Автор: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Горяева </a:t>
            </a:r>
            <a:r>
              <a:rPr lang="ru-RU" b="1" dirty="0">
                <a:solidFill>
                  <a:srgbClr val="C00000"/>
                </a:solidFill>
              </a:rPr>
              <a:t>Нина Алексеевна </a:t>
            </a:r>
          </a:p>
          <a:p>
            <a:pPr algn="r"/>
            <a:r>
              <a:rPr lang="ru-RU" dirty="0"/>
              <a:t>кандидат педагогических наук, заслуженный учитель РФ,  художник, лауреат Премии Президента РФ в области образования (2002 г</a:t>
            </a:r>
            <a:r>
              <a:rPr lang="ru-RU" dirty="0" smtClean="0"/>
              <a:t>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006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" r="745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837" y="32962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Комплексное учебно-методическое обеспечение –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07703" y="1412776"/>
            <a:ext cx="6347048" cy="45259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планирование, разработка и создание оптимальной системы (комплекса) учебно-методической документации и средств обучения, необходимых для эффективной организации образовательного процесса в рамках времени и содержания, определяемых основной образовательной программой.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35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19147" y="602397"/>
            <a:ext cx="2664296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Взаимосвязь и взаимодействие трех видов художественной деятельности.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59832" y="1017219"/>
            <a:ext cx="5544616" cy="369332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Изобразительной , декоративной, конструктивной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1560" y="2330904"/>
            <a:ext cx="2232248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Диалог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Слово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3203848" y="2445303"/>
            <a:ext cx="5256584" cy="92333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иалог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Слово       Ассоциация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ворчество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азвитие художественно-образного мышления.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23836" y="4293096"/>
            <a:ext cx="4104456" cy="1200329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Разворот включает образный текст и выразительный зрительный ряд, построенный с учетом особенностей восприятия ребенка. </a:t>
            </a:r>
            <a:endParaRPr lang="ru-RU" dirty="0"/>
          </a:p>
        </p:txBody>
      </p:sp>
      <p:pic>
        <p:nvPicPr>
          <p:cNvPr id="34818" name="Picture 2" descr="C:\Users\Татьяна\Desktop\рабочий стол 001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89040"/>
            <a:ext cx="1871933" cy="2576584"/>
          </a:xfrm>
          <a:prstGeom prst="rect">
            <a:avLst/>
          </a:prstGeom>
          <a:noFill/>
        </p:spPr>
      </p:pic>
      <p:pic>
        <p:nvPicPr>
          <p:cNvPr id="34819" name="Picture 3" descr="C:\Users\Татьяна\Desktop\рабочий стол 001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789040"/>
            <a:ext cx="1863446" cy="2564904"/>
          </a:xfrm>
          <a:prstGeom prst="rect">
            <a:avLst/>
          </a:prstGeom>
          <a:noFill/>
        </p:spPr>
      </p:pic>
      <p:cxnSp>
        <p:nvCxnSpPr>
          <p:cNvPr id="16" name="Прямая со стрелкой 15"/>
          <p:cNvCxnSpPr/>
          <p:nvPr/>
        </p:nvCxnSpPr>
        <p:spPr>
          <a:xfrm>
            <a:off x="3958796" y="2780928"/>
            <a:ext cx="36004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004048" y="2758080"/>
            <a:ext cx="36004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542988" y="2753520"/>
            <a:ext cx="36004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8007760" y="2780928"/>
            <a:ext cx="36004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796" y="5949280"/>
            <a:ext cx="478966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9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112" y="274638"/>
            <a:ext cx="7874688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Критерии и нормы оценки знаний и умений обучающихся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/>
              <a:t>Критерии оценки устных индивидуальных и фронтальных ответов: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Активность участия.</a:t>
            </a:r>
          </a:p>
          <a:p>
            <a:pPr marL="0" indent="0">
              <a:buNone/>
            </a:pPr>
            <a:r>
              <a:rPr lang="ru-RU" dirty="0"/>
              <a:t>Умение собеседника прочувствовать суть вопроса.</a:t>
            </a:r>
          </a:p>
          <a:p>
            <a:pPr marL="0" indent="0">
              <a:buNone/>
            </a:pPr>
            <a:r>
              <a:rPr lang="ru-RU" dirty="0"/>
              <a:t>Искренность ответов, их развернутость, образность, аргументированность.</a:t>
            </a:r>
          </a:p>
          <a:p>
            <a:pPr marL="0" indent="0">
              <a:buNone/>
            </a:pPr>
            <a:r>
              <a:rPr lang="ru-RU" dirty="0"/>
              <a:t>Самостоятельность.</a:t>
            </a:r>
          </a:p>
          <a:p>
            <a:pPr marL="0" indent="0">
              <a:buNone/>
            </a:pPr>
            <a:r>
              <a:rPr lang="ru-RU" dirty="0"/>
              <a:t>Оригинальность суждений.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07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112" y="274638"/>
            <a:ext cx="7874688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Критерии и нормы оценки знаний и умений обучающихся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Как решена композиция: правильное решение композиции, предмета, орнамента (как организована плоскость листа, как согласованы между собой все компоненты изображения, как выражена общая идея и содержание).</a:t>
            </a:r>
          </a:p>
          <a:p>
            <a:pPr marL="0" indent="0">
              <a:buNone/>
            </a:pPr>
            <a:r>
              <a:rPr lang="ru-RU" dirty="0"/>
              <a:t>Владение техникой: как ученик пользуется художественными материалами, как использует выразительные художественные средства в выполнении задания.</a:t>
            </a:r>
          </a:p>
          <a:p>
            <a:pPr marL="0" indent="0">
              <a:buNone/>
            </a:pPr>
            <a:r>
              <a:rPr lang="ru-RU" dirty="0"/>
              <a:t>Общее впечатление от работы. Оригинальность, яркость и эмоциональность созданного образа, чувство меры в оформлении и соответствие оформления  работы. Аккуратность всей работы.</a:t>
            </a:r>
          </a:p>
          <a:p>
            <a:pPr marL="0" indent="0">
              <a:buNone/>
            </a:pPr>
            <a:r>
              <a:rPr lang="ru-RU" dirty="0"/>
              <a:t>Из всех этих компонентов складывается общая оценка работы учащегося.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44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112" y="274638"/>
            <a:ext cx="7874688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Критерии и нормы оценки знаний и умений обучающихся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/>
              <a:t>Формы контроля уровня </a:t>
            </a:r>
            <a:r>
              <a:rPr lang="ru-RU" b="1" i="1" dirty="0" err="1"/>
              <a:t>обученности</a:t>
            </a:r>
            <a:r>
              <a:rPr lang="ru-RU" b="1" i="1" dirty="0"/>
              <a:t>:</a:t>
            </a:r>
            <a:endParaRPr lang="ru-RU" dirty="0"/>
          </a:p>
          <a:p>
            <a:pPr marL="0" indent="0" algn="ctr">
              <a:buNone/>
            </a:pPr>
            <a:r>
              <a:rPr lang="ru-RU" dirty="0"/>
              <a:t>Викторины.</a:t>
            </a:r>
          </a:p>
          <a:p>
            <a:pPr marL="0" indent="0" algn="ctr">
              <a:buNone/>
            </a:pPr>
            <a:r>
              <a:rPr lang="ru-RU" dirty="0"/>
              <a:t>Кроссворды.</a:t>
            </a:r>
          </a:p>
          <a:p>
            <a:pPr marL="0" indent="0" algn="ctr">
              <a:buNone/>
            </a:pPr>
            <a:r>
              <a:rPr lang="ru-RU" dirty="0"/>
              <a:t>Отчетные выставки творческих  (индивидуальных и коллективных) работ.</a:t>
            </a:r>
          </a:p>
          <a:p>
            <a:pPr marL="0" indent="0" algn="ctr">
              <a:buNone/>
            </a:pPr>
            <a:r>
              <a:rPr lang="ru-RU" dirty="0"/>
              <a:t>Тестирование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73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112" y="274638"/>
            <a:ext cx="7874688" cy="1143000"/>
          </a:xfrm>
        </p:spPr>
        <p:txBody>
          <a:bodyPr>
            <a:normAutofit fontScale="90000"/>
          </a:bodyPr>
          <a:lstStyle/>
          <a:p>
            <a:r>
              <a:rPr lang="ru-RU" b="1" u="sng" dirty="0"/>
              <a:t>Материально-техническое обеспечение образовательного процесса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Неменская</a:t>
            </a:r>
            <a:r>
              <a:rPr lang="ru-RU" dirty="0"/>
              <a:t> Л.А.</a:t>
            </a:r>
            <a:r>
              <a:rPr lang="ru-RU" b="1" dirty="0"/>
              <a:t> Изобразительное искусство. Ты изображаешь, украшаешь и строишь. 1 класс.</a:t>
            </a:r>
            <a:endParaRPr lang="ru-RU" dirty="0"/>
          </a:p>
          <a:p>
            <a:r>
              <a:rPr lang="ru-RU" dirty="0" err="1"/>
              <a:t>Коротеева</a:t>
            </a:r>
            <a:r>
              <a:rPr lang="ru-RU" dirty="0"/>
              <a:t> Е.И..</a:t>
            </a:r>
            <a:r>
              <a:rPr lang="ru-RU" b="1" dirty="0"/>
              <a:t> Изобразительное искусство. Искусство и ты. 2 класс.</a:t>
            </a:r>
            <a:endParaRPr lang="ru-RU" dirty="0"/>
          </a:p>
          <a:p>
            <a:r>
              <a:rPr lang="ru-RU" dirty="0" err="1"/>
              <a:t>Неменская</a:t>
            </a:r>
            <a:r>
              <a:rPr lang="ru-RU" dirty="0"/>
              <a:t> Л.А.</a:t>
            </a:r>
            <a:r>
              <a:rPr lang="ru-RU" b="1" dirty="0"/>
              <a:t> Изобразительное искусство. Искусство вокруг нас. 3 класс.</a:t>
            </a:r>
            <a:endParaRPr lang="ru-RU" dirty="0"/>
          </a:p>
          <a:p>
            <a:r>
              <a:rPr lang="ru-RU" dirty="0" err="1"/>
              <a:t>Неменская</a:t>
            </a:r>
            <a:r>
              <a:rPr lang="ru-RU" dirty="0"/>
              <a:t> Л.А.</a:t>
            </a:r>
            <a:r>
              <a:rPr lang="ru-RU" b="1" dirty="0"/>
              <a:t> Изобразительное искусство. Каждый народ - художник. Учебник. 4 класс.</a:t>
            </a:r>
            <a:endParaRPr lang="ru-RU" dirty="0"/>
          </a:p>
          <a:p>
            <a:r>
              <a:rPr lang="ru-RU" dirty="0" err="1"/>
              <a:t>Неменская</a:t>
            </a:r>
            <a:r>
              <a:rPr lang="ru-RU" dirty="0"/>
              <a:t> Л.А.</a:t>
            </a:r>
            <a:r>
              <a:rPr lang="ru-RU" b="1" dirty="0"/>
              <a:t> Твоя мастерская. Тетрадь по изобразительному искусству. 1</a:t>
            </a:r>
            <a:r>
              <a:rPr lang="ru-RU" b="1" dirty="0" smtClean="0"/>
              <a:t> </a:t>
            </a:r>
            <a:r>
              <a:rPr lang="ru-RU" b="1" dirty="0"/>
              <a:t>-  4 </a:t>
            </a:r>
            <a:r>
              <a:rPr lang="ru-RU" b="1" dirty="0" smtClean="0"/>
              <a:t>классы</a:t>
            </a:r>
            <a:endParaRPr lang="ru-RU" dirty="0"/>
          </a:p>
        </p:txBody>
      </p:sp>
      <p:pic>
        <p:nvPicPr>
          <p:cNvPr id="4" name="Рисунок 3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33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112" y="274638"/>
            <a:ext cx="7874688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У</a:t>
            </a:r>
            <a:r>
              <a:rPr lang="ru-RU" b="1" dirty="0" smtClean="0"/>
              <a:t>чебно-методическая </a:t>
            </a:r>
            <a:r>
              <a:rPr lang="ru-RU" b="1" dirty="0"/>
              <a:t>литература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 fontScale="92500"/>
          </a:bodyPr>
          <a:lstStyle/>
          <a:p>
            <a:r>
              <a:rPr lang="ru-RU" dirty="0" err="1"/>
              <a:t>Неменский</a:t>
            </a:r>
            <a:r>
              <a:rPr lang="ru-RU" dirty="0"/>
              <a:t> Б.М.</a:t>
            </a:r>
            <a:r>
              <a:rPr lang="ru-RU" b="1" dirty="0"/>
              <a:t> Изобразительное искусство. Рабочие программы. 1-4 </a:t>
            </a:r>
            <a:r>
              <a:rPr lang="ru-RU" b="1" dirty="0" smtClean="0"/>
              <a:t>классы.</a:t>
            </a:r>
          </a:p>
          <a:p>
            <a:r>
              <a:rPr lang="ru-RU" dirty="0" err="1" smtClean="0"/>
              <a:t>Неменский</a:t>
            </a:r>
            <a:r>
              <a:rPr lang="ru-RU" dirty="0" smtClean="0"/>
              <a:t> </a:t>
            </a:r>
            <a:r>
              <a:rPr lang="ru-RU" dirty="0"/>
              <a:t>Б.М.</a:t>
            </a:r>
            <a:r>
              <a:rPr lang="ru-RU" b="1" dirty="0"/>
              <a:t> Методическое пособие к учебникам по изобразительному искусству под редакцией Б.М. </a:t>
            </a:r>
            <a:r>
              <a:rPr lang="ru-RU" b="1" dirty="0" err="1"/>
              <a:t>Неменского</a:t>
            </a:r>
            <a:r>
              <a:rPr lang="ru-RU" b="1" dirty="0"/>
              <a:t>. 1-4 </a:t>
            </a:r>
            <a:r>
              <a:rPr lang="ru-RU" b="1" dirty="0" smtClean="0"/>
              <a:t>класс.</a:t>
            </a:r>
          </a:p>
          <a:p>
            <a:r>
              <a:rPr lang="ru-RU" dirty="0" err="1" smtClean="0"/>
              <a:t>Неменский</a:t>
            </a:r>
            <a:r>
              <a:rPr lang="ru-RU" dirty="0" smtClean="0"/>
              <a:t> </a:t>
            </a:r>
            <a:r>
              <a:rPr lang="ru-RU" dirty="0"/>
              <a:t>Б.М.</a:t>
            </a:r>
            <a:r>
              <a:rPr lang="ru-RU" b="1" dirty="0"/>
              <a:t> Уроки изобразительного искусства. Поурочные разработки. 1-4 классы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5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112" y="585726"/>
            <a:ext cx="7874688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Неменская</a:t>
            </a:r>
            <a:r>
              <a:rPr lang="ru-RU" dirty="0"/>
              <a:t> Л.А.</a:t>
            </a:r>
            <a:r>
              <a:rPr lang="ru-RU" b="1" dirty="0"/>
              <a:t> Изобразительное искусство. Ты изображаешь, украшаешь и строишь. 1 класс.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Картинки по запросу &quot;издательство просвящениеельное искусство неменская учебники 1-4класс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28726"/>
            <a:ext cx="3168352" cy="425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1916832"/>
            <a:ext cx="5328593" cy="206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640" y="1916832"/>
            <a:ext cx="3421038" cy="508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641" y="1916832"/>
            <a:ext cx="4014776" cy="487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641" y="1916523"/>
            <a:ext cx="3401797" cy="453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641" y="1916523"/>
            <a:ext cx="3452650" cy="50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641" y="1916832"/>
            <a:ext cx="2911460" cy="454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43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112" y="585726"/>
            <a:ext cx="7874688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Коротеева</a:t>
            </a:r>
            <a:r>
              <a:rPr lang="ru-RU" dirty="0"/>
              <a:t> Е.И..</a:t>
            </a:r>
            <a:r>
              <a:rPr lang="ru-RU" b="1" dirty="0"/>
              <a:t> Изобразительное искусство. Искусство и ты. 2 класс.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Картинки по запросу &quot;школа россии 2класс учебник изобразительное искусств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17443"/>
            <a:ext cx="3218115" cy="423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37505"/>
            <a:ext cx="3800475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07751"/>
            <a:ext cx="3299618" cy="494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948" y="1437504"/>
            <a:ext cx="3823922" cy="501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289" y="1570531"/>
            <a:ext cx="4049240" cy="519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415" y="1507751"/>
            <a:ext cx="3888455" cy="555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104" y="1437505"/>
            <a:ext cx="4041075" cy="577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02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112" y="274638"/>
            <a:ext cx="7874688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Неменская</a:t>
            </a:r>
            <a:r>
              <a:rPr lang="ru-RU" dirty="0"/>
              <a:t> Л.А.</a:t>
            </a:r>
            <a:r>
              <a:rPr lang="ru-RU" b="1" dirty="0"/>
              <a:t> Изобразительное искусство. Искусство вокруг нас. 3 класс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Картинки по запросу &quot;издательство просвящениеельное искусство неменская учебники 1-4класс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300875" cy="437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3578872" cy="547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28" y="1662826"/>
            <a:ext cx="3615448" cy="547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80420"/>
            <a:ext cx="3090785" cy="51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13" y="1645039"/>
            <a:ext cx="3132790" cy="511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543" y="1667864"/>
            <a:ext cx="3411817" cy="511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94" y="1874551"/>
            <a:ext cx="3133210" cy="470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91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112" y="274638"/>
            <a:ext cx="7874688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Неменская</a:t>
            </a:r>
            <a:r>
              <a:rPr lang="ru-RU" dirty="0"/>
              <a:t> Л.А.</a:t>
            </a:r>
            <a:r>
              <a:rPr lang="ru-RU" b="1" dirty="0"/>
              <a:t> Изобразительное искусство. Каждый народ - художник. Учебник. 4 класс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Картинки по запросу &quot;издательство просвящениеельное искусство неменская учебники 1-4класс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07" y="2060848"/>
            <a:ext cx="2977809" cy="397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33210"/>
            <a:ext cx="2844990" cy="418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03" y="1770631"/>
            <a:ext cx="3825056" cy="507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03" y="1881067"/>
            <a:ext cx="3509020" cy="527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03" y="1770631"/>
            <a:ext cx="3901298" cy="561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499" y="1770631"/>
            <a:ext cx="3684306" cy="552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62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hareslide.ru/img/thumbs/25845a8c1dec9830178a438142c4a1e9-800x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669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01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Мастер Изображения </a:t>
            </a:r>
            <a:br>
              <a:rPr lang="ru-RU" dirty="0" smtClean="0"/>
            </a:br>
            <a:r>
              <a:rPr lang="ru-RU" dirty="0" smtClean="0"/>
              <a:t>(Учебник 1 класс)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87725" y="584683"/>
            <a:ext cx="4968552" cy="662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fgos_SHR_PERSP.gif"/>
          <p:cNvPicPr>
            <a:picLocks noChangeAspect="1"/>
          </p:cNvPicPr>
          <p:nvPr/>
        </p:nvPicPr>
        <p:blipFill rotWithShape="1">
          <a:blip r:embed="rId3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81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Мастер Постройки </a:t>
            </a:r>
            <a:br>
              <a:rPr lang="ru-RU" dirty="0" smtClean="0"/>
            </a:br>
            <a:r>
              <a:rPr lang="ru-RU" dirty="0" smtClean="0"/>
              <a:t>(Учебник 1 класс)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71766" y="848713"/>
            <a:ext cx="4680520" cy="624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72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Мастер Украшения </a:t>
            </a:r>
            <a:br>
              <a:rPr lang="ru-RU" dirty="0" smtClean="0"/>
            </a:br>
            <a:r>
              <a:rPr lang="ru-RU" dirty="0" smtClean="0"/>
              <a:t>(Учебник 1 класс)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235539" cy="467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76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513" y="2743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Мастера Изображения, Постройки и Украшения – всегда работают вместе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962944"/>
            <a:ext cx="8153400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fgos_SHR_PERSP.gif"/>
          <p:cNvPicPr>
            <a:picLocks noChangeAspect="1"/>
          </p:cNvPicPr>
          <p:nvPr/>
        </p:nvPicPr>
        <p:blipFill rotWithShape="1">
          <a:blip r:embed="rId3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04310" y="903707"/>
            <a:ext cx="5109143" cy="681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27870" y="747380"/>
            <a:ext cx="5154293" cy="687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53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56074" y="-623356"/>
            <a:ext cx="6138592" cy="818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19" y="268638"/>
            <a:ext cx="8473302" cy="635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97738" y="-586862"/>
            <a:ext cx="6180409" cy="824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66715" y="-347485"/>
            <a:ext cx="6167406" cy="822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20004" y="-827893"/>
            <a:ext cx="6579184" cy="877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61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Материалы для работы на уроках</a:t>
            </a:r>
            <a:br>
              <a:rPr lang="ru-RU" dirty="0" smtClean="0"/>
            </a:br>
            <a:r>
              <a:rPr lang="ru-RU" dirty="0" smtClean="0"/>
              <a:t>(Учебник 1 класс)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27332" y="736180"/>
            <a:ext cx="5247274" cy="699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60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67443" y="748335"/>
            <a:ext cx="5329098" cy="710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Материалы для работы на уроках</a:t>
            </a:r>
            <a:br>
              <a:rPr lang="ru-RU" dirty="0" smtClean="0"/>
            </a:br>
            <a:r>
              <a:rPr lang="ru-RU" dirty="0" smtClean="0"/>
              <a:t>(Учебник 2 класс)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fgos_SHR_PERSP.gif"/>
          <p:cNvPicPr>
            <a:picLocks noChangeAspect="1"/>
          </p:cNvPicPr>
          <p:nvPr/>
        </p:nvPicPr>
        <p:blipFill rotWithShape="1">
          <a:blip r:embed="rId3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17737" y="763848"/>
            <a:ext cx="5189711" cy="691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07749" y="814933"/>
            <a:ext cx="5229201" cy="697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57196" y="805612"/>
            <a:ext cx="5267611" cy="702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24757" y="808658"/>
            <a:ext cx="5231822" cy="697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49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Материалы для работы на уроках</a:t>
            </a:r>
            <a:br>
              <a:rPr lang="ru-RU" dirty="0" smtClean="0"/>
            </a:br>
            <a:r>
              <a:rPr lang="ru-RU" dirty="0" smtClean="0"/>
              <a:t>(Учебник 3 класс)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81735" y="1101165"/>
            <a:ext cx="4973687" cy="663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91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Материалы для работы на уроках</a:t>
            </a:r>
            <a:br>
              <a:rPr lang="ru-RU" dirty="0" smtClean="0"/>
            </a:br>
            <a:r>
              <a:rPr lang="ru-RU" dirty="0" smtClean="0"/>
              <a:t>(Учебник 4 класс)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86" y="1781964"/>
            <a:ext cx="6300192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06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Мастера Изображения, Постройки и Украшения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Учебник 3класс</a:t>
            </a:r>
            <a:endParaRPr lang="ru-RU" sz="3600" dirty="0"/>
          </a:p>
        </p:txBody>
      </p:sp>
      <p:pic>
        <p:nvPicPr>
          <p:cNvPr id="4" name="Рисунок 3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25884" y="662864"/>
            <a:ext cx="5238582" cy="698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47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7190"/>
            <a:ext cx="8183880" cy="1051560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средства обучения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1600200"/>
            <a:ext cx="59150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Учебно-методическая литература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Учебно-наглядные пособия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Натуральные средства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Технические средства обучения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7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112" y="274638"/>
            <a:ext cx="7874688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Неменская</a:t>
            </a:r>
            <a:r>
              <a:rPr lang="ru-RU" dirty="0"/>
              <a:t> Л.А.</a:t>
            </a:r>
            <a:r>
              <a:rPr lang="ru-RU" b="1" dirty="0"/>
              <a:t> Твоя мастерская. Тетрадь по изобразительному искусству. 1 -  4 </a:t>
            </a:r>
            <a:r>
              <a:rPr lang="ru-RU" b="1" dirty="0" smtClean="0"/>
              <a:t>классы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Картинки по запросу &quot;издательство просвящениеельное искусство неменская учебники 1-4класс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90" y="2201343"/>
            <a:ext cx="1898592" cy="259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ртинки по запросу &quot;издательство просвящениеельное искусство неменская учебники 1-4класс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01343"/>
            <a:ext cx="1997602" cy="266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sun1-83.userapi.com/DsKqhKysNXzZ6Vb5V2d876BKET9GVXaGpy77cg/i9I2EMF0d-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1" y="2171821"/>
            <a:ext cx="1903290" cy="253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Картинки по запросу &quot;рабочая тетрадь 4класс школа россии твоя мастерская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960" y="2171821"/>
            <a:ext cx="1967821" cy="267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Картинки по запросу &quot;рабочая тетрадь 4класс школа россии твоя мастерская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1" y="3295490"/>
            <a:ext cx="1534470" cy="20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Картинки по запросу &quot;рабочая тетрадь 4класс школа россии твоя мастерская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470" y="3360408"/>
            <a:ext cx="1561832" cy="209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Картинки по запросу &quot;рабочая тетрадь 4класс школа россии твоя мастерская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092" y="3439177"/>
            <a:ext cx="1491337" cy="193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Картинки по запросу &quot;рабочая тетрадь 4класс школа россии твоя мастерская&quot;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572" y="3440681"/>
            <a:ext cx="1344595" cy="20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38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64512" y="427038"/>
            <a:ext cx="7874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>
                <a:solidFill>
                  <a:prstClr val="black"/>
                </a:solidFill>
              </a:rPr>
              <a:t>Неменская</a:t>
            </a:r>
            <a:r>
              <a:rPr lang="ru-RU" dirty="0" smtClean="0">
                <a:solidFill>
                  <a:prstClr val="black"/>
                </a:solidFill>
              </a:rPr>
              <a:t> Л.А.</a:t>
            </a:r>
            <a:r>
              <a:rPr lang="ru-RU" b="1" dirty="0" smtClean="0">
                <a:solidFill>
                  <a:prstClr val="black"/>
                </a:solidFill>
              </a:rPr>
              <a:t> Твоя мастерская. 1класс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" name="Picture 4" descr="Картинки по запросу &quot;издательство просвящениеельное искусство неменская учебники 1-4класс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6" y="2132856"/>
            <a:ext cx="2396302" cy="327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img.labirint.ru/rcimg/d8a78fa723d4e03fb13ee698f49af56f/960x540/comments_pic/1244/01lab1hjj1351583444.jpg?13515834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395" y="1305783"/>
            <a:ext cx="682942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img.labirint.ru/rcimg/7d4fb06c9ff259a5ac728817130acf00/960x540/comments_pic/1244/01lab1hjj1351584512.jpg?13515845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170" y="1322939"/>
            <a:ext cx="710565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img.labirint.ru/rcimg/c37affd74abd6e3c0f46b4757bb6eda6/960x540/comments_pic/1244/01lab1hjj1351584644.jpg?135158468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826" y="1570038"/>
            <a:ext cx="717232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img.labirint.ru/rcimg/2694059217bb12aa47b60a1de9ed2977/960x540/comments_pic/1244/01lab1hjj1351584957.jpg?13515849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84784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43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112" y="274638"/>
            <a:ext cx="7874688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Неменская</a:t>
            </a:r>
            <a:r>
              <a:rPr lang="ru-RU" dirty="0"/>
              <a:t> Л.А.</a:t>
            </a:r>
            <a:r>
              <a:rPr lang="ru-RU" b="1" dirty="0"/>
              <a:t> Твоя мастерская. </a:t>
            </a:r>
            <a:r>
              <a:rPr lang="ru-RU" b="1" dirty="0" smtClean="0"/>
              <a:t>2класс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https://sun1-83.userapi.com/DsKqhKysNXzZ6Vb5V2d876BKET9GVXaGpy77cg/i9I2EMF0d-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6" y="1700808"/>
            <a:ext cx="3142246" cy="418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9.userapi.com/-vB3Dd7_4WaUmEfQ2ElfXe06ta4aFtJRMamjfw/GFM9-1KQRy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29160" y="2119322"/>
            <a:ext cx="4948528" cy="371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sun9-8.userapi.com/lxEVaV3BbO0sG9R5JJ1eWWqehb4m6v6rxv04ig/8CyBohH1-T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23671" y="2096184"/>
            <a:ext cx="4497658" cy="337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sun9-60.userapi.com/rI9AlR91djDZp9Dy6XaYJP2KKk4Qjng49DxNPw/pYmaXQifDv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7536" y="872078"/>
            <a:ext cx="4654414" cy="620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sun9-52.userapi.com/ZiUNFZSPcNHu8aUECa05ksLRBZeYm53GBNcVZw/24ZxvXyd3-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06573" y="1312118"/>
            <a:ext cx="4136338" cy="551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28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64512" y="427038"/>
            <a:ext cx="7874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>
                <a:solidFill>
                  <a:prstClr val="black"/>
                </a:solidFill>
              </a:rPr>
              <a:t>Неменская</a:t>
            </a:r>
            <a:r>
              <a:rPr lang="ru-RU" dirty="0" smtClean="0">
                <a:solidFill>
                  <a:prstClr val="black"/>
                </a:solidFill>
              </a:rPr>
              <a:t> Л.А.</a:t>
            </a:r>
            <a:r>
              <a:rPr lang="ru-RU" b="1" dirty="0" smtClean="0">
                <a:solidFill>
                  <a:prstClr val="black"/>
                </a:solidFill>
              </a:rPr>
              <a:t> Твоя мастерская. 3класс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" name="Picture 2" descr="Картинки по запросу &quot;издательство просвящениеельное искусство неменская учебники 1-4класс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03" y="1772816"/>
            <a:ext cx="237914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12776"/>
            <a:ext cx="385762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57" y="1304911"/>
            <a:ext cx="417195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57" y="1319958"/>
            <a:ext cx="4045421" cy="553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85998"/>
            <a:ext cx="3956830" cy="544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66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64512" y="427038"/>
            <a:ext cx="7874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>
                <a:solidFill>
                  <a:prstClr val="black"/>
                </a:solidFill>
              </a:rPr>
              <a:t>Неменская</a:t>
            </a:r>
            <a:r>
              <a:rPr lang="ru-RU" dirty="0" smtClean="0">
                <a:solidFill>
                  <a:prstClr val="black"/>
                </a:solidFill>
              </a:rPr>
              <a:t> Л.А.</a:t>
            </a:r>
            <a:r>
              <a:rPr lang="ru-RU" b="1" dirty="0" smtClean="0">
                <a:solidFill>
                  <a:prstClr val="black"/>
                </a:solidFill>
              </a:rPr>
              <a:t> Твоя мастерская. 4класс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" name="Picture 4" descr="Картинки по запросу &quot;рабочая тетрадь 4класс школа россии твоя мастерская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75" y="1988840"/>
            <a:ext cx="24911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0109"/>
            <a:ext cx="360045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26772"/>
            <a:ext cx="36671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646" y="1577246"/>
            <a:ext cx="3667125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834" y="1843165"/>
            <a:ext cx="3657600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09" y="1626772"/>
            <a:ext cx="3638550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30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112" y="274638"/>
            <a:ext cx="7874688" cy="1143000"/>
          </a:xfrm>
        </p:spPr>
        <p:txBody>
          <a:bodyPr/>
          <a:lstStyle/>
          <a:p>
            <a:r>
              <a:rPr lang="ru-RU" dirty="0" smtClean="0"/>
              <a:t>Поурочные разработки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97200" y="1600200"/>
            <a:ext cx="5889599" cy="4525963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dirty="0"/>
              <a:t>Пособие создано в соответствии с требованиями Федерального государственного образовательного стандарта начального общего образования. Адресовано учителям, работающим по учебным комплектам, которые разработаны под руководством Б.М. </a:t>
            </a:r>
            <a:r>
              <a:rPr lang="ru-RU" dirty="0" err="1"/>
              <a:t>Неменского</a:t>
            </a:r>
            <a:r>
              <a:rPr lang="ru-RU" dirty="0"/>
              <a:t> по программе «Изобразительное искусство. 1-4 классы». Книга содержит конкретные поурочные разработки и рассматривает подробно тему каждого урока. Особое внимание уделено развитию универсальных учебных действий средствами изобразительного искусства, достижению личностных, метапредметных и предметных результатов на уроках. Читатель-педагог также узнает, как работать с учебными комплектами — учебниками и рабочими тетрадями, как правильно выстроить драматургию уроков искусства. В конце книги — словарь терминов, методические рекомендации по использованию музыки на уроках изобразительного искусства, рекомендуемая литература.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fgos_SHR_PERSP.gif"/>
          <p:cNvPicPr>
            <a:picLocks noChangeAspect="1"/>
          </p:cNvPicPr>
          <p:nvPr/>
        </p:nvPicPr>
        <p:blipFill rotWithShape="1">
          <a:blip r:embed="rId2" cstate="screen"/>
          <a:srcRect l="16415" t="32494" b="35012"/>
          <a:stretch/>
        </p:blipFill>
        <p:spPr>
          <a:xfrm>
            <a:off x="0" y="90153"/>
            <a:ext cx="812112" cy="63510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t="44413" r="45118" b="42212"/>
          <a:stretch/>
        </p:blipFill>
        <p:spPr bwMode="auto">
          <a:xfrm>
            <a:off x="0" y="6137846"/>
            <a:ext cx="1252786" cy="62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Картинки по запросу &quot;школа россии 1класс учебник изобразительное искусств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51" y="1758950"/>
            <a:ext cx="219075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https://detskieradosti.ru/_ld/360/s6457229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9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0" y="2997200"/>
            <a:ext cx="9144000" cy="1687513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> Методические основы обучения школьников по программе </a:t>
            </a:r>
            <a:b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>Б.М. </a:t>
            </a:r>
            <a:r>
              <a:rPr lang="ru-RU" altLang="ru-RU" sz="4000" b="1" dirty="0" err="1" smtClean="0">
                <a:latin typeface="Times New Roman" pitchFamily="18" charset="0"/>
                <a:cs typeface="Times New Roman" pitchFamily="18" charset="0"/>
              </a:rPr>
              <a:t>Неменского</a:t>
            </a:r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>«Изобразительное искусство»</a:t>
            </a:r>
            <a:b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3323676826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http://www.chitaigorod.ru/upload/iblock/70c/70c3eaf89b27bbe3a69dcb4d1d12f2e9.jpg"/>
          <p:cNvPicPr>
            <a:picLocks noChangeAspect="1" noChangeArrowheads="1"/>
          </p:cNvPicPr>
          <p:nvPr/>
        </p:nvPicPr>
        <p:blipFill>
          <a:blip r:embed="rId2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43783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Прямоугольник 2"/>
          <p:cNvSpPr>
            <a:spLocks noChangeArrowheads="1"/>
          </p:cNvSpPr>
          <p:nvPr/>
        </p:nvSpPr>
        <p:spPr bwMode="auto">
          <a:xfrm>
            <a:off x="4427538" y="2133600"/>
            <a:ext cx="453707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smtClean="0">
                <a:solidFill>
                  <a:srgbClr val="0000CC"/>
                </a:solidFill>
                <a:latin typeface="Impact" pitchFamily="34" charset="0"/>
                <a:ea typeface="Mongolian Baiti" pitchFamily="66" charset="0"/>
                <a:cs typeface="Mongolian Baiti" pitchFamily="66" charset="0"/>
              </a:rPr>
              <a:t>Особенности </a:t>
            </a:r>
            <a:br>
              <a:rPr lang="ru-RU" altLang="ru-RU" sz="3200" smtClean="0">
                <a:solidFill>
                  <a:srgbClr val="0000CC"/>
                </a:solidFill>
                <a:latin typeface="Impact" pitchFamily="34" charset="0"/>
                <a:ea typeface="Mongolian Baiti" pitchFamily="66" charset="0"/>
                <a:cs typeface="Mongolian Baiti" pitchFamily="66" charset="0"/>
              </a:rPr>
            </a:br>
            <a:r>
              <a:rPr lang="ru-RU" altLang="ru-RU" sz="3200" smtClean="0">
                <a:solidFill>
                  <a:srgbClr val="0000CC"/>
                </a:solidFill>
                <a:latin typeface="Impact" pitchFamily="34" charset="0"/>
                <a:ea typeface="Mongolian Baiti" pitchFamily="66" charset="0"/>
                <a:cs typeface="Mongolian Baiti" pitchFamily="66" charset="0"/>
              </a:rPr>
              <a:t>обучения школьников</a:t>
            </a:r>
            <a:br>
              <a:rPr lang="ru-RU" altLang="ru-RU" sz="3200" smtClean="0">
                <a:solidFill>
                  <a:srgbClr val="0000CC"/>
                </a:solidFill>
                <a:latin typeface="Impact" pitchFamily="34" charset="0"/>
                <a:ea typeface="Mongolian Baiti" pitchFamily="66" charset="0"/>
                <a:cs typeface="Mongolian Baiti" pitchFamily="66" charset="0"/>
              </a:rPr>
            </a:br>
            <a:r>
              <a:rPr lang="ru-RU" altLang="ru-RU" sz="3200" smtClean="0">
                <a:solidFill>
                  <a:srgbClr val="0000CC"/>
                </a:solidFill>
                <a:latin typeface="Impact" pitchFamily="34" charset="0"/>
                <a:ea typeface="Mongolian Baiti" pitchFamily="66" charset="0"/>
                <a:cs typeface="Mongolian Baiti" pitchFamily="66" charset="0"/>
              </a:rPr>
              <a:t> по программе </a:t>
            </a:r>
            <a:br>
              <a:rPr lang="ru-RU" altLang="ru-RU" sz="3200" smtClean="0">
                <a:solidFill>
                  <a:srgbClr val="0000CC"/>
                </a:solidFill>
                <a:latin typeface="Impact" pitchFamily="34" charset="0"/>
                <a:ea typeface="Mongolian Baiti" pitchFamily="66" charset="0"/>
                <a:cs typeface="Mongolian Baiti" pitchFamily="66" charset="0"/>
              </a:rPr>
            </a:br>
            <a:r>
              <a:rPr lang="ru-RU" altLang="ru-RU" sz="3200" smtClean="0">
                <a:solidFill>
                  <a:srgbClr val="0000CC"/>
                </a:solidFill>
                <a:latin typeface="Impact" pitchFamily="34" charset="0"/>
                <a:ea typeface="Mongolian Baiti" pitchFamily="66" charset="0"/>
                <a:cs typeface="Mongolian Baiti" pitchFamily="66" charset="0"/>
              </a:rPr>
              <a:t>Б. М. Неменского </a:t>
            </a:r>
            <a:r>
              <a:rPr lang="ru-RU" altLang="ru-RU" sz="3200" smtClean="0">
                <a:solidFill>
                  <a:srgbClr val="FF0000"/>
                </a:solidFill>
                <a:latin typeface="Impact" pitchFamily="34" charset="0"/>
                <a:ea typeface="Mongolian Baiti" pitchFamily="66" charset="0"/>
                <a:cs typeface="Mongolian Baiti" pitchFamily="66" charset="0"/>
              </a:rPr>
              <a:t>«Изобразительное искусство и художественный труд»</a:t>
            </a:r>
            <a:endParaRPr lang="ru-RU" altLang="ru-RU" sz="3200" smtClean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4100" name="Picture 2" descr="c:\Users\Ирина\Documents\С ФЛЕШКИ\Б.М.Неменски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04775"/>
            <a:ext cx="1763713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143704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0"/>
            <a:ext cx="8569325" cy="10525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Современный урок </a:t>
            </a:r>
            <a:br>
              <a:rPr lang="ru-RU" sz="3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художественной системе Б.М. </a:t>
            </a:r>
            <a:r>
              <a:rPr lang="ru-RU" sz="3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Неменского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Прямоугольник 2"/>
          <p:cNvSpPr>
            <a:spLocks noChangeArrowheads="1"/>
          </p:cNvSpPr>
          <p:nvPr/>
        </p:nvSpPr>
        <p:spPr bwMode="auto">
          <a:xfrm>
            <a:off x="179388" y="908050"/>
            <a:ext cx="8785225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	Современный урок искусства </a:t>
            </a:r>
            <a:r>
              <a:rPr lang="ru-RU" altLang="ru-RU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это во многом творчество не только педагога, но и ученика. Тенденции развития урока изобразительного искусства в школе, построенного на основе технологий развивающего обучения, активизирующих творческую инициативу, художественное восприятие и свободу самовыражения личности, в значительной мере расширили понимание форм классно-урочного обучения.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В практику вошли разнообразные типы уроков: </a:t>
            </a:r>
            <a:r>
              <a:rPr lang="ru-RU" altLang="ru-RU" sz="2800" b="1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урок-игра, проблемный урок, урок-восхождение, урок-образ, урок-вернисаж, урок-праздник искусств, урок-путешествие, урок-экскурсия, урок-диспут, урок-экскурсия, урок-конференция </a:t>
            </a:r>
            <a:r>
              <a:rPr lang="ru-RU" altLang="ru-RU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др.</a:t>
            </a:r>
          </a:p>
        </p:txBody>
      </p:sp>
    </p:spTree>
    <p:extLst>
      <p:ext uri="{BB962C8B-B14F-4D97-AF65-F5344CB8AC3E}">
        <p14:creationId xmlns:p14="http://schemas.microsoft.com/office/powerpoint/2010/main" val="3022580551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6" descr="http://www.ircenter.ru/files/products/pics/109444/fullsize/57308.jpg"/>
          <p:cNvPicPr>
            <a:picLocks noChangeAspect="1" noChangeArrowheads="1"/>
          </p:cNvPicPr>
          <p:nvPr/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5"/>
          <a:stretch>
            <a:fillRect/>
          </a:stretch>
        </p:blipFill>
        <p:spPr bwMode="auto">
          <a:xfrm>
            <a:off x="5435600" y="476250"/>
            <a:ext cx="2060575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1052513"/>
            <a:ext cx="4176712" cy="4824412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00CC"/>
                </a:solidFill>
              </a:rPr>
              <a:t>В состав учебно-методического комплекта входят 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программы</a:t>
            </a:r>
            <a:r>
              <a:rPr lang="ru-RU" sz="2800" dirty="0" smtClean="0">
                <a:solidFill>
                  <a:srgbClr val="FF0000"/>
                </a:solidFill>
              </a:rPr>
              <a:t>,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учебники </a:t>
            </a:r>
            <a:r>
              <a:rPr lang="ru-RU" sz="2800" dirty="0" smtClean="0">
                <a:solidFill>
                  <a:srgbClr val="0000CC"/>
                </a:solidFill>
              </a:rPr>
              <a:t>соответствуют  Федеральным государственным стандартам общего образования,</a:t>
            </a:r>
            <a:br>
              <a:rPr lang="ru-RU" sz="2800" dirty="0" smtClean="0">
                <a:solidFill>
                  <a:srgbClr val="0000CC"/>
                </a:solidFill>
              </a:rPr>
            </a:br>
            <a:r>
              <a:rPr lang="ru-RU" sz="2800" dirty="0" smtClean="0">
                <a:solidFill>
                  <a:srgbClr val="0000CC"/>
                </a:solidFill>
              </a:rPr>
              <a:t> требованиям </a:t>
            </a:r>
            <a:r>
              <a:rPr lang="ru-RU" sz="2800" dirty="0" err="1" smtClean="0">
                <a:solidFill>
                  <a:srgbClr val="0000CC"/>
                </a:solidFill>
              </a:rPr>
              <a:t>САНПиНа</a:t>
            </a:r>
            <a:r>
              <a:rPr lang="ru-RU" sz="2800" dirty="0" smtClean="0">
                <a:solidFill>
                  <a:srgbClr val="0000CC"/>
                </a:solidFill>
              </a:rPr>
              <a:t>;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рабочие тетради,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методические пособия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0000CC"/>
                </a:solidFill>
              </a:rPr>
              <a:t>Дополнительная литература: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проверочные тесты,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дидактические материалы.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4340" name="Picture 4" descr="http://auto.ur.ru/img/books_covers/1005496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24175"/>
            <a:ext cx="165417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http://bukvarius.ru/upload/iblock/36f/36f2f699e29a3d344548ad1fb05b93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284538"/>
            <a:ext cx="159226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http://fp.edu.ru/asp/images/20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88913"/>
            <a:ext cx="14398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0" descr="http://www.rawek.ru/xml_my_shop_new/img/54370.jpg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07950"/>
            <a:ext cx="1484313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3" descr="http://www.chtivo.ru/getpic3d/16775388/350/1923234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8DC"/>
              </a:clrFrom>
              <a:clrTo>
                <a:srgbClr val="FFF8DC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652963"/>
            <a:ext cx="2205038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538411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13813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требования к содержанию методического обеспечения 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1556792"/>
            <a:ext cx="5698976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1.Учебно-методическое обеспечение образовательного процесса должно отличаться разнообразием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2.Требования к содержанию отдельных компонентов учебно-методических комплексов зависят от вида учебно-методического материала, но общим должен быть комплексный подход.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53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cvartplus.ru/components/com_virtuemart/shop_image/product/resized/_________________4efc2631e2e6c_150x150.jp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789363"/>
            <a:ext cx="25209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Изобразительное искусство. 5 класс: поурочные планы по программе Б. М. Неменског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1800225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Изобразительное искусство. 6 класс: поурочные планы по программе под ред. Б. М. Неменског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33375"/>
            <a:ext cx="1800225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Изобразительное искусство. 7 класс. Поурочные планы по программе Б. М. Неменского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375"/>
            <a:ext cx="187166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Изобразительное искусство. 5-8 классы: проверочные и контрольные тесты"/>
          <p:cNvPicPr>
            <a:picLocks noChangeAspect="1" noChangeArrowheads="1"/>
          </p:cNvPicPr>
          <p:nvPr/>
        </p:nvPicPr>
        <p:blipFill>
          <a:blip r:embed="rId6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33375"/>
            <a:ext cx="20034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2" descr="Изобразительное искусство. 7-8 классы: поурочные планы по программе Б. М. Неменского. Компакт-диск для компьютера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789363"/>
            <a:ext cx="25923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887785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Интернет ресурсы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628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infourok.ru/user/barbakadze-svetlana-vasilevna1/progress</a:t>
            </a:r>
            <a:r>
              <a:rPr lang="ru-RU" sz="2400" dirty="0" smtClean="0"/>
              <a:t>  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564904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resh.edu.ru/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34290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smtClean="0">
                <a:hlinkClick r:id="rId4"/>
              </a:rPr>
              <a:t>www.youtube.com/watch?v=3mqv4z64NdE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734194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404664"/>
            <a:ext cx="46283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«ВСЯКОЕ ТВОРЧЕСТВО ЕСТЬ ПО СУТИ СВОЕЙ  МОЛИТВА. 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ВСЯКОЕ ТВОРЧЕСТВО НАПРАВЛЕНО В УХО ВСЕВЫШНЕГО».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2643" y="4365104"/>
            <a:ext cx="3089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БЛОК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91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8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8183880" cy="105156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требования к содержанию методического обеспечения 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1628800"/>
            <a:ext cx="5770984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1.Полностью отражать содержание по подготовке учащихся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2.Обязательно содержать весь необходимый дидактический материал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3.Предоставлять каждому учащемуся возможность в удобное время самостоятельно проверить собственные знания и откорректировать свою учебную деятельность.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4.Включение в комплекс наиболее объективных и эффективных методов контроля качества предоставляемого образования.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451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168" y="32962"/>
            <a:ext cx="8183880" cy="1051560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УМК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1600200"/>
            <a:ext cx="5987008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Учебник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Учебное пособие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Рабочая тетрадь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Учебно-справочное издание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Учебно-практическое издание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Учебно-наглядное издание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Учебно-методическое издание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Цифровой образовательный ресурс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Учебно-методическое пособие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Инструктивно-методическое издание - производственно-практическое издание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613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5"/>
            <a:ext cx="7772400" cy="24757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УМК по изобразительному искусству издательства «Просвещение»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3685032"/>
            <a:ext cx="6227032" cy="9144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УМК под редакцией Б.М. </a:t>
            </a:r>
            <a:r>
              <a:rPr lang="ru-RU" b="1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Неменского</a:t>
            </a:r>
            <a:endParaRPr lang="ru-RU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869159"/>
            <a:ext cx="36703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55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0" y="4221088"/>
            <a:ext cx="4114800" cy="1771640"/>
          </a:xfrm>
        </p:spPr>
        <p:txBody>
          <a:bodyPr>
            <a:noAutofit/>
          </a:bodyPr>
          <a:lstStyle/>
          <a:p>
            <a:pPr algn="r"/>
            <a:r>
              <a:rPr lang="ru-RU" sz="2800" dirty="0" smtClean="0"/>
              <a:t>УМК по изобразительному искусству под ред.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 Б.М. </a:t>
            </a:r>
            <a:r>
              <a:rPr lang="ru-RU" sz="2800" dirty="0" err="1" smtClean="0"/>
              <a:t>Неменского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39552" y="692696"/>
            <a:ext cx="3931920" cy="5544616"/>
          </a:xfrm>
          <a:ln w="28575">
            <a:solidFill>
              <a:srgbClr val="00B050"/>
            </a:solidFill>
          </a:ln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 smtClean="0"/>
              <a:t>Авторы:</a:t>
            </a:r>
          </a:p>
          <a:p>
            <a:pPr marL="0" indent="0">
              <a:buNone/>
            </a:pPr>
            <a:r>
              <a:rPr lang="ru-RU" b="1" dirty="0" err="1" smtClean="0">
                <a:solidFill>
                  <a:srgbClr val="0070C0"/>
                </a:solidFill>
              </a:rPr>
              <a:t>Неменский</a:t>
            </a:r>
            <a:r>
              <a:rPr lang="ru-RU" b="1" dirty="0" smtClean="0">
                <a:solidFill>
                  <a:srgbClr val="0070C0"/>
                </a:solidFill>
              </a:rPr>
              <a:t> Борис Михайлович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народный художник России, академик Российской академии образования, академик Российской академии художеств, лауреат Государственных премий СССР и РФ, премии Президента РФ.;</a:t>
            </a:r>
          </a:p>
          <a:p>
            <a:pPr marL="0" indent="0">
              <a:buNone/>
            </a:pPr>
            <a:r>
              <a:rPr lang="ru-RU" b="1" dirty="0" err="1" smtClean="0">
                <a:solidFill>
                  <a:srgbClr val="0070C0"/>
                </a:solidFill>
              </a:rPr>
              <a:t>Неменская</a:t>
            </a:r>
            <a:r>
              <a:rPr lang="ru-RU" b="1" dirty="0" smtClean="0">
                <a:solidFill>
                  <a:srgbClr val="0070C0"/>
                </a:solidFill>
              </a:rPr>
              <a:t> Лариса Александровна</a:t>
            </a:r>
            <a:r>
              <a:rPr lang="ru-RU" dirty="0" smtClean="0"/>
              <a:t> кандидат философских наук, декан факультета изобразительного искусства УРАО, лауреат Премии Президента РФ в области образования (2002 г.);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Гуров Григорий Евгеньевич, 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художник, педагог-методист,  руководитель направления дизайна Центра непрерывного художественного образования (Москва), </a:t>
            </a:r>
          </a:p>
          <a:p>
            <a:pPr marL="0" indent="0">
              <a:buNone/>
            </a:pPr>
            <a:r>
              <a:rPr lang="ru-RU" dirty="0" smtClean="0"/>
              <a:t>лауреат Премии Президента РФ в области образования (2002 г.);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Питерских Алексей </a:t>
            </a:r>
            <a:r>
              <a:rPr lang="ru-RU" b="1" dirty="0">
                <a:solidFill>
                  <a:srgbClr val="0070C0"/>
                </a:solidFill>
              </a:rPr>
              <a:t>Сергеевич </a:t>
            </a:r>
            <a:r>
              <a:rPr lang="ru-RU" dirty="0"/>
              <a:t>,      </a:t>
            </a:r>
            <a:r>
              <a:rPr lang="ru-RU" dirty="0" smtClean="0"/>
              <a:t>профессор Института современного искусства,                                                    Заслуженный деятель искусств, лауреат Премии Президента РФ в области образования (2002 г.);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Горяева Нина Алексеевна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кандидат педагогических наук, заслуженный учитель РФ,  художник, лауреат Премии Президента РФ в области образования (2002 г.);</a:t>
            </a:r>
          </a:p>
          <a:p>
            <a:pPr marL="0" indent="0">
              <a:buNone/>
            </a:pPr>
            <a:r>
              <a:rPr lang="ru-RU" b="1" dirty="0" err="1" smtClean="0">
                <a:solidFill>
                  <a:srgbClr val="0070C0"/>
                </a:solidFill>
              </a:rPr>
              <a:t>Коротеева</a:t>
            </a:r>
            <a:r>
              <a:rPr lang="ru-RU" b="1" dirty="0" smtClean="0">
                <a:solidFill>
                  <a:srgbClr val="0070C0"/>
                </a:solidFill>
              </a:rPr>
              <a:t> Елена Ивановна </a:t>
            </a:r>
          </a:p>
          <a:p>
            <a:pPr marL="0" indent="0">
              <a:buNone/>
            </a:pPr>
            <a:r>
              <a:rPr lang="ru-RU" dirty="0" smtClean="0"/>
              <a:t>доктор педагогических наук, профессор, лауреат Премии Президента РФ в области образования (2002 г.)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9961" y="1024013"/>
            <a:ext cx="3096831" cy="305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61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663</TotalTime>
  <Words>1100</Words>
  <Application>Microsoft Office PowerPoint</Application>
  <PresentationFormat>Экран (4:3)</PresentationFormat>
  <Paragraphs>180</Paragraphs>
  <Slides>52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52</vt:i4>
      </vt:variant>
    </vt:vector>
  </HeadingPairs>
  <TitlesOfParts>
    <vt:vector size="55" baseType="lpstr">
      <vt:lpstr>Аспект</vt:lpstr>
      <vt:lpstr>Тема Office</vt:lpstr>
      <vt:lpstr>1_Тема Office</vt:lpstr>
      <vt:lpstr>Учебно-методическое обеспечение образовательного процесса  на уроках ИЗО </vt:lpstr>
      <vt:lpstr>Комплексное учебно-методическое обеспечение – </vt:lpstr>
      <vt:lpstr>Презентация PowerPoint</vt:lpstr>
      <vt:lpstr>Основные средства обучения</vt:lpstr>
      <vt:lpstr>Основные требования к содержанию методического обеспечения </vt:lpstr>
      <vt:lpstr>Основные требования к содержанию методического обеспечения </vt:lpstr>
      <vt:lpstr>Структура УМК </vt:lpstr>
      <vt:lpstr>УМК по изобразительному искусству издательства «Просвещение»</vt:lpstr>
      <vt:lpstr>УМК по изобразительному искусству под ред.  Б.М. Неменского</vt:lpstr>
      <vt:lpstr>Презентация PowerPoint</vt:lpstr>
      <vt:lpstr>Презентация PowerPoint</vt:lpstr>
      <vt:lpstr>Презентация PowerPoint</vt:lpstr>
      <vt:lpstr>Имеется завершённая линия учебников и рабочих тетрадей с 6 по 8 класс</vt:lpstr>
      <vt:lpstr>Особенности содержания УМК</vt:lpstr>
      <vt:lpstr>Компоненты УМК помогают учителю решать задачи современного образования</vt:lpstr>
      <vt:lpstr>Презентация PowerPoint</vt:lpstr>
      <vt:lpstr>Основные этапы урока</vt:lpstr>
      <vt:lpstr>Презентация PowerPoint</vt:lpstr>
      <vt:lpstr>Маленький художник</vt:lpstr>
      <vt:lpstr>Презентация PowerPoint</vt:lpstr>
      <vt:lpstr>Критерии и нормы оценки знаний и умений обучающихся</vt:lpstr>
      <vt:lpstr>Критерии и нормы оценки знаний и умений обучающихся</vt:lpstr>
      <vt:lpstr>Критерии и нормы оценки знаний и умений обучающихся</vt:lpstr>
      <vt:lpstr>Материально-техническое обеспечение образовательного процесса</vt:lpstr>
      <vt:lpstr>Учебно-методическая литература</vt:lpstr>
      <vt:lpstr>Неменская Л.А. Изобразительное искусство. Ты изображаешь, украшаешь и строишь. 1 класс. </vt:lpstr>
      <vt:lpstr>Коротеева Е.И.. Изобразительное искусство. Искусство и ты. 2 класс. </vt:lpstr>
      <vt:lpstr>Неменская Л.А. Изобразительное искусство. Искусство вокруг нас. 3 класс.</vt:lpstr>
      <vt:lpstr>Неменская Л.А. Изобразительное искусство. Каждый народ - художник. Учебник. 4 класс.</vt:lpstr>
      <vt:lpstr>Мастер Изображения  (Учебник 1 класс)</vt:lpstr>
      <vt:lpstr>Мастер Постройки  (Учебник 1 класс)</vt:lpstr>
      <vt:lpstr>Мастер Украшения  (Учебник 1 класс)</vt:lpstr>
      <vt:lpstr>Мастера Изображения, Постройки и Украшения – всегда работают вместе</vt:lpstr>
      <vt:lpstr>Презентация PowerPoint</vt:lpstr>
      <vt:lpstr>Материалы для работы на уроках (Учебник 1 класс)</vt:lpstr>
      <vt:lpstr>Материалы для работы на уроках (Учебник 2 класс)</vt:lpstr>
      <vt:lpstr>Материалы для работы на уроках (Учебник 3 класс)</vt:lpstr>
      <vt:lpstr>Материалы для работы на уроках (Учебник 4 класс)</vt:lpstr>
      <vt:lpstr>Мастера Изображения, Постройки и Украшения Учебник 3класс</vt:lpstr>
      <vt:lpstr>Неменская Л.А. Твоя мастерская. Тетрадь по изобразительному искусству. 1 -  4 классы</vt:lpstr>
      <vt:lpstr>Презентация PowerPoint</vt:lpstr>
      <vt:lpstr>Неменская Л.А. Твоя мастерская. 2класс</vt:lpstr>
      <vt:lpstr>Презентация PowerPoint</vt:lpstr>
      <vt:lpstr>Презентация PowerPoint</vt:lpstr>
      <vt:lpstr>Поурочные разработки</vt:lpstr>
      <vt:lpstr>  Методические основы обучения школьников по программе  Б.М. Неменского  «Изобразительное искусство»     </vt:lpstr>
      <vt:lpstr>Презентация PowerPoint</vt:lpstr>
      <vt:lpstr>Современный урок  в художественной системе Б.М. Неменского</vt:lpstr>
      <vt:lpstr>В состав учебно-методического комплекта входят  программы, учебники соответствуют  Федеральным государственным стандартам общего образования,  требованиям САНПиНа; рабочие тетради, методические пособия  Дополнительная литература: проверочные тесты, дидактические материалы. </vt:lpstr>
      <vt:lpstr>Презентация PowerPoint</vt:lpstr>
      <vt:lpstr> Интернет ресурсы</vt:lpstr>
      <vt:lpstr>Презентация PowerPoint</vt:lpstr>
    </vt:vector>
  </TitlesOfParts>
  <Company>Prosv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УМК по изобразительному искусству издательства «Просвещение»</dc:title>
  <dc:creator>Максимова Наталья Вячеславовна</dc:creator>
  <cp:lastModifiedBy>Пользователь компьютера</cp:lastModifiedBy>
  <cp:revision>66</cp:revision>
  <dcterms:created xsi:type="dcterms:W3CDTF">2015-07-09T12:07:37Z</dcterms:created>
  <dcterms:modified xsi:type="dcterms:W3CDTF">2023-10-17T10:05:35Z</dcterms:modified>
</cp:coreProperties>
</file>