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7" r:id="rId3"/>
    <p:sldId id="311" r:id="rId4"/>
    <p:sldId id="270" r:id="rId5"/>
    <p:sldId id="257" r:id="rId6"/>
    <p:sldId id="312" r:id="rId7"/>
    <p:sldId id="306" r:id="rId8"/>
    <p:sldId id="299" r:id="rId9"/>
    <p:sldId id="297" r:id="rId10"/>
    <p:sldId id="315" r:id="rId11"/>
    <p:sldId id="300" r:id="rId12"/>
    <p:sldId id="302" r:id="rId13"/>
    <p:sldId id="308" r:id="rId14"/>
    <p:sldId id="309" r:id="rId15"/>
    <p:sldId id="313" r:id="rId16"/>
    <p:sldId id="314" r:id="rId17"/>
    <p:sldId id="310" r:id="rId18"/>
    <p:sldId id="305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CC"/>
    <a:srgbClr val="8E0000"/>
    <a:srgbClr val="000066"/>
    <a:srgbClr val="130769"/>
    <a:srgbClr val="120860"/>
    <a:srgbClr val="110759"/>
    <a:srgbClr val="130868"/>
    <a:srgbClr val="0C0543"/>
    <a:srgbClr val="130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3BDC-555E-4830-AA45-30469EE8A3A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EA700-F513-406F-B03C-1C039F5B6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EA700-F513-406F-B03C-1C039F5B65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1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5.jpeg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package" Target="../embeddings/_________Microsoft_Word1.docx"/><Relationship Id="rId10" Type="http://schemas.openxmlformats.org/officeDocument/2006/relationships/image" Target="../media/image34.emf"/><Relationship Id="rId4" Type="http://schemas.openxmlformats.org/officeDocument/2006/relationships/image" Target="../media/image36.jpeg"/><Relationship Id="rId9" Type="http://schemas.openxmlformats.org/officeDocument/2006/relationships/package" Target="../embeddings/_________Microsoft_Word3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edakademy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3008" y="2852936"/>
            <a:ext cx="7358063" cy="3053953"/>
          </a:xfrm>
        </p:spPr>
        <p:txBody>
          <a:bodyPr/>
          <a:lstStyle/>
          <a:p>
            <a:r>
              <a:rPr lang="ru-RU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эмоционального интеллекта младших </a:t>
            </a:r>
            <a:r>
              <a:rPr lang="ru-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br>
              <a:rPr lang="ru-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театрализованную деятельность</a:t>
            </a:r>
            <a:r>
              <a:rPr lang="ru-RU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Лукьянова Т.А.</a:t>
            </a:r>
            <a:br>
              <a:rPr lang="ru-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Саров, 2023г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728"/>
            <a:ext cx="8721579" cy="406968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5600" b="1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«Детский сад №31»</a:t>
            </a:r>
          </a:p>
          <a:p>
            <a:endParaRPr lang="ru-RU" sz="56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967335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176" cy="63408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Сказка «Лисичка со скалочкой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 descr="C:\Users\Таня\Desktop\16854690754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2880320" cy="291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ня\Desktop\16854690754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53909"/>
            <a:ext cx="2038523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ня\Desktop\16854690473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21" y="1817887"/>
            <a:ext cx="2299811" cy="284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ня\Desktop\16854690473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2165"/>
            <a:ext cx="24482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93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Таня\Desktop\Новая папка самообразование\1670856163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9342"/>
            <a:ext cx="3960440" cy="30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Таня\Desktop\Новая папка самообразование\16708561634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 b="3860"/>
          <a:stretch/>
        </p:blipFill>
        <p:spPr bwMode="auto">
          <a:xfrm>
            <a:off x="5292080" y="2359342"/>
            <a:ext cx="3110185" cy="315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91349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3300"/>
                </a:solidFill>
              </a:rPr>
              <a:t>    </a:t>
            </a:r>
            <a:r>
              <a:rPr lang="ru-RU" sz="2800" dirty="0" smtClean="0">
                <a:solidFill>
                  <a:srgbClr val="993300"/>
                </a:solidFill>
              </a:rPr>
              <a:t>Сказка «Теремок» (настольный театр)</a:t>
            </a:r>
            <a:endParaRPr lang="ru-RU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Local Settings\temp\HZ$D.028.3776\шаблон 2 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Таня\Desktop\Новая папка самообразование\1675184796362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66429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Таня\Desktop\Новая папка самообразование\16751847963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5202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Таня\Desktop\Новая папка самообразование\16751847963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3431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537905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2800" dirty="0" smtClean="0">
                <a:solidFill>
                  <a:srgbClr val="993300"/>
                </a:solidFill>
              </a:rPr>
              <a:t>Кубики «Эмоции»</a:t>
            </a:r>
            <a:endParaRPr lang="ru-RU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Таня\Desktop\16830433542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60" y="3080126"/>
            <a:ext cx="307401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Таня\Desktop\16830433098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9"/>
            <a:ext cx="288032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ня\Desktop\16830433098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24593"/>
          <a:stretch/>
        </p:blipFill>
        <p:spPr bwMode="auto">
          <a:xfrm rot="5400000">
            <a:off x="3571622" y="3853314"/>
            <a:ext cx="214477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Таня\Desktop\16830433098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196" y="2960948"/>
            <a:ext cx="31683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5941" y="22579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Игры с настольным театром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Таня\Desktop\16830433542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11" y="2492897"/>
            <a:ext cx="338437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Таня\Desktop\16830433542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0204" y="3223553"/>
            <a:ext cx="33756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Таня\Desktop\16830433542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7967"/>
          <a:stretch/>
        </p:blipFill>
        <p:spPr bwMode="auto">
          <a:xfrm rot="5400000">
            <a:off x="5919553" y="2596941"/>
            <a:ext cx="3196873" cy="2499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4350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Знакомимся с куклами театра «Би-Ба-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Фотоальбом «Мои эмоции»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C:\Users\Таня\Desktop\16842582951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4479" r="15111" b="13321"/>
          <a:stretch/>
        </p:blipFill>
        <p:spPr bwMode="auto">
          <a:xfrm rot="5400000">
            <a:off x="909862" y="2050578"/>
            <a:ext cx="242773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Таня\Desktop\16842582951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31011"/>
          <a:stretch/>
        </p:blipFill>
        <p:spPr bwMode="auto">
          <a:xfrm rot="5400000">
            <a:off x="5158335" y="1762545"/>
            <a:ext cx="2211706" cy="2952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Таня\Desktop\168425829518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25928" b="4440"/>
          <a:stretch/>
        </p:blipFill>
        <p:spPr bwMode="auto">
          <a:xfrm rot="5400000">
            <a:off x="1076248" y="4037706"/>
            <a:ext cx="2160242" cy="310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ня\Desktop\168425829517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31168"/>
          <a:stretch/>
        </p:blipFill>
        <p:spPr bwMode="auto">
          <a:xfrm rot="5400000">
            <a:off x="5170255" y="4099266"/>
            <a:ext cx="2187866" cy="2952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768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аня\Desktop\Новая папка самообразование\16684217451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5939"/>
          <a:stretch/>
        </p:blipFill>
        <p:spPr bwMode="auto">
          <a:xfrm rot="5400000">
            <a:off x="376660" y="1719687"/>
            <a:ext cx="277405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Таня\Desktop\Новая папка самообразование\16831748381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r="12240" b="5128"/>
          <a:stretch/>
        </p:blipFill>
        <p:spPr bwMode="auto">
          <a:xfrm rot="5400000">
            <a:off x="3110056" y="3620277"/>
            <a:ext cx="2686809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67196"/>
              </p:ext>
            </p:extLst>
          </p:nvPr>
        </p:nvGraphicFramePr>
        <p:xfrm>
          <a:off x="7164288" y="4077072"/>
          <a:ext cx="1728192" cy="2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окумент" r:id="rId5" imgW="6857052" imgH="9897040" progId="Word.Document.12">
                  <p:embed/>
                </p:oleObj>
              </mc:Choice>
              <mc:Fallback>
                <p:oleObj name="Документ" r:id="rId5" imgW="6857052" imgH="9897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4077072"/>
                        <a:ext cx="1728192" cy="24938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27925"/>
              </p:ext>
            </p:extLst>
          </p:nvPr>
        </p:nvGraphicFramePr>
        <p:xfrm>
          <a:off x="6372200" y="3429000"/>
          <a:ext cx="1800200" cy="266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7" imgW="6778405" imgH="10048841" progId="Word.Document.12">
                  <p:embed/>
                </p:oleObj>
              </mc:Choice>
              <mc:Fallback>
                <p:oleObj name="Документ" r:id="rId7" imgW="6778405" imgH="1004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2200" y="3429000"/>
                        <a:ext cx="1800200" cy="26685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688175"/>
              </p:ext>
            </p:extLst>
          </p:nvPr>
        </p:nvGraphicFramePr>
        <p:xfrm>
          <a:off x="5796136" y="2348880"/>
          <a:ext cx="1800200" cy="267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окумент" r:id="rId9" imgW="6554314" imgH="9740551" progId="Word.Document.12">
                  <p:embed/>
                </p:oleObj>
              </mc:Choice>
              <mc:Fallback>
                <p:oleObj name="Документ" r:id="rId9" imgW="6554314" imgH="9740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136" y="2348880"/>
                        <a:ext cx="1800200" cy="26747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75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400" y="2060848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</a:rPr>
              <a:t>Консультации для родителей</a:t>
            </a:r>
          </a:p>
          <a:p>
            <a:pPr algn="ctr"/>
            <a:endParaRPr lang="ru-RU" sz="2800" b="1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Советы  родителям дошкольников:</a:t>
            </a:r>
          </a:p>
          <a:p>
            <a:r>
              <a:rPr lang="ru-RU" sz="2800" i="1" dirty="0"/>
              <a:t>развиваем эмоциональный интеллект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Советы  родителям дошкольников:</a:t>
            </a:r>
          </a:p>
          <a:p>
            <a:r>
              <a:rPr lang="ru-RU" sz="2800" i="1" dirty="0" smtClean="0"/>
              <a:t>       развиваем </a:t>
            </a:r>
            <a:r>
              <a:rPr lang="ru-RU" sz="2800" i="1" dirty="0"/>
              <a:t>эмоциональный </a:t>
            </a:r>
            <a:r>
              <a:rPr lang="ru-RU" sz="2800" i="1" dirty="0" smtClean="0"/>
              <a:t>интеллект</a:t>
            </a:r>
            <a:endParaRPr lang="ru-RU" sz="2800" i="1" dirty="0"/>
          </a:p>
          <a:p>
            <a:pPr marL="457200" indent="-457200">
              <a:buFont typeface="Wingdings" pitchFamily="2" charset="2"/>
              <a:buChar char="Ø"/>
            </a:pPr>
            <a:endParaRPr lang="ru-RU" sz="20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Читайте детям сказки</a:t>
            </a:r>
            <a:endParaRPr lang="ru-RU" sz="2800" i="1" dirty="0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2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2400" dirty="0" smtClean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17337"/>
              </p:ext>
            </p:extLst>
          </p:nvPr>
        </p:nvGraphicFramePr>
        <p:xfrm>
          <a:off x="354360" y="2373560"/>
          <a:ext cx="8435280" cy="4777867"/>
        </p:xfrm>
        <a:graphic>
          <a:graphicData uri="http://schemas.openxmlformats.org/drawingml/2006/table">
            <a:tbl>
              <a:tblPr/>
              <a:tblGrid>
                <a:gridCol w="8435280">
                  <a:extLst>
                    <a:ext uri="{9D8B030D-6E8A-4147-A177-3AD203B41FA5}">
                      <a16:colId xmlns:a16="http://schemas.microsoft.com/office/drawing/2014/main" xmlns="" val="1788724642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1.Консультации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i="1" dirty="0" smtClean="0"/>
                        <a:t>Советы  родителям дошкольников:</a:t>
                      </a:r>
                      <a:r>
                        <a:rPr lang="ru-RU" sz="2000" i="1" baseline="0" dirty="0" smtClean="0"/>
                        <a:t> </a:t>
                      </a:r>
                      <a:r>
                        <a:rPr lang="ru-RU" sz="2000" i="1" dirty="0" smtClean="0"/>
                        <a:t>развиваем эмоциональный интеллект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интеллект ребенка:</a:t>
                      </a:r>
                      <a:r>
                        <a:rPr lang="ru-RU" sz="2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метода его развития в домашних условиях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000" i="1" dirty="0" smtClean="0"/>
                        <a:t>Читайте детям сказки</a:t>
                      </a:r>
                      <a:endParaRPr lang="ru-RU" sz="2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интеллект детей дошкольного возраста.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3 . </a:t>
                      </a: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Родительское</a:t>
                      </a: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собрание 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интеллект детей дошкольного возраста.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.Участие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изготовлении и приобретении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дидактических игр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масок для театрализованной деятельности, ширмы для настольного театра, изготовление альбома эмоций</a:t>
                      </a:r>
                      <a:endParaRPr lang="ru-RU" sz="20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Bef>
                          <a:spcPts val="750"/>
                        </a:spcBef>
                        <a:spcAft>
                          <a:spcPts val="225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5.Фотовыставки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</a:t>
                      </a:r>
                      <a:r>
                        <a:rPr lang="ru-RU" sz="20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играем в сказку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родительских группах </a:t>
                      </a:r>
                      <a:r>
                        <a:rPr lang="en-US" sz="1800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Telegram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763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Local Settings\temp\HZ$D.028.3776\шаблон 2 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6462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altLang="ru-RU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439" y="1988840"/>
            <a:ext cx="660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993300"/>
                </a:solidFill>
                <a:latin typeface="Times New Roman"/>
                <a:ea typeface="Times New Roman"/>
              </a:rPr>
              <a:t>Что такое </a:t>
            </a:r>
            <a:r>
              <a:rPr lang="ru-RU" sz="3200" b="1" dirty="0">
                <a:solidFill>
                  <a:srgbClr val="993300"/>
                </a:solidFill>
                <a:latin typeface="Times New Roman"/>
                <a:ea typeface="Times New Roman"/>
              </a:rPr>
              <a:t>эмоциональный интеллект?</a:t>
            </a:r>
          </a:p>
          <a:p>
            <a:pPr lvl="0"/>
            <a:r>
              <a:rPr lang="ru-RU" sz="3200" dirty="0">
                <a:solidFill>
                  <a:srgbClr val="993300"/>
                </a:solidFill>
                <a:latin typeface="Times New Roman"/>
                <a:ea typeface="Times New Roman"/>
              </a:rPr>
              <a:t> Это </a:t>
            </a:r>
            <a:r>
              <a:rPr lang="ru-RU" sz="3200" b="1" dirty="0">
                <a:solidFill>
                  <a:srgbClr val="993300"/>
                </a:solidFill>
                <a:latin typeface="Times New Roman"/>
                <a:ea typeface="Times New Roman"/>
              </a:rPr>
              <a:t>способность человека распознавать и корректно выражать свои эмоции, а также понимать чувства других людей.</a:t>
            </a:r>
            <a:endParaRPr lang="ru-RU" sz="3200" dirty="0">
              <a:solidFill>
                <a:srgbClr val="9933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9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64353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99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эмоции так важны?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99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на 10% состоит из того, что происходит со мной, и на 90% из того, как я на это реагирую.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9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400" b="1" dirty="0" err="1">
                <a:solidFill>
                  <a:srgbClr val="99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Максвел</a:t>
            </a:r>
            <a:endParaRPr lang="ru-RU" sz="2400" b="1" dirty="0">
              <a:solidFill>
                <a:srgbClr val="99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Современные и</a:t>
            </a:r>
            <a:r>
              <a:rPr lang="ru-RU" sz="3200" b="1" dirty="0">
                <a:solidFill>
                  <a:srgbClr val="993300"/>
                </a:solidFill>
                <a:latin typeface="Calibri"/>
              </a:rPr>
              <a:t>сследования показали, что эмоциональный интеллект способствует личному успеху человека более чем на 80%, тогда как уровень интеллекта IQ составляет 20%</a:t>
            </a:r>
            <a:endParaRPr lang="ru-RU" sz="3200" b="1" dirty="0">
              <a:solidFill>
                <a:srgbClr val="99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19" y="332656"/>
            <a:ext cx="7560840" cy="218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66" y="2204864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93300"/>
                </a:solidFill>
              </a:rPr>
              <a:t>Цель: </a:t>
            </a:r>
            <a:r>
              <a:rPr lang="ru-RU" sz="2000" dirty="0">
                <a:solidFill>
                  <a:srgbClr val="993300"/>
                </a:solidFill>
              </a:rPr>
              <a:t>развитие эмоциональной сферы и творческого потенциала ребенка через театрализованную деятельность; повышение своего теоретического уровня, профессионального мастерства и </a:t>
            </a:r>
            <a:r>
              <a:rPr lang="ru-RU" sz="2000" dirty="0" smtClean="0">
                <a:solidFill>
                  <a:srgbClr val="993300"/>
                </a:solidFill>
              </a:rPr>
              <a:t>компетентности</a:t>
            </a:r>
          </a:p>
          <a:p>
            <a:endParaRPr lang="ru-RU" sz="2000" dirty="0">
              <a:solidFill>
                <a:srgbClr val="993300"/>
              </a:solidFill>
            </a:endParaRPr>
          </a:p>
          <a:p>
            <a:r>
              <a:rPr lang="ru-RU" sz="2000" b="1" dirty="0">
                <a:solidFill>
                  <a:srgbClr val="993300"/>
                </a:solidFill>
              </a:rPr>
              <a:t>Задачи: 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993300"/>
                </a:solidFill>
              </a:rPr>
              <a:t>развивать у детей соучастие, сопереживание, умение управлять своими чувствами;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993300"/>
                </a:solidFill>
              </a:rPr>
              <a:t>формировать способности к </a:t>
            </a:r>
            <a:r>
              <a:rPr lang="ru-RU" sz="2000" dirty="0" smtClean="0">
                <a:solidFill>
                  <a:srgbClr val="993300"/>
                </a:solidFill>
              </a:rPr>
              <a:t>импровизации</a:t>
            </a:r>
            <a:r>
              <a:rPr lang="ru-RU" sz="2000" dirty="0">
                <a:solidFill>
                  <a:srgbClr val="993300"/>
                </a:solidFill>
              </a:rPr>
              <a:t>;</a:t>
            </a:r>
            <a:endParaRPr lang="ru-RU" sz="2000" dirty="0" smtClean="0">
              <a:solidFill>
                <a:srgbClr val="993300"/>
              </a:solidFill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993300"/>
                </a:solidFill>
              </a:rPr>
              <a:t>помогать </a:t>
            </a:r>
            <a:r>
              <a:rPr lang="ru-RU" sz="2000" dirty="0">
                <a:solidFill>
                  <a:srgbClr val="993300"/>
                </a:solidFill>
              </a:rPr>
              <a:t>робким и застенчивым детям включаться в театрализованную игру;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993300"/>
                </a:solidFill>
              </a:rPr>
              <a:t>прививать навыки общения и коллективного творчества;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993300"/>
                </a:solidFill>
              </a:rPr>
              <a:t>развивать выразительность речи, расширять и активизировать словарный </a:t>
            </a:r>
            <a:r>
              <a:rPr lang="ru-RU" sz="2000" dirty="0" smtClean="0">
                <a:solidFill>
                  <a:srgbClr val="993300"/>
                </a:solidFill>
              </a:rPr>
              <a:t>запас</a:t>
            </a:r>
            <a:endParaRPr lang="ru-RU" sz="2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13909"/>
              </p:ext>
            </p:extLst>
          </p:nvPr>
        </p:nvGraphicFramePr>
        <p:xfrm>
          <a:off x="107504" y="2122964"/>
          <a:ext cx="8928992" cy="4618404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767364286"/>
                    </a:ext>
                  </a:extLst>
                </a:gridCol>
              </a:tblGrid>
              <a:tr h="46184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2400" b="1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ФГОС ДО</a:t>
                      </a:r>
                      <a:endParaRPr lang="ru-RU" sz="2000" dirty="0" smtClean="0">
                        <a:solidFill>
                          <a:srgbClr val="99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2000" b="1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Запорожец, А.В.</a:t>
                      </a: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Развитие социальных эмоций у детей дошкольного возраста   А. В. Запорожец, Я. З. </a:t>
                      </a:r>
                      <a:r>
                        <a:rPr lang="ru-RU" sz="2000" dirty="0" err="1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Неверович</a:t>
                      </a: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— М. : Педагогика, 2001.</a:t>
                      </a:r>
                      <a:endParaRPr lang="ru-RU" sz="2000" dirty="0" smtClean="0">
                        <a:solidFill>
                          <a:srgbClr val="99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2000" b="1" dirty="0" err="1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Кряжева</a:t>
                      </a:r>
                      <a:r>
                        <a:rPr lang="ru-RU" sz="2000" b="1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К. Л. </a:t>
                      </a: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эмоционального мира детей : популярное пособие для педагогов, психологов, родителей  Ярославль. : Академия развития 1997.</a:t>
                      </a:r>
                      <a:endParaRPr lang="ru-RU" sz="2000" dirty="0" smtClean="0">
                        <a:solidFill>
                          <a:srgbClr val="99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детей с русским народным творчеством / Авт.-сост. Л.С. Куприна</a:t>
                      </a:r>
                      <a:endParaRPr lang="ru-RU" sz="2000" dirty="0" smtClean="0">
                        <a:solidFill>
                          <a:srgbClr val="99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Гоулман</a:t>
                      </a:r>
                      <a:r>
                        <a:rPr lang="ru-RU" sz="2000" b="1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Д. </a:t>
                      </a: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Эмоциональный интеллект. Почему он может значить больше, чем IQ; пер. с англ. А. П. Исаевой; [науч. ред. Е. Ефимова]. 11-е изд., переработанное и дополненное. М.: Манн, Иванов и Фербер, 2021.</a:t>
                      </a:r>
                      <a:b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Уткина В. А. </a:t>
                      </a:r>
                      <a:r>
                        <a:rPr lang="ru-RU" sz="2000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игра как средство развития эмоционального интеллекта дошкольника / Молодой ученый. — 2023. — № 15</a:t>
                      </a:r>
                      <a:endParaRPr lang="ru-RU" sz="2000" dirty="0"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9257" marR="892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7004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ориентир, </a:t>
            </a:r>
            <a:r>
              <a:rPr lang="ru-RU" sz="2400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затрагивающий развитие эмоционального интеллекта дошкольников, обуславливает следующие характеристики: «ребенок имеет определенную установку позитивного отношения к миру, другим людям, самому себе, имеет чувство собственного достоинства; активно взаимодействует со сверстниками и взрослыми, принимает участие в совместных играх. Также дошкольник умеет договариваться, учитывать интересы других, адекватно проявлять свои чувства, включая, помимо прочего, чувство веры в себя, старается максимально продуктивно разрешать конфликты».</a:t>
            </a:r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9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теории и практики по проблеме </a:t>
            </a:r>
            <a:endParaRPr lang="ru-RU" sz="2400" dirty="0" smtClean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8287"/>
              </p:ext>
            </p:extLst>
          </p:nvPr>
        </p:nvGraphicFramePr>
        <p:xfrm>
          <a:off x="457200" y="2480975"/>
          <a:ext cx="8229600" cy="4358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178872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200" kern="1200" dirty="0" err="1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педагогов по теме: Формирование коммуникативной компетентности ребенка — главный фактор его социальной адаптации (сайт «Академия педагогики» </a:t>
                      </a:r>
                      <a:r>
                        <a:rPr lang="ru-RU" sz="2200" u="sng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http://pedakademy.ru</a:t>
                      </a:r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</a:t>
                      </a:r>
                      <a:r>
                        <a:rPr lang="ru-RU" sz="2200" kern="1200" dirty="0" err="1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вебинара</a:t>
                      </a:r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«Коммуникативная компетентность педагога как основное условие реализации дошкольной образовательной области «Речевое развитие» (НИРО, ведущая – Попова В.Р.)</a:t>
                      </a:r>
                    </a:p>
                    <a:p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 Межрегиональной научно-практическая конференция «Современное содержание дошкольного образования» (раздел: «Становление и развитие творческих способностей детей дошкольного возраста в разных видах и сферах деятельности») - НИРО</a:t>
                      </a:r>
                      <a:endParaRPr lang="ru-RU" sz="2200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763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7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467544" y="188640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«Репка»</a:t>
            </a:r>
          </a:p>
        </p:txBody>
      </p:sp>
      <p:pic>
        <p:nvPicPr>
          <p:cNvPr id="1028" name="Picture 4" descr="C:\Users\Таня\Desktop\Новая папка самообразование\1668421745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1"/>
          <a:stretch/>
        </p:blipFill>
        <p:spPr bwMode="auto">
          <a:xfrm>
            <a:off x="827584" y="2060848"/>
            <a:ext cx="2863282" cy="26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Таня\Desktop\Новая папка самообразование\16741335652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3718" b="13219"/>
          <a:stretch/>
        </p:blipFill>
        <p:spPr bwMode="auto">
          <a:xfrm>
            <a:off x="3275856" y="4551577"/>
            <a:ext cx="391768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Таня\Desktop\Новая папка самообразование\16743239590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20" r="21445" b="6828"/>
          <a:stretch/>
        </p:blipFill>
        <p:spPr bwMode="auto">
          <a:xfrm rot="5400000">
            <a:off x="5705146" y="1842448"/>
            <a:ext cx="2520281" cy="2981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0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Прямоугольник 2"/>
          <p:cNvSpPr>
            <a:spLocks noChangeArrowheads="1"/>
          </p:cNvSpPr>
          <p:nvPr/>
        </p:nvSpPr>
        <p:spPr bwMode="auto">
          <a:xfrm>
            <a:off x="3390154" y="6296025"/>
            <a:ext cx="32503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alt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Таня\Desktop\Новая папка самообразование\16751874556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18002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Таня\Desktop\Новая папка самообразование\16751874556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9"/>
          <a:stretch/>
        </p:blipFill>
        <p:spPr bwMode="auto">
          <a:xfrm>
            <a:off x="2454014" y="3982385"/>
            <a:ext cx="1807650" cy="249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Таня\Desktop\Новая папка самообразование\16751874557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9"/>
          <a:stretch/>
        </p:blipFill>
        <p:spPr bwMode="auto">
          <a:xfrm>
            <a:off x="4572000" y="2146000"/>
            <a:ext cx="1924497" cy="2421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Таня\Desktop\Новая папка самообразование\16751874557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3200"/>
            <a:ext cx="1713865" cy="2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5937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800" dirty="0" smtClean="0">
                <a:solidFill>
                  <a:srgbClr val="993300"/>
                </a:solidFill>
              </a:rPr>
              <a:t>Сказка «Теремок»</a:t>
            </a:r>
            <a:endParaRPr lang="ru-RU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1045</TotalTime>
  <Words>410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2</vt:lpstr>
      <vt:lpstr>Документ</vt:lpstr>
      <vt:lpstr> Развитие эмоционального интеллекта младших дошкольников  через театрализованную деятельность Лукьянова Т.А. г. Саров, 2023г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«Лисичка со скалочкой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детского экспериментирования  в домашних условиях  и в детском саду</dc:title>
  <dc:creator>Данила</dc:creator>
  <cp:lastModifiedBy>Таня</cp:lastModifiedBy>
  <cp:revision>103</cp:revision>
  <dcterms:created xsi:type="dcterms:W3CDTF">2018-01-23T17:44:06Z</dcterms:created>
  <dcterms:modified xsi:type="dcterms:W3CDTF">2023-05-30T18:24:13Z</dcterms:modified>
</cp:coreProperties>
</file>