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theme+xml" PartName="/ppt/theme/theme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theme+xml" PartName="/ppt/theme/theme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62" r:id="rId6"/>
    <p:sldId id="263" r:id="rId7"/>
    <p:sldId id="287" r:id="rId8"/>
    <p:sldId id="271" r:id="rId9"/>
    <p:sldId id="274" r:id="rId10"/>
    <p:sldId id="275" r:id="rId11"/>
    <p:sldId id="266" r:id="rId12"/>
    <p:sldId id="265" r:id="rId13"/>
    <p:sldId id="284" r:id="rId14"/>
    <p:sldId id="273" r:id="rId15"/>
    <p:sldId id="28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70" r:id="rId31"/>
    <p:sldId id="260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BEECD-D859-4B5F-891A-7A90677BA732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1960-3F79-41D6-B1CA-8094B0219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FDE41-45DE-4CE8-96F7-FF69E6C13493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74E6-65E6-4E4E-B76B-AD866A494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66D33-DF09-4467-88AB-03ACB7096F50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6784-0E91-4E78-A6E2-F25F50880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6ED92-BD60-4FC5-BE28-C88B03490927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0346-7DEA-472A-809D-D5A51F0F4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DBFED-8662-4D72-A377-4A5E0D288952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BACE-FDAA-41DE-A541-E5C0EE1C5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81D4-F04D-45B2-91DC-D97033736DF3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56A3-8493-499F-A5E8-2E3FD66C8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F0E6-E534-4A70-9CB7-38C5A48CB14D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4C8A-5C68-4989-8405-25EA7F557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3AC5-9DED-41F3-A866-869261D3284D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FBEB-AB77-428D-A5D9-0B7EA65E4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6381-439C-4959-ABBE-D13C511345C6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5AE31-35ED-49E3-A36A-99D5263B4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5383-3654-4AF1-B1E7-51EC5B88228C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6E8B2-8D41-4A3F-9854-B50A34641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BE032-A6CB-4A1B-89E4-9B1E6FD3FC6E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84EB5-7126-4F13-AFC8-167CDA52A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24CE-1BEA-4856-8220-01DAD039268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88D-B47B-473B-9500-A635F02E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98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24CE-1BEA-4856-8220-01DAD039268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88D-B47B-473B-9500-A635F02E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96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24CE-1BEA-4856-8220-01DAD039268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88D-B47B-473B-9500-A635F02E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53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24CE-1BEA-4856-8220-01DAD039268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88D-B47B-473B-9500-A635F02E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93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24CE-1BEA-4856-8220-01DAD039268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88D-B47B-473B-9500-A635F02E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13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24CE-1BEA-4856-8220-01DAD039268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88D-B47B-473B-9500-A635F02E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93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24CE-1BEA-4856-8220-01DAD039268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88D-B47B-473B-9500-A635F02E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8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24CE-1BEA-4856-8220-01DAD039268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88D-B47B-473B-9500-A635F02E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45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24CE-1BEA-4856-8220-01DAD039268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88D-B47B-473B-9500-A635F02E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8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24CE-1BEA-4856-8220-01DAD039268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88D-B47B-473B-9500-A635F02E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82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24CE-1BEA-4856-8220-01DAD039268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688D-B47B-473B-9500-A635F02E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7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23BFB-F160-44F7-8148-C7B7878BE014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77B6-C103-4A7A-BDC8-E05CD2C9AB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2C122-249E-4C15-8DCD-63D0715EB9E5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AD84F-06AB-4D91-9C89-BA521BB38D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9C3A-45AC-4C27-836F-8320FE785921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073C-3F9B-4F77-97C0-276BF5AF84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64167-4FC7-4331-9F46-661871735537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05779-55B7-402B-B156-18FB0DD78F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B5648-68F4-40D1-BB30-6623C3582781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00E65-91CE-4A9C-9C4A-2C931DA88D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6B0D-3F12-45DE-B80E-C69CA74A32BC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4EA93-0ADB-4F18-8286-828A4BA6F4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9D777-2BBD-43B7-A32E-6C926A256A12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88A06-3F8C-4145-A2A7-8225C35F79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DC1E-DC12-4A3C-94EC-2512EF2E7959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FD092-05D8-4158-BA10-9722D002C6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D475E-FEE4-4558-BC84-BE699C5742BC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27353-11A5-4942-A56E-A7BF11EB93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B252-F438-413C-BA84-1694D9290FB5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D1364-6D12-4467-AC69-B99A281812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4D659-A81C-44ED-B43E-35ACE7D0599E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8141D-F3C6-42E5-9C7E-09B33818DD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5AFD7-48A8-47D4-9D47-0BFE79DEC9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D3C5C-027C-4CB8-88B9-3D4CCEF7F7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33C7E-83E6-4007-9DA5-2175880C1F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EA6ED-0338-4437-8884-A6E56646B3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A5A86-CC66-4398-921D-836799BBF6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965A4-DE9D-4863-917D-8843259E32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B67B3-DDAA-4098-B977-A85ED2E437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A26F8-3247-4BDF-8274-174DEED380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84D7F-76A4-4DCE-BE1C-8E39950E37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FA198-EC82-45D3-9199-472A27155D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D8A33-9C49-42A7-A077-69CBDC8B36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458-C2FD-420F-8B99-A05A87A8EF3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D3458-C2FD-420F-8B99-A05A87A8EF3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01210-9463-4A1D-9C93-87C5863DE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45ADD7-0344-4B6A-865A-4C7D17E0F50D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E39AE9-60E0-466C-923F-D97044917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24CE-1BEA-4856-8220-01DAD039268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4688D-B47B-473B-9500-A635F02E6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07DAA6-D9BC-4589-87D1-6B7B5339B36A}" type="datetime1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C8989"/>
                </a:solidFill>
                <a:latin typeface="Calibri" pitchFamily="34" charset="0"/>
              </a:defRPr>
            </a:lvl1pPr>
          </a:lstStyle>
          <a:p>
            <a:fld id="{4F5401C1-1685-46B0-B3A8-616C72ED625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6C8BFA-9BFB-4AC9-A407-2606261B4E0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emf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 ?><Relationships xmlns="http://schemas.openxmlformats.org/package/2006/relationships"><Relationship Id="rId3" Target="../media/image3.emf" Type="http://schemas.openxmlformats.org/officeDocument/2006/relationships/image"/><Relationship Id="rId7" Target="../media/image37.gif" Type="http://schemas.openxmlformats.org/officeDocument/2006/relationships/image"/><Relationship Id="rId2" Target="../media/image34.gif" Type="http://schemas.openxmlformats.org/officeDocument/2006/relationships/image"/><Relationship Id="rId1" Target="../slideLayouts/slideLayout18.xml" Type="http://schemas.openxmlformats.org/officeDocument/2006/relationships/slideLayout"/><Relationship Id="rId6" Target="../media/image36.gif" Type="http://schemas.openxmlformats.org/officeDocument/2006/relationships/image"/><Relationship Id="rId5" Target="../media/image35.gif" Type="http://schemas.openxmlformats.org/officeDocument/2006/relationships/image"/><Relationship Id="rId4" Target="../media/image4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&#1040;&#1076;&#1084;&#1080;&#1085;&#1080;&#1089;&#1090;&#1088;&#1072;&#1090;&#1086;&#1088;\Desktop\&#1055;&#1088;&#1086;&#1097;&#1072;&#1085;&#1080;&#1077;%20&#1089;%20&#1072;&#1079;&#1073;&#1091;&#1082;&#1086;&#1081;%202016%20&#1075;\&#1040;&#1083;&#1092;&#1072;&#1074;&#1080;&#1090;%20(P.&#1055;&#1072;&#1091;&#1083;&#1089;%20-%20&#1048;.%20&#1056;&#1077;&#1079;&#1085;&#1080;&#1082;).mp4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Овал 137"/>
          <p:cNvSpPr/>
          <p:nvPr/>
        </p:nvSpPr>
        <p:spPr>
          <a:xfrm rot="19565640">
            <a:off x="6210261" y="2234455"/>
            <a:ext cx="355224" cy="91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7" name="Овал 136"/>
          <p:cNvSpPr/>
          <p:nvPr/>
        </p:nvSpPr>
        <p:spPr>
          <a:xfrm rot="19565640">
            <a:off x="5781632" y="2377331"/>
            <a:ext cx="355224" cy="91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5" name="Овал 134"/>
          <p:cNvSpPr/>
          <p:nvPr/>
        </p:nvSpPr>
        <p:spPr>
          <a:xfrm rot="16541530" flipV="1">
            <a:off x="3237396" y="2359292"/>
            <a:ext cx="475885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00034" y="3000372"/>
            <a:ext cx="8358246" cy="288131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ea typeface="Microsoft JhengHei" pitchFamily="34" charset="-120"/>
                <a:cs typeface="Arial" charset="0"/>
              </a:rPr>
              <a:t>СПАСИБО, АЗБУКА!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ea typeface="Microsoft JhengHei" pitchFamily="34" charset="-120"/>
                <a:cs typeface="Arial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ea typeface="Microsoft JhengHei" pitchFamily="34" charset="-120"/>
                <a:cs typeface="Arial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ea typeface="Microsoft JhengHei" pitchFamily="34" charset="-120"/>
                <a:cs typeface="Arial" charset="0"/>
              </a:rPr>
            </a:b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ea typeface="Microsoft JhengHei" pitchFamily="34" charset="-120"/>
                <a:cs typeface="Arial" charset="0"/>
              </a:rPr>
              <a:t>СМОТР ЗНАНИЙ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ea typeface="Microsoft JhengHei" pitchFamily="34" charset="-120"/>
                <a:cs typeface="Arial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ea typeface="Microsoft JhengHei" pitchFamily="34" charset="-120"/>
                <a:cs typeface="Arial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ru-RU" sz="1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 rot="2585452">
            <a:off x="6340475" y="1196975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57938" y="1357313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 rot="19933222">
            <a:off x="6692900" y="1198563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rot="19221648" flipH="1">
            <a:off x="1975704" y="2421284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 rot="2352785" flipH="1">
            <a:off x="2111555" y="21367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428860" y="235743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357422" y="2285992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428860" y="1928802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000232" y="2214554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 rot="2585452">
            <a:off x="5993035" y="2052267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215074" y="2000240"/>
            <a:ext cx="46037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19933222">
            <a:off x="6218302" y="2420477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 rot="19221648" flipH="1">
            <a:off x="7980363" y="873125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2352785" flipH="1">
            <a:off x="7897813" y="565150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364538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293100" y="952500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293100" y="45243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864475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19221648" flipH="1">
            <a:off x="115888" y="658813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 rot="2352785" flipH="1">
            <a:off x="33338" y="350838"/>
            <a:ext cx="454025" cy="619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00063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8625" y="73818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28625" y="23812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0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19221648" flipH="1">
            <a:off x="4979988" y="704850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 rot="3744122" flipH="1">
            <a:off x="4965700" y="381001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364163" y="569913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292725" y="784225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5292725" y="284163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 rot="1391337">
            <a:off x="4932363" y="55403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6619875" y="47783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643688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929313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929313" y="42862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715125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5786438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86500" y="1285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86500" y="2857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072145" y="642918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8215338" y="857232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Овал 101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 rot="2352785" flipH="1">
            <a:off x="6969339" y="2351102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429520" y="2643182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7429520" y="207167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16541530" flipV="1">
            <a:off x="3165959" y="1859228"/>
            <a:ext cx="475885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 rot="15720017">
            <a:off x="3174607" y="2130756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 rot="14053239">
            <a:off x="3625454" y="1807137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 rot="13341665" flipH="1">
            <a:off x="4827691" y="2070900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 rot="18072802" flipH="1">
            <a:off x="4703421" y="1822288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5720017">
            <a:off x="4770132" y="2182415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4682737" y="198405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5720017">
            <a:off x="4673389" y="1770361"/>
            <a:ext cx="45719" cy="25472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2151103" flipH="1">
            <a:off x="2982771" y="696633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6882240" flipH="1">
            <a:off x="2896350" y="402508"/>
            <a:ext cx="454025" cy="61912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3071802" y="64291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4529455">
            <a:off x="2826160" y="570418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2341318" flipV="1">
            <a:off x="2775212" y="430875"/>
            <a:ext cx="253806" cy="55501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2571736" y="1357298"/>
            <a:ext cx="428628" cy="42862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3286116" y="1928802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857488" y="357166"/>
            <a:ext cx="428628" cy="428628"/>
          </a:xfrm>
          <a:prstGeom prst="ellipse">
            <a:avLst/>
          </a:prstGeom>
          <a:solidFill>
            <a:srgbClr val="29B18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7143768" y="2285992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5929322" y="2143116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5072066" y="428604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 rot="2149859">
            <a:off x="7428831" y="356477"/>
            <a:ext cx="357187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Овал 129"/>
          <p:cNvSpPr/>
          <p:nvPr/>
        </p:nvSpPr>
        <p:spPr>
          <a:xfrm rot="17447951">
            <a:off x="8052803" y="623258"/>
            <a:ext cx="357187" cy="3571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 rot="1279228">
            <a:off x="266992" y="40987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 rot="19653907">
            <a:off x="5354306" y="1282348"/>
            <a:ext cx="357187" cy="3571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2143108" y="2143116"/>
            <a:ext cx="428628" cy="42862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9" name="Овал 138"/>
          <p:cNvSpPr/>
          <p:nvPr/>
        </p:nvSpPr>
        <p:spPr>
          <a:xfrm rot="17447951">
            <a:off x="4697549" y="1772267"/>
            <a:ext cx="388249" cy="38360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perspectiveFront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40" name="Прямоугольник 139"/>
          <p:cNvSpPr/>
          <p:nvPr/>
        </p:nvSpPr>
        <p:spPr>
          <a:xfrm rot="19653907">
            <a:off x="353647" y="1353786"/>
            <a:ext cx="357187" cy="3571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 rot="19653907">
            <a:off x="2139597" y="496531"/>
            <a:ext cx="357187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 rot="19653907">
            <a:off x="3925546" y="2211043"/>
            <a:ext cx="357187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 rot="2149859">
            <a:off x="7000204" y="1642361"/>
            <a:ext cx="357187" cy="3571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6" name="TextBox 145"/>
          <p:cNvSpPr txBox="1"/>
          <p:nvPr/>
        </p:nvSpPr>
        <p:spPr>
          <a:xfrm>
            <a:off x="0" y="5500702"/>
            <a:ext cx="885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учитель начальных классов  «МАОУ СОШ №19»Гуданцева Е.Г. 2020г.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64801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Загадки</a:t>
            </a:r>
          </a:p>
        </p:txBody>
      </p:sp>
      <p:graphicFrame>
        <p:nvGraphicFramePr>
          <p:cNvPr id="53396" name="Group 148"/>
          <p:cNvGraphicFramePr>
            <a:graphicFrameLocks noGrp="1"/>
          </p:cNvGraphicFramePr>
          <p:nvPr/>
        </p:nvGraphicFramePr>
        <p:xfrm>
          <a:off x="2714612" y="1214422"/>
          <a:ext cx="3600000" cy="720000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300" name="Group 52"/>
          <p:cNvGraphicFramePr>
            <a:graphicFrameLocks noGrp="1"/>
          </p:cNvGraphicFramePr>
          <p:nvPr/>
        </p:nvGraphicFramePr>
        <p:xfrm>
          <a:off x="2714612" y="1928802"/>
          <a:ext cx="5040000" cy="720000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359" name="Group 95"/>
          <p:cNvGraphicFramePr>
            <a:graphicFrameLocks noGrp="1"/>
          </p:cNvGraphicFramePr>
          <p:nvPr/>
        </p:nvGraphicFramePr>
        <p:xfrm>
          <a:off x="1285852" y="2643182"/>
          <a:ext cx="4320000" cy="720000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</a:p>
                  </a:txBody>
                  <a:tcPr marT="45590" marB="455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Ч</a:t>
                      </a:r>
                    </a:p>
                  </a:txBody>
                  <a:tcPr marT="45590" marB="455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</a:p>
                  </a:txBody>
                  <a:tcPr marT="45590" marB="455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</a:p>
                  </a:txBody>
                  <a:tcPr marT="45590" marB="455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</a:p>
                  </a:txBody>
                  <a:tcPr marT="45590" marB="455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</a:p>
                  </a:txBody>
                  <a:tcPr marT="45590" marB="455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361" name="Group 113"/>
          <p:cNvGraphicFramePr>
            <a:graphicFrameLocks noGrp="1"/>
          </p:cNvGraphicFramePr>
          <p:nvPr/>
        </p:nvGraphicFramePr>
        <p:xfrm>
          <a:off x="4143372" y="3357562"/>
          <a:ext cx="4320000" cy="720725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393" name="Group 145"/>
          <p:cNvGraphicFramePr>
            <a:graphicFrameLocks noGrp="1"/>
          </p:cNvGraphicFramePr>
          <p:nvPr/>
        </p:nvGraphicFramePr>
        <p:xfrm>
          <a:off x="1285852" y="4071942"/>
          <a:ext cx="5040000" cy="720000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6890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Заколдованные стихи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84"/>
            <a:ext cx="7249127" cy="45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72066" y="4714884"/>
            <a:ext cx="3176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Звукомор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68313" y="1244600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/>
              <a:t>Бабушка девочку очень любила.</a:t>
            </a:r>
          </a:p>
          <a:p>
            <a:r>
              <a:rPr lang="ru-RU" sz="3600"/>
              <a:t>Шапочку красную ей подарила  </a:t>
            </a:r>
          </a:p>
          <a:p>
            <a:r>
              <a:rPr lang="ru-RU" sz="3600"/>
              <a:t>Девочка имя забыла своё,</a:t>
            </a:r>
          </a:p>
          <a:p>
            <a:r>
              <a:rPr lang="ru-RU" sz="3600"/>
              <a:t>Вы подскажите, как звали её?         </a:t>
            </a:r>
            <a:endParaRPr lang="ru-RU" sz="3600" b="1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41990" name="Picture 6" descr="Красная Шап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765175"/>
            <a:ext cx="4430713" cy="5830888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9750" y="1125538"/>
            <a:ext cx="68786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514475" algn="l"/>
              </a:tabLst>
            </a:pPr>
            <a:r>
              <a:rPr lang="ru-RU" sz="3600"/>
              <a:t>С букварём шагает в школу </a:t>
            </a:r>
          </a:p>
          <a:p>
            <a:pPr>
              <a:tabLst>
                <a:tab pos="1514475" algn="l"/>
              </a:tabLst>
            </a:pPr>
            <a:r>
              <a:rPr lang="ru-RU" sz="3600"/>
              <a:t>Деревянный мальчуган.</a:t>
            </a:r>
          </a:p>
          <a:p>
            <a:pPr>
              <a:tabLst>
                <a:tab pos="1514475" algn="l"/>
              </a:tabLst>
            </a:pPr>
            <a:r>
              <a:rPr lang="ru-RU" sz="3600"/>
              <a:t>Попадает вместо школы</a:t>
            </a:r>
          </a:p>
          <a:p>
            <a:pPr>
              <a:tabLst>
                <a:tab pos="1514475" algn="l"/>
              </a:tabLst>
            </a:pPr>
            <a:r>
              <a:rPr lang="ru-RU" sz="3600"/>
              <a:t>В полотняный балаган.</a:t>
            </a:r>
          </a:p>
          <a:p>
            <a:pPr>
              <a:tabLst>
                <a:tab pos="1514475" algn="l"/>
              </a:tabLst>
            </a:pPr>
            <a:r>
              <a:rPr lang="ru-RU" sz="3600"/>
              <a:t>Как зовётся эта книжка?</a:t>
            </a:r>
          </a:p>
          <a:p>
            <a:pPr>
              <a:tabLst>
                <a:tab pos="1514475" algn="l"/>
              </a:tabLst>
            </a:pPr>
            <a:r>
              <a:rPr lang="ru-RU" sz="3600"/>
              <a:t>Как зовётся сам мальчишка?    </a:t>
            </a:r>
            <a:endParaRPr lang="ru-RU" sz="3600" b="1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16389" name="Picture 5" descr="Бурат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7221537" cy="5470525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55650" y="404813"/>
            <a:ext cx="669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CC3300"/>
                </a:solidFill>
                <a:latin typeface="Monotype Corsiva" pitchFamily="66" charset="0"/>
              </a:rPr>
              <a:t>Приключения Буратино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850" y="836613"/>
            <a:ext cx="825341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/>
              <a:t>Кто работать не хотел, </a:t>
            </a:r>
          </a:p>
          <a:p>
            <a:r>
              <a:rPr lang="ru-RU" sz="3600"/>
              <a:t>                       а играл и песни пел?</a:t>
            </a:r>
          </a:p>
          <a:p>
            <a:r>
              <a:rPr lang="ru-RU" sz="3600"/>
              <a:t>К братцу третьему потом </a:t>
            </a:r>
          </a:p>
          <a:p>
            <a:r>
              <a:rPr lang="ru-RU" sz="3600"/>
              <a:t>                      прибежали в новый дом.</a:t>
            </a:r>
          </a:p>
          <a:p>
            <a:r>
              <a:rPr lang="ru-RU" sz="3600"/>
              <a:t>От волка хитрого спаслись, </a:t>
            </a:r>
          </a:p>
          <a:p>
            <a:r>
              <a:rPr lang="ru-RU" sz="3600"/>
              <a:t>                но долго хвостики тряслись.</a:t>
            </a:r>
          </a:p>
          <a:p>
            <a:r>
              <a:rPr lang="ru-RU" sz="3600"/>
              <a:t>Сказка известна любому ребёнку</a:t>
            </a:r>
          </a:p>
          <a:p>
            <a:r>
              <a:rPr lang="ru-RU" sz="3600"/>
              <a:t>                            и называется….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17413" name="Picture 5" descr="3 поросё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765175"/>
            <a:ext cx="3763962" cy="5689600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23850" y="820738"/>
            <a:ext cx="81946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/>
              <a:t>Удивляется народ: </a:t>
            </a:r>
          </a:p>
          <a:p>
            <a:r>
              <a:rPr lang="ru-RU" sz="3600"/>
              <a:t>                          едет печка, дым идёт,</a:t>
            </a:r>
          </a:p>
          <a:p>
            <a:r>
              <a:rPr lang="ru-RU" sz="3600"/>
              <a:t>А Емеля на печи</a:t>
            </a:r>
          </a:p>
          <a:p>
            <a:r>
              <a:rPr lang="ru-RU" sz="3600"/>
              <a:t>                          ест большие калачи!</a:t>
            </a:r>
          </a:p>
          <a:p>
            <a:r>
              <a:rPr lang="ru-RU" sz="3600"/>
              <a:t>Чай сам наливается по его хотению,</a:t>
            </a:r>
          </a:p>
          <a:p>
            <a:r>
              <a:rPr lang="ru-RU" sz="3600"/>
              <a:t> А сказка называется…   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19461" name="Picture 5" descr="Shuka_vel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20713"/>
            <a:ext cx="6934200" cy="5602287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132138" y="692150"/>
            <a:ext cx="5545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663300"/>
                </a:solidFill>
              </a:rPr>
              <a:t>По щучьему велению.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5288" y="1004888"/>
            <a:ext cx="75120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 dirty="0"/>
              <a:t>Сидит в корзине девочка </a:t>
            </a:r>
          </a:p>
          <a:p>
            <a:r>
              <a:rPr lang="ru-RU" sz="3600" dirty="0"/>
              <a:t>                         у Мишки за спиной.</a:t>
            </a:r>
          </a:p>
          <a:p>
            <a:r>
              <a:rPr lang="ru-RU" sz="3600" dirty="0"/>
              <a:t> Он сам, того не ведая, </a:t>
            </a:r>
          </a:p>
          <a:p>
            <a:r>
              <a:rPr lang="ru-RU" sz="3600" dirty="0"/>
              <a:t>                         несёт её домой.</a:t>
            </a:r>
          </a:p>
          <a:p>
            <a:r>
              <a:rPr lang="ru-RU" sz="3600" dirty="0"/>
              <a:t> Ну, отгадал загадку? </a:t>
            </a:r>
          </a:p>
          <a:p>
            <a:r>
              <a:rPr lang="ru-RU" sz="3600" dirty="0"/>
              <a:t>                        Тогда ответь!</a:t>
            </a:r>
          </a:p>
          <a:p>
            <a:r>
              <a:rPr lang="ru-RU" sz="3600" dirty="0"/>
              <a:t> Названье этой книжки…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268538" y="549275"/>
            <a:ext cx="4665648" cy="5926117"/>
            <a:chOff x="2268538" y="549275"/>
            <a:chExt cx="4665648" cy="5926117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500298" y="571480"/>
              <a:ext cx="4433888" cy="5903912"/>
              <a:chOff x="2124075" y="620713"/>
              <a:chExt cx="4433888" cy="5903912"/>
            </a:xfrm>
          </p:grpSpPr>
          <p:pic>
            <p:nvPicPr>
              <p:cNvPr id="20485" name="Picture 5" descr="masha_i_medved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24075" y="620713"/>
                <a:ext cx="4433888" cy="5903912"/>
              </a:xfrm>
              <a:prstGeom prst="rect">
                <a:avLst/>
              </a:prstGeom>
              <a:noFill/>
              <a:ln w="28575">
                <a:solidFill>
                  <a:srgbClr val="DB41D0"/>
                </a:solidFill>
                <a:miter lim="800000"/>
                <a:headEnd/>
                <a:tailEnd/>
              </a:ln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52769" y="1406531"/>
                <a:ext cx="1548076" cy="1692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2268538" y="549275"/>
              <a:ext cx="4319587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dirty="0">
                  <a:solidFill>
                    <a:srgbClr val="FFFF00"/>
                  </a:solidFill>
                </a:rPr>
                <a:t>Маша и медведь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76263" y="1022350"/>
            <a:ext cx="73088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/>
              <a:t>Их приглашают с другом Геной</a:t>
            </a:r>
          </a:p>
          <a:p>
            <a:r>
              <a:rPr lang="ru-RU" sz="3600"/>
              <a:t>На день рожденья непременно.</a:t>
            </a:r>
          </a:p>
          <a:p>
            <a:r>
              <a:rPr lang="ru-RU" sz="3600"/>
              <a:t>И любит каждую букашку</a:t>
            </a:r>
          </a:p>
          <a:p>
            <a:r>
              <a:rPr lang="ru-RU" sz="3600"/>
              <a:t>Забавный добрый …..                   </a:t>
            </a:r>
          </a:p>
          <a:p>
            <a:pPr eaLnBrk="0" hangingPunct="0"/>
            <a:endParaRPr lang="ru-RU" sz="36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21509" name="Picture 5" descr="чебура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620713"/>
            <a:ext cx="5913438" cy="5913437"/>
          </a:xfrm>
          <a:prstGeom prst="rect">
            <a:avLst/>
          </a:prstGeom>
          <a:noFill/>
          <a:ln w="9525">
            <a:solidFill>
              <a:srgbClr val="DB41D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68313" y="1125538"/>
            <a:ext cx="80137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/>
              <a:t>Укатился он из дома</a:t>
            </a:r>
          </a:p>
          <a:p>
            <a:r>
              <a:rPr lang="ru-RU" sz="3600"/>
              <a:t>По дороге незнакомой…</a:t>
            </a:r>
          </a:p>
          <a:p>
            <a:r>
              <a:rPr lang="ru-RU" sz="3600"/>
              <a:t>Ты узнал его, дружок?</a:t>
            </a:r>
          </a:p>
          <a:p>
            <a:r>
              <a:rPr lang="ru-RU" sz="3600"/>
              <a:t>Это самый непослушный, </a:t>
            </a:r>
          </a:p>
          <a:p>
            <a:r>
              <a:rPr lang="ru-RU" sz="3600"/>
              <a:t>            говорливый, простодушный</a:t>
            </a:r>
          </a:p>
          <a:p>
            <a:r>
              <a:rPr lang="ru-RU" sz="3600"/>
              <a:t> И румяный…                                                                          </a:t>
            </a:r>
            <a:endParaRPr lang="ru-RU" sz="3600" b="1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5127" name="Picture 7" descr="колоб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788" y="620713"/>
            <a:ext cx="4265612" cy="5976937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2868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82675"/>
            <a:ext cx="85344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2214563" y="0"/>
            <a:ext cx="5572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rgbClr val="FF0000"/>
                </a:solidFill>
                <a:latin typeface="Arial" panose="020B0604020202020204" pitchFamily="34" charset="0"/>
              </a:rPr>
              <a:t>На глазах у детворы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rgbClr val="FF0000"/>
                </a:solidFill>
                <a:latin typeface="Arial" panose="020B0604020202020204" pitchFamily="34" charset="0"/>
              </a:rPr>
              <a:t>кры</a:t>
            </a:r>
            <a:r>
              <a:rPr lang="ru-RU" altLang="ru-RU" sz="3200" b="1">
                <a:solidFill>
                  <a:srgbClr val="0000FF"/>
                </a:solidFill>
                <a:latin typeface="Arial" panose="020B0604020202020204" pitchFamily="34" charset="0"/>
              </a:rPr>
              <a:t>с</a:t>
            </a:r>
            <a:r>
              <a:rPr lang="ru-RU" altLang="ru-RU" sz="3200" b="1">
                <a:solidFill>
                  <a:srgbClr val="FF0000"/>
                </a:solidFill>
                <a:latin typeface="Arial" panose="020B0604020202020204" pitchFamily="34" charset="0"/>
              </a:rPr>
              <a:t>у красят маляры!</a:t>
            </a:r>
          </a:p>
        </p:txBody>
      </p:sp>
    </p:spTree>
    <p:extLst>
      <p:ext uri="{BB962C8B-B14F-4D97-AF65-F5344CB8AC3E}">
        <p14:creationId xmlns:p14="http://schemas.microsoft.com/office/powerpoint/2010/main" val="13779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EFDE41-45DE-4CE8-96F7-FF69E6C13493}" type="datetime1">
              <a:rPr lang="ru-RU" smtClean="0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174E6-65E6-4E4E-B76B-AD866A494BF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28"/>
            <a:ext cx="86258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Прощание с Азбукой</a:t>
            </a:r>
            <a:endParaRPr lang="ru-RU" sz="7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428736"/>
            <a:ext cx="3623103" cy="4001309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22580">
            <a:off x="4352166" y="1864894"/>
            <a:ext cx="2575637" cy="338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14313"/>
            <a:ext cx="9286875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92263"/>
            <a:ext cx="7494588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1000125" y="214313"/>
            <a:ext cx="7000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i="1">
                <a:solidFill>
                  <a:srgbClr val="000099"/>
                </a:solidFill>
                <a:latin typeface="Arial" panose="020B0604020202020204" pitchFamily="34" charset="0"/>
              </a:rPr>
              <a:t>Полюбуйтесь-ка, ребятки,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i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200" b="1" i="1">
                <a:solidFill>
                  <a:srgbClr val="FF0000"/>
                </a:solidFill>
                <a:latin typeface="Arial" panose="020B0604020202020204" pitchFamily="34" charset="0"/>
              </a:rPr>
              <a:t>р</a:t>
            </a:r>
            <a:r>
              <a:rPr lang="ru-RU" altLang="ru-RU" sz="3200" b="1" i="1">
                <a:solidFill>
                  <a:srgbClr val="000099"/>
                </a:solidFill>
                <a:latin typeface="Arial" panose="020B0604020202020204" pitchFamily="34" charset="0"/>
              </a:rPr>
              <a:t>аки выросли на грядке!</a:t>
            </a:r>
            <a:r>
              <a:rPr lang="ru-RU" altLang="ru-RU" sz="3200" i="1">
                <a:latin typeface="Arial" panose="020B0604020202020204" pitchFamily="34" charset="0"/>
              </a:rPr>
              <a:t> </a:t>
            </a:r>
            <a:endParaRPr lang="ru-RU" altLang="ru-RU" sz="3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14313"/>
            <a:ext cx="9286875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58950"/>
            <a:ext cx="79248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428625" y="285750"/>
            <a:ext cx="80724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A50021"/>
                </a:solidFill>
                <a:latin typeface="Arial" panose="020B0604020202020204" pitchFamily="34" charset="0"/>
              </a:rPr>
              <a:t>Говорят, один рыбак в речке выловил башмак, но зато ему потом на крючок попался </a:t>
            </a:r>
            <a:r>
              <a:rPr lang="ru-RU" altLang="ru-RU">
                <a:solidFill>
                  <a:srgbClr val="0000FF"/>
                </a:solidFill>
                <a:latin typeface="Arial" panose="020B0604020202020204" pitchFamily="34" charset="0"/>
              </a:rPr>
              <a:t>д</a:t>
            </a:r>
            <a:r>
              <a:rPr lang="ru-RU" altLang="ru-RU">
                <a:solidFill>
                  <a:srgbClr val="A50021"/>
                </a:solidFill>
                <a:latin typeface="Arial" panose="020B0604020202020204" pitchFamily="34" charset="0"/>
              </a:rPr>
              <a:t>ом!</a:t>
            </a:r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14313"/>
            <a:ext cx="9286875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0813"/>
            <a:ext cx="8215313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2286000" y="214313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336600"/>
                </a:solidFill>
                <a:latin typeface="Arial" panose="020B0604020202020204" pitchFamily="34" charset="0"/>
              </a:rPr>
              <a:t>Старый дедушка Пахом на ко</a:t>
            </a:r>
            <a:r>
              <a:rPr lang="ru-RU" altLang="ru-RU">
                <a:solidFill>
                  <a:srgbClr val="0000FF"/>
                </a:solidFill>
                <a:latin typeface="Arial" panose="020B0604020202020204" pitchFamily="34" charset="0"/>
              </a:rPr>
              <a:t>з</a:t>
            </a:r>
            <a:r>
              <a:rPr lang="ru-RU" altLang="ru-RU">
                <a:solidFill>
                  <a:srgbClr val="336600"/>
                </a:solidFill>
                <a:latin typeface="Arial" panose="020B0604020202020204" pitchFamily="34" charset="0"/>
              </a:rPr>
              <a:t>е скакал верхом!</a:t>
            </a:r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7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14313"/>
            <a:ext cx="9286875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77975"/>
            <a:ext cx="745172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2286000" y="285750"/>
            <a:ext cx="5429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>
                <a:solidFill>
                  <a:srgbClr val="336600"/>
                </a:solidFill>
                <a:latin typeface="Arial" panose="020B0604020202020204" pitchFamily="34" charset="0"/>
              </a:rPr>
              <a:t>По дороге вдоль села мама с </a:t>
            </a:r>
            <a:r>
              <a:rPr lang="ru-RU" altLang="ru-RU" sz="3200">
                <a:solidFill>
                  <a:srgbClr val="FF0000"/>
                </a:solidFill>
                <a:latin typeface="Arial" panose="020B0604020202020204" pitchFamily="34" charset="0"/>
              </a:rPr>
              <a:t>б</a:t>
            </a:r>
            <a:r>
              <a:rPr lang="ru-RU" altLang="ru-RU" sz="3200">
                <a:solidFill>
                  <a:srgbClr val="336600"/>
                </a:solidFill>
                <a:latin typeface="Arial" panose="020B0604020202020204" pitchFamily="34" charset="0"/>
              </a:rPr>
              <a:t>очками пошла!</a:t>
            </a:r>
            <a:r>
              <a:rPr lang="ru-RU" altLang="ru-RU" sz="32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83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14313"/>
            <a:ext cx="9286875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84325"/>
            <a:ext cx="792162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2214563" y="357188"/>
            <a:ext cx="4572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i="1">
                <a:solidFill>
                  <a:srgbClr val="A50021"/>
                </a:solidFill>
                <a:latin typeface="Arial" panose="020B0604020202020204" pitchFamily="34" charset="0"/>
              </a:rPr>
              <a:t>Сели в ло</a:t>
            </a:r>
            <a:r>
              <a:rPr lang="ru-RU" altLang="ru-RU" sz="3200" i="1">
                <a:solidFill>
                  <a:srgbClr val="0000FF"/>
                </a:solidFill>
                <a:latin typeface="Arial" panose="020B0604020202020204" pitchFamily="34" charset="0"/>
              </a:rPr>
              <a:t>ж</a:t>
            </a:r>
            <a:r>
              <a:rPr lang="ru-RU" altLang="ru-RU" sz="3200" i="1">
                <a:solidFill>
                  <a:srgbClr val="A50021"/>
                </a:solidFill>
                <a:latin typeface="Arial" panose="020B0604020202020204" pitchFamily="34" charset="0"/>
              </a:rPr>
              <a:t>ку и айда! По реке туда – сюда!</a:t>
            </a:r>
            <a:endParaRPr lang="ru-RU" altLang="ru-RU" sz="3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3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14313"/>
            <a:ext cx="9286875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66850"/>
            <a:ext cx="81438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1857375" y="214313"/>
            <a:ext cx="6000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i="1">
                <a:solidFill>
                  <a:srgbClr val="0070C0"/>
                </a:solidFill>
                <a:latin typeface="Arial" panose="020B0604020202020204" pitchFamily="34" charset="0"/>
              </a:rPr>
              <a:t>На болоте нет дорог, я по ко</a:t>
            </a:r>
            <a:r>
              <a:rPr lang="ru-RU" altLang="ru-RU" sz="3200" i="1">
                <a:solidFill>
                  <a:srgbClr val="FF0000"/>
                </a:solidFill>
                <a:latin typeface="Arial" panose="020B0604020202020204" pitchFamily="34" charset="0"/>
              </a:rPr>
              <a:t>ш</a:t>
            </a:r>
            <a:r>
              <a:rPr lang="ru-RU" altLang="ru-RU" sz="3200" i="1">
                <a:solidFill>
                  <a:srgbClr val="0070C0"/>
                </a:solidFill>
                <a:latin typeface="Arial" panose="020B0604020202020204" pitchFamily="34" charset="0"/>
              </a:rPr>
              <a:t>кам скок да скок!</a:t>
            </a:r>
            <a:endParaRPr lang="ru-RU" altLang="ru-RU" sz="32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5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00042"/>
            <a:ext cx="57150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Вам мое почтение!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– Литературное чтение.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Полистай мои страницы: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Здесь стихи и небылицы.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Сказки, басни, прибаутки,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Поговорки, даже шутки.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Пушкин, Лермонтов, Толстой…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Да, учебник непростой.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Там много интересного,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 вам неизвестного.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 descr="http://900igr.net/datai/russkij-jazyk/Proschaj-Azbuka/0013-020-Proschaj-Azbu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290"/>
            <a:ext cx="3143240" cy="4144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Рисунок 3" descr="0c09f3bff715de0e3090329f361d090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4357694"/>
            <a:ext cx="2447860" cy="2169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липарты\люди\0f32bd9346b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57166"/>
            <a:ext cx="359921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00623" y="4000504"/>
            <a:ext cx="51427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Удостоверение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первоклассника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смайл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29882">
            <a:off x="267825" y="2761544"/>
            <a:ext cx="1936096" cy="140312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034" y="4357694"/>
            <a:ext cx="8143932" cy="135732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Impact" pitchFamily="34" charset="0"/>
                <a:ea typeface="Microsoft JhengHei" pitchFamily="34" charset="-120"/>
                <a:cs typeface="Arial" charset="0"/>
              </a:rPr>
              <a:t>СПАСИБО, АЗБУКА!</a:t>
            </a:r>
            <a:br>
              <a:rPr kumimoji="0" lang="ru-RU" sz="8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Impact" pitchFamily="34" charset="0"/>
                <a:ea typeface="Microsoft JhengHei" pitchFamily="34" charset="-120"/>
                <a:cs typeface="Arial" charset="0"/>
              </a:rPr>
            </a:br>
            <a:r>
              <a:rPr kumimoji="0" lang="ru-RU" sz="8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Impact" pitchFamily="34" charset="0"/>
                <a:ea typeface="Microsoft JhengHei" pitchFamily="34" charset="-120"/>
                <a:cs typeface="Arial" charset="0"/>
              </a:rPr>
              <a:t/>
            </a:r>
            <a:br>
              <a:rPr kumimoji="0" lang="ru-RU" sz="8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Impact" pitchFamily="34" charset="0"/>
                <a:ea typeface="Microsoft JhengHei" pitchFamily="34" charset="-120"/>
                <a:cs typeface="Arial" charset="0"/>
              </a:rPr>
            </a:br>
            <a:endParaRPr kumimoji="0" lang="ru-RU" sz="80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000240"/>
            <a:ext cx="2146000" cy="237001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22580">
            <a:off x="4738189" y="2093516"/>
            <a:ext cx="1446544" cy="190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11581329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11876">
            <a:off x="6273790" y="489591"/>
            <a:ext cx="1699306" cy="1674729"/>
          </a:xfrm>
          <a:prstGeom prst="rect">
            <a:avLst/>
          </a:prstGeom>
          <a:noFill/>
        </p:spPr>
      </p:pic>
      <p:pic>
        <p:nvPicPr>
          <p:cNvPr id="7" name="Picture 4" descr="11581329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11876">
            <a:off x="3630584" y="561029"/>
            <a:ext cx="1699306" cy="1674729"/>
          </a:xfrm>
          <a:prstGeom prst="rect">
            <a:avLst/>
          </a:prstGeom>
          <a:noFill/>
        </p:spPr>
      </p:pic>
      <p:pic>
        <p:nvPicPr>
          <p:cNvPr id="8" name="Picture 4" descr="11581329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11876">
            <a:off x="987377" y="703905"/>
            <a:ext cx="1699306" cy="1674729"/>
          </a:xfrm>
          <a:prstGeom prst="rect">
            <a:avLst/>
          </a:prstGeom>
          <a:noFill/>
        </p:spPr>
      </p:pic>
      <p:pic>
        <p:nvPicPr>
          <p:cNvPr id="9" name="Рисунок 8" descr="Ссмайл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3074">
            <a:off x="6985141" y="2606256"/>
            <a:ext cx="1936096" cy="1403126"/>
          </a:xfrm>
          <a:prstGeom prst="rect">
            <a:avLst/>
          </a:prstGeom>
        </p:spPr>
      </p:pic>
      <p:pic>
        <p:nvPicPr>
          <p:cNvPr id="10" name="Picture 32" descr="star2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24" y="1571612"/>
            <a:ext cx="898525" cy="898525"/>
          </a:xfrm>
          <a:prstGeom prst="rect">
            <a:avLst/>
          </a:prstGeom>
          <a:noFill/>
        </p:spPr>
      </p:pic>
      <p:pic>
        <p:nvPicPr>
          <p:cNvPr id="11" name="Picture 32" descr="star2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857364"/>
            <a:ext cx="898525" cy="847740"/>
          </a:xfrm>
          <a:prstGeom prst="rect">
            <a:avLst/>
          </a:prstGeom>
          <a:noFill/>
        </p:spPr>
      </p:pic>
      <p:pic>
        <p:nvPicPr>
          <p:cNvPr id="12" name="Picture 30" descr="star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5500702"/>
            <a:ext cx="952500" cy="952500"/>
          </a:xfrm>
          <a:prstGeom prst="rect">
            <a:avLst/>
          </a:prstGeom>
          <a:noFill/>
        </p:spPr>
      </p:pic>
      <p:pic>
        <p:nvPicPr>
          <p:cNvPr id="13" name="Picture 30" descr="star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1071546"/>
            <a:ext cx="952500" cy="952500"/>
          </a:xfrm>
          <a:prstGeom prst="rect">
            <a:avLst/>
          </a:prstGeom>
          <a:noFill/>
        </p:spPr>
      </p:pic>
      <p:pic>
        <p:nvPicPr>
          <p:cNvPr id="14" name="Picture 30" descr="star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1285860"/>
            <a:ext cx="952500" cy="952500"/>
          </a:xfrm>
          <a:prstGeom prst="rect">
            <a:avLst/>
          </a:prstGeom>
          <a:noFill/>
        </p:spPr>
      </p:pic>
      <p:pic>
        <p:nvPicPr>
          <p:cNvPr id="16" name="Picture 32" descr="star2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29264"/>
            <a:ext cx="898525" cy="847740"/>
          </a:xfrm>
          <a:prstGeom prst="rect">
            <a:avLst/>
          </a:prstGeom>
          <a:noFill/>
        </p:spPr>
      </p:pic>
      <p:pic>
        <p:nvPicPr>
          <p:cNvPr id="17" name="Picture 32" descr="star2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45475" y="5357826"/>
            <a:ext cx="898525" cy="847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b="1" dirty="0"/>
              <a:t>Е</a:t>
            </a:r>
            <a:r>
              <a:rPr lang="ru-RU" sz="4400" b="1" dirty="0" smtClean="0"/>
              <a:t>сли хочешь много знать</a:t>
            </a:r>
          </a:p>
          <a:p>
            <a:pPr algn="ctr"/>
            <a:r>
              <a:rPr lang="ru-RU" sz="4400" b="1" dirty="0" smtClean="0"/>
              <a:t>Многого </a:t>
            </a:r>
            <a:r>
              <a:rPr lang="ru-RU" sz="4400" b="1" dirty="0" smtClean="0"/>
              <a:t>добиться,</a:t>
            </a:r>
          </a:p>
          <a:p>
            <a:pPr algn="ctr"/>
            <a:r>
              <a:rPr lang="ru-RU" sz="4400" b="1" dirty="0" smtClean="0"/>
              <a:t>Обязательно читать</a:t>
            </a:r>
          </a:p>
          <a:p>
            <a:pPr algn="ctr"/>
            <a:r>
              <a:rPr lang="ru-RU" sz="4400" b="1" dirty="0" smtClean="0"/>
              <a:t>Должен научиться!</a:t>
            </a:r>
            <a:endParaRPr lang="ru-RU" sz="4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EFDE41-45DE-4CE8-96F7-FF69E6C13493}" type="datetime1">
              <a:rPr lang="ru-RU" smtClean="0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174E6-65E6-4E4E-B76B-AD866A494BF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Алфавит (P.Паулс - И. Резник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clrChange>
              <a:clrFrom>
                <a:srgbClr val="11407F"/>
              </a:clrFrom>
              <a:clrTo>
                <a:srgbClr val="11407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174E6-65E6-4E4E-B76B-AD866A494BF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Picture 4" descr="http://33.img.avito.st/640x480/14506393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8592638" cy="50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28926" y="0"/>
            <a:ext cx="3159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АЛФАВИТ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2800" b="1" dirty="0" smtClean="0"/>
              <a:t>СОЕДИНИТЕ СЛОГИ </a:t>
            </a:r>
            <a:br>
              <a:rPr lang="ru-RU" sz="2800" b="1" dirty="0" smtClean="0"/>
            </a:br>
            <a:r>
              <a:rPr lang="ru-RU" sz="2800" b="1" dirty="0" smtClean="0"/>
              <a:t>ПРОЧИТАЙТЕ СЛОВА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285720" y="928670"/>
            <a:ext cx="9072626" cy="452596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4800" b="1" dirty="0" smtClean="0"/>
              <a:t>ТАЙ                               ВЕРТ</a:t>
            </a:r>
          </a:p>
          <a:p>
            <a:pPr>
              <a:buFont typeface="Arial" pitchFamily="34" charset="0"/>
              <a:buNone/>
            </a:pPr>
            <a:r>
              <a:rPr lang="ru-RU" sz="4800" b="1" dirty="0" smtClean="0"/>
              <a:t>УЧЕ                                ЧА</a:t>
            </a:r>
          </a:p>
          <a:p>
            <a:pPr>
              <a:buFont typeface="Arial" pitchFamily="34" charset="0"/>
              <a:buNone/>
            </a:pPr>
            <a:r>
              <a:rPr lang="ru-RU" sz="4800" b="1" dirty="0" smtClean="0"/>
              <a:t>ОШИБ                           НА</a:t>
            </a:r>
          </a:p>
          <a:p>
            <a:pPr>
              <a:buFont typeface="Arial" pitchFamily="34" charset="0"/>
              <a:buNone/>
            </a:pPr>
            <a:r>
              <a:rPr lang="ru-RU" sz="4800" b="1" dirty="0" smtClean="0"/>
              <a:t>КОН                               БА</a:t>
            </a:r>
          </a:p>
          <a:p>
            <a:pPr>
              <a:buFont typeface="Arial" pitchFamily="34" charset="0"/>
              <a:buNone/>
            </a:pPr>
            <a:r>
              <a:rPr lang="ru-RU" sz="4800" b="1" dirty="0" smtClean="0"/>
              <a:t>ЗАДА                             НИК</a:t>
            </a:r>
          </a:p>
          <a:p>
            <a:pPr>
              <a:buFont typeface="Arial" pitchFamily="34" charset="0"/>
              <a:buNone/>
            </a:pPr>
            <a:r>
              <a:rPr lang="ru-RU" sz="4800" b="1" dirty="0" smtClean="0"/>
              <a:t>ДРУЖ                            КА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500166" y="1428736"/>
            <a:ext cx="4286280" cy="1643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500166" y="2143116"/>
            <a:ext cx="4357718" cy="27146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000232" y="3143248"/>
            <a:ext cx="3929090" cy="2643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714480" y="1357298"/>
            <a:ext cx="3929090" cy="27146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857356" y="2285992"/>
            <a:ext cx="3857652" cy="2500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071670" y="3929066"/>
            <a:ext cx="3714776" cy="1857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dirty="0" smtClean="0"/>
              <a:t>ПЕРВОКЛАССНИК</a:t>
            </a:r>
            <a:endParaRPr lang="ru-RU" sz="80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EFDE41-45DE-4CE8-96F7-FF69E6C13493}" type="datetime1">
              <a:rPr lang="ru-RU" smtClean="0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174E6-65E6-4E4E-B76B-AD866A494BF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71612"/>
            <a:ext cx="3570375" cy="418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http://4shkola.kz/uploads/posts/2012-10/1349969663_09088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53" y="122466"/>
            <a:ext cx="3814424" cy="666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domkartinok.ru/_ph/75/2/518153508.jpg?143462026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88" y="-327040"/>
            <a:ext cx="3420687" cy="374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bload.de/img/agaclar_png_nisanboarscydx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9361" y="2739291"/>
            <a:ext cx="2475115" cy="44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pikatomsk.ru/Content/dynamic/pics/26560/other/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2" y="249382"/>
            <a:ext cx="2669991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fs.nashaucheba.ru/tw_files2/urls_3/1330/d-1329965/img1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75"/>
          <a:stretch/>
        </p:blipFill>
        <p:spPr bwMode="auto">
          <a:xfrm>
            <a:off x="156269" y="3041783"/>
            <a:ext cx="2616027" cy="36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EFDE41-45DE-4CE8-96F7-FF69E6C13493}" type="datetime1">
              <a:rPr lang="ru-RU" smtClean="0"/>
              <a:pPr>
                <a:defRPr/>
              </a:pPr>
              <a:t>03.02.2020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174E6-65E6-4E4E-B76B-AD866A494BF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95538" y="1000125"/>
            <a:ext cx="55610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7200" b="1" dirty="0">
                <a:latin typeface="Trebuchet MS" pitchFamily="34" charset="0"/>
              </a:rPr>
              <a:t>А О Б Я</a:t>
            </a:r>
            <a:endParaRPr lang="ru-RU" sz="7200" b="1" u="sng" dirty="0">
              <a:latin typeface="Trebuchet MS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7200" b="1" dirty="0">
                <a:latin typeface="Trebuchet MS" pitchFamily="34" charset="0"/>
              </a:rPr>
              <a:t>Ы Е Я 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7200" b="1" dirty="0">
                <a:latin typeface="Trebuchet MS" pitchFamily="34" charset="0"/>
              </a:rPr>
              <a:t>В С Р Д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7200" b="1" dirty="0">
                <a:latin typeface="Trebuchet MS" pitchFamily="34" charset="0"/>
              </a:rPr>
              <a:t>Ш Ж М Ч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43372" y="1000108"/>
            <a:ext cx="738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7200" b="1" dirty="0">
                <a:solidFill>
                  <a:srgbClr val="7030A0"/>
                </a:solidFill>
                <a:latin typeface="Trebuchet MS" pitchFamily="34" charset="0"/>
              </a:rPr>
              <a:t>Б</a:t>
            </a:r>
            <a:endParaRPr lang="ru-RU" sz="7200" dirty="0">
              <a:solidFill>
                <a:srgbClr val="7030A0"/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82838" y="2119313"/>
            <a:ext cx="958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7200" b="1" dirty="0">
                <a:solidFill>
                  <a:srgbClr val="7030A0"/>
                </a:solidFill>
                <a:latin typeface="Trebuchet MS" pitchFamily="34" charset="0"/>
              </a:rPr>
              <a:t>Ы</a:t>
            </a:r>
            <a:endParaRPr lang="ru-RU" sz="7200" dirty="0">
              <a:solidFill>
                <a:srgbClr val="7030A0"/>
              </a:solidFill>
              <a:latin typeface="Trebuchet MS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14678" y="3214686"/>
            <a:ext cx="749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7200" b="1" dirty="0">
                <a:solidFill>
                  <a:srgbClr val="7030A0"/>
                </a:solidFill>
                <a:latin typeface="Trebuchet MS" pitchFamily="34" charset="0"/>
              </a:rPr>
              <a:t>С</a:t>
            </a:r>
            <a:endParaRPr lang="ru-RU" sz="7200" dirty="0">
              <a:solidFill>
                <a:srgbClr val="7030A0"/>
              </a:solidFill>
              <a:latin typeface="Trebuchet MS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40263" y="4324350"/>
            <a:ext cx="9032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7200" b="1" dirty="0">
                <a:solidFill>
                  <a:srgbClr val="7030A0"/>
                </a:solidFill>
                <a:latin typeface="Trebuchet MS" pitchFamily="34" charset="0"/>
              </a:rPr>
              <a:t>М</a:t>
            </a:r>
            <a:endParaRPr lang="ru-RU" sz="7200" dirty="0">
              <a:solidFill>
                <a:srgbClr val="7030A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EFDE41-45DE-4CE8-96F7-FF69E6C13493}" type="datetime1">
              <a:rPr lang="ru-RU" smtClean="0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174E6-65E6-4E4E-B76B-AD866A494BF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4282" y="1142984"/>
            <a:ext cx="3429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ЗАУБАК</a:t>
            </a:r>
          </a:p>
          <a:p>
            <a:r>
              <a:rPr lang="ru-RU" sz="7200" b="1" dirty="0" smtClean="0"/>
              <a:t>ВУКАБ</a:t>
            </a:r>
          </a:p>
          <a:p>
            <a:r>
              <a:rPr lang="ru-RU" sz="7200" b="1" dirty="0" smtClean="0"/>
              <a:t>ИНАКГ</a:t>
            </a:r>
          </a:p>
          <a:p>
            <a:r>
              <a:rPr lang="ru-RU" sz="7200" b="1" dirty="0" smtClean="0"/>
              <a:t>ВЛООС</a:t>
            </a:r>
            <a:endParaRPr lang="ru-RU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1142984"/>
            <a:ext cx="3429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АЗБУКА</a:t>
            </a:r>
          </a:p>
          <a:p>
            <a:r>
              <a:rPr lang="ru-RU" sz="7200" b="1" dirty="0" smtClean="0"/>
              <a:t>БУКВА</a:t>
            </a:r>
          </a:p>
          <a:p>
            <a:r>
              <a:rPr lang="ru-RU" sz="7200" b="1" dirty="0" smtClean="0"/>
              <a:t>КНИГА</a:t>
            </a:r>
          </a:p>
          <a:p>
            <a:r>
              <a:rPr lang="ru-RU" sz="7200" b="1" dirty="0" smtClean="0"/>
              <a:t>СЛОВО</a:t>
            </a:r>
            <a:endParaRPr lang="ru-RU" sz="7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14290"/>
            <a:ext cx="7549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Составить слова из букв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.школа 14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505</Words>
  <Application>Microsoft Office PowerPoint</Application>
  <PresentationFormat>Экран (4:3)</PresentationFormat>
  <Paragraphs>157</Paragraphs>
  <Slides>28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28</vt:i4>
      </vt:variant>
    </vt:vector>
  </HeadingPairs>
  <TitlesOfParts>
    <vt:vector size="43" baseType="lpstr">
      <vt:lpstr>Microsoft JhengHei</vt:lpstr>
      <vt:lpstr>Arial</vt:lpstr>
      <vt:lpstr>Calibri</vt:lpstr>
      <vt:lpstr>Calibri Light</vt:lpstr>
      <vt:lpstr>Impact</vt:lpstr>
      <vt:lpstr>Monotype Corsiva</vt:lpstr>
      <vt:lpstr>Times New Roman</vt:lpstr>
      <vt:lpstr>Trebuchet MS</vt:lpstr>
      <vt:lpstr>Wingdings</vt:lpstr>
      <vt:lpstr>Wingdings 2</vt:lpstr>
      <vt:lpstr>Тема Office</vt:lpstr>
      <vt:lpstr>нач.школа 14. русский язык</vt:lpstr>
      <vt:lpstr>1_Тема Office</vt:lpstr>
      <vt:lpstr>Праздник детский 2</vt:lpstr>
      <vt:lpstr>Оформление по умолчанию</vt:lpstr>
      <vt:lpstr>СПАСИБО, АЗБУКА!  СМОТР ЗНАНИЙ  </vt:lpstr>
      <vt:lpstr>Презентация PowerPoint</vt:lpstr>
      <vt:lpstr>Девиз</vt:lpstr>
      <vt:lpstr>Презентация PowerPoint</vt:lpstr>
      <vt:lpstr>СОЕДИНИТЕ СЛОГИ  ПРОЧИТАЙТЕ СЛОВА</vt:lpstr>
      <vt:lpstr>ПЕРВОКЛАССНИК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Admin</cp:lastModifiedBy>
  <cp:revision>50</cp:revision>
  <dcterms:created xsi:type="dcterms:W3CDTF">2016-02-27T15:15:32Z</dcterms:created>
  <dcterms:modified xsi:type="dcterms:W3CDTF">2020-02-03T08:01:09Z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2483011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