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60" r:id="rId3"/>
    <p:sldId id="257" r:id="rId4"/>
    <p:sldId id="258" r:id="rId5"/>
    <p:sldId id="259" r:id="rId6"/>
    <p:sldId id="261" r:id="rId7"/>
    <p:sldId id="277" r:id="rId8"/>
    <p:sldId id="262" r:id="rId9"/>
    <p:sldId id="263" r:id="rId10"/>
    <p:sldId id="264" r:id="rId11"/>
    <p:sldId id="278" r:id="rId12"/>
    <p:sldId id="267" r:id="rId13"/>
    <p:sldId id="268" r:id="rId14"/>
    <p:sldId id="279" r:id="rId15"/>
    <p:sldId id="269" r:id="rId16"/>
    <p:sldId id="270" r:id="rId17"/>
    <p:sldId id="280" r:id="rId18"/>
    <p:sldId id="271" r:id="rId19"/>
    <p:sldId id="272" r:id="rId20"/>
    <p:sldId id="281" r:id="rId21"/>
    <p:sldId id="273" r:id="rId22"/>
    <p:sldId id="274" r:id="rId23"/>
    <p:sldId id="275" r:id="rId24"/>
    <p:sldId id="282" r:id="rId25"/>
    <p:sldId id="276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napToGrid="0">
      <p:cViewPr>
        <p:scale>
          <a:sx n="118" d="100"/>
          <a:sy n="118" d="100"/>
        </p:scale>
        <p:origin x="-117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9755E-67BB-48AE-A720-5048251AC8E3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2FB08-0686-45C1-9DEF-D26BFCC642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383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2FB08-0686-45C1-9DEF-D26BFCC6427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896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139E5A36-7739-4066-92A7-D72DCA461549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A326DD8C-2817-4368-A138-54D14B5DE8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135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5A36-7739-4066-92A7-D72DCA461549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6DD8C-2817-4368-A138-54D14B5DE8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541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5A36-7739-4066-92A7-D72DCA461549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6DD8C-2817-4368-A138-54D14B5DE8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685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5A36-7739-4066-92A7-D72DCA461549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6DD8C-2817-4368-A138-54D14B5DE87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5058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5A36-7739-4066-92A7-D72DCA461549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6DD8C-2817-4368-A138-54D14B5DE8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469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5A36-7739-4066-92A7-D72DCA461549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6DD8C-2817-4368-A138-54D14B5DE8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156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5A36-7739-4066-92A7-D72DCA461549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6DD8C-2817-4368-A138-54D14B5DE8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3505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5A36-7739-4066-92A7-D72DCA461549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6DD8C-2817-4368-A138-54D14B5DE8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907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5A36-7739-4066-92A7-D72DCA461549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6DD8C-2817-4368-A138-54D14B5DE8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503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5A36-7739-4066-92A7-D72DCA461549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6DD8C-2817-4368-A138-54D14B5DE8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06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5A36-7739-4066-92A7-D72DCA461549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6DD8C-2817-4368-A138-54D14B5DE8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113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5A36-7739-4066-92A7-D72DCA461549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6DD8C-2817-4368-A138-54D14B5DE8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570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5A36-7739-4066-92A7-D72DCA461549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6DD8C-2817-4368-A138-54D14B5DE8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474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5A36-7739-4066-92A7-D72DCA461549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6DD8C-2817-4368-A138-54D14B5DE8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682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5A36-7739-4066-92A7-D72DCA461549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6DD8C-2817-4368-A138-54D14B5DE8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409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5A36-7739-4066-92A7-D72DCA461549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6DD8C-2817-4368-A138-54D14B5DE8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212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5A36-7739-4066-92A7-D72DCA461549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6DD8C-2817-4368-A138-54D14B5DE8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568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5A36-7739-4066-92A7-D72DCA461549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6DD8C-2817-4368-A138-54D14B5DE8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1442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7698BFA-E687-4960-8A4A-BCE581AC7D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631" y="1577662"/>
            <a:ext cx="6194457" cy="9015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виртуальная </a:t>
            </a:r>
            <a:r>
              <a:rPr lang="ru-RU" sz="3200" dirty="0">
                <a:solidFill>
                  <a:srgbClr val="FF0000"/>
                </a:solidFill>
              </a:rPr>
              <a:t>экскурсия</a:t>
            </a:r>
            <a:br>
              <a:rPr lang="ru-RU" sz="3200" dirty="0">
                <a:solidFill>
                  <a:srgbClr val="FF0000"/>
                </a:solidFill>
              </a:rPr>
            </a:br>
            <a:r>
              <a:rPr lang="ru-RU" sz="3200" dirty="0">
                <a:solidFill>
                  <a:srgbClr val="FF0000"/>
                </a:solidFill>
              </a:rPr>
              <a:t>в детскую поликлинику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5EF0A22-C8E9-4E12-A4D9-24A84EF007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90614" y="4676694"/>
            <a:ext cx="4493443" cy="1655762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Подготовила: </a:t>
            </a:r>
            <a:endParaRPr lang="ru-RU" sz="1800" dirty="0" smtClean="0">
              <a:solidFill>
                <a:schemeClr val="tx1"/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Анисимова Анастасия Александровна ,</a:t>
            </a:r>
            <a:endParaRPr lang="ru-RU" sz="1600" dirty="0">
              <a:solidFill>
                <a:schemeClr val="tx1"/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</a:rPr>
              <a:t>Воспитатель 1 кв. категории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98E8861-9577-487F-BCE6-3A042E5595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5352" y="3219416"/>
            <a:ext cx="3684148" cy="368414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FA1C0D7C-6C39-4DAF-BC43-0FD72A8AB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557" y="-101124"/>
            <a:ext cx="4493443" cy="337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>
            <a:extLst>
              <a:ext uri="{FF2B5EF4-FFF2-40B4-BE49-F238E27FC236}">
                <a16:creationId xmlns="" xmlns:a16="http://schemas.microsoft.com/office/drawing/2014/main" id="{992551DB-BAB8-4AC7-AD6E-72A200135740}"/>
              </a:ext>
            </a:extLst>
          </p:cNvPr>
          <p:cNvSpPr txBox="1">
            <a:spLocks/>
          </p:cNvSpPr>
          <p:nvPr/>
        </p:nvSpPr>
        <p:spPr>
          <a:xfrm>
            <a:off x="1652597" y="133976"/>
            <a:ext cx="7253143" cy="969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200" b="1" dirty="0">
                <a:solidFill>
                  <a:srgbClr val="0070C0"/>
                </a:solidFill>
              </a:rPr>
              <a:t>Муниципальное </a:t>
            </a:r>
            <a:r>
              <a:rPr lang="ru-RU" sz="1200" b="1" dirty="0" smtClean="0">
                <a:solidFill>
                  <a:srgbClr val="0070C0"/>
                </a:solidFill>
              </a:rPr>
              <a:t> Бюджетное </a:t>
            </a:r>
            <a:r>
              <a:rPr lang="ru-RU" sz="1200" b="1" dirty="0">
                <a:solidFill>
                  <a:srgbClr val="0070C0"/>
                </a:solidFill>
              </a:rPr>
              <a:t>Дошкольное </a:t>
            </a:r>
            <a:r>
              <a:rPr lang="ru-RU" sz="1200" b="1" dirty="0" smtClean="0">
                <a:solidFill>
                  <a:srgbClr val="0070C0"/>
                </a:solidFill>
              </a:rPr>
              <a:t>Образовательное  Учреждение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200" b="1" dirty="0" smtClean="0">
                <a:solidFill>
                  <a:srgbClr val="0070C0"/>
                </a:solidFill>
              </a:rPr>
              <a:t> </a:t>
            </a:r>
            <a:r>
              <a:rPr lang="ru-RU" sz="1200" b="1" dirty="0">
                <a:solidFill>
                  <a:srgbClr val="0070C0"/>
                </a:solidFill>
              </a:rPr>
              <a:t>Центр Развития </a:t>
            </a:r>
            <a:r>
              <a:rPr lang="ru-RU" sz="1200" b="1" dirty="0" smtClean="0">
                <a:solidFill>
                  <a:srgbClr val="0070C0"/>
                </a:solidFill>
              </a:rPr>
              <a:t>Ребёнка  </a:t>
            </a:r>
            <a:r>
              <a:rPr lang="ru-RU" sz="1200" b="1" dirty="0">
                <a:solidFill>
                  <a:srgbClr val="0070C0"/>
                </a:solidFill>
              </a:rPr>
              <a:t>– «Детский сад №230»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="" xmlns:a16="http://schemas.microsoft.com/office/drawing/2014/main" id="{221B382D-59DE-4CDA-A5BC-869C66E77B85}"/>
              </a:ext>
            </a:extLst>
          </p:cNvPr>
          <p:cNvSpPr txBox="1">
            <a:spLocks/>
          </p:cNvSpPr>
          <p:nvPr/>
        </p:nvSpPr>
        <p:spPr>
          <a:xfrm>
            <a:off x="3849278" y="6023762"/>
            <a:ext cx="4493443" cy="671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</a:rPr>
              <a:t>Г. </a:t>
            </a:r>
            <a:r>
              <a:rPr lang="ru-RU" dirty="0" smtClean="0">
                <a:solidFill>
                  <a:schemeClr val="tx1"/>
                </a:solidFill>
              </a:rPr>
              <a:t>Барнаул, 2023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350394" y="785798"/>
            <a:ext cx="94681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Познавательная презентация </a:t>
            </a:r>
            <a:endParaRPr kumimoji="0" lang="ru-RU" sz="80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            для детей старшего дошкольного возраста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7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282D75-A0BF-49BA-879D-928A86BBA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99" y="0"/>
            <a:ext cx="9520302" cy="672954"/>
          </a:xfrm>
        </p:spPr>
        <p:txBody>
          <a:bodyPr/>
          <a:lstStyle/>
          <a:p>
            <a:pPr algn="ctr"/>
            <a:r>
              <a:rPr lang="ru-RU" dirty="0"/>
              <a:t>Так выглядит Кабинет Педиатра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="" xmlns:a16="http://schemas.microsoft.com/office/drawing/2014/main" id="{DEE4DCD4-D6C0-48FA-8BB2-88B551E73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826" y="752487"/>
            <a:ext cx="8497176" cy="565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="" xmlns:a16="http://schemas.microsoft.com/office/drawing/2014/main" id="{C52F84D7-F835-40D1-AB48-1B0C691EF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871" y="752487"/>
            <a:ext cx="9173046" cy="573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="" xmlns:a16="http://schemas.microsoft.com/office/drawing/2014/main" id="{88FB951E-87DF-40E9-B4F9-69ECBBCC7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23" y="591738"/>
            <a:ext cx="9399394" cy="626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82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9CED78-F75B-496F-AC8D-A383F82CD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100044"/>
            <a:ext cx="10217886" cy="1478570"/>
          </a:xfrm>
        </p:spPr>
        <p:txBody>
          <a:bodyPr>
            <a:normAutofit/>
          </a:bodyPr>
          <a:lstStyle/>
          <a:p>
            <a:r>
              <a:rPr lang="ru-RU" sz="3200" dirty="0"/>
              <a:t>Инструменты необходимые педиатру для работы: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2D649590-5508-4A7F-AD17-B4A900249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" y="1372114"/>
            <a:ext cx="3017543" cy="278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B17F557-B2F7-4766-8FBD-6135E381BFF9}"/>
              </a:ext>
            </a:extLst>
          </p:cNvPr>
          <p:cNvSpPr txBox="1"/>
          <p:nvPr/>
        </p:nvSpPr>
        <p:spPr>
          <a:xfrm>
            <a:off x="340134" y="4227495"/>
            <a:ext cx="2751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Фонендоскоп – это м</a:t>
            </a:r>
            <a:r>
              <a:rPr lang="ru-RU" i="0" dirty="0">
                <a:effectLst/>
              </a:rPr>
              <a:t>едицинский прибор для выслушивания сердца и легких.</a:t>
            </a:r>
            <a:endParaRPr lang="ru-RU" dirty="0"/>
          </a:p>
        </p:txBody>
      </p:sp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41A9E64F-0B0F-4F54-956A-BEB0ED956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031" y="3354345"/>
            <a:ext cx="4146958" cy="207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A37B4C1-76F5-46CF-98B4-756A2C55C6B1}"/>
              </a:ext>
            </a:extLst>
          </p:cNvPr>
          <p:cNvSpPr txBox="1"/>
          <p:nvPr/>
        </p:nvSpPr>
        <p:spPr>
          <a:xfrm>
            <a:off x="3765431" y="5557627"/>
            <a:ext cx="349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Градусник – это м</a:t>
            </a:r>
            <a:r>
              <a:rPr lang="ru-RU" i="0" dirty="0">
                <a:effectLst/>
              </a:rPr>
              <a:t>едицинский прибор для измерения температуры тела.</a:t>
            </a:r>
            <a:endParaRPr lang="ru-RU" dirty="0"/>
          </a:p>
        </p:txBody>
      </p:sp>
      <p:pic>
        <p:nvPicPr>
          <p:cNvPr id="2056" name="Picture 8">
            <a:extLst>
              <a:ext uri="{FF2B5EF4-FFF2-40B4-BE49-F238E27FC236}">
                <a16:creationId xmlns="" xmlns:a16="http://schemas.microsoft.com/office/drawing/2014/main" id="{B70A555A-288E-4F75-9633-5AA68AA59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" t="27697" r="6123" b="31867"/>
          <a:stretch/>
        </p:blipFill>
        <p:spPr bwMode="auto">
          <a:xfrm>
            <a:off x="7555000" y="1280865"/>
            <a:ext cx="4429708" cy="207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47CA1CE-EB6C-4271-A462-5D53ADC30A93}"/>
              </a:ext>
            </a:extLst>
          </p:cNvPr>
          <p:cNvSpPr txBox="1"/>
          <p:nvPr/>
        </p:nvSpPr>
        <p:spPr>
          <a:xfrm>
            <a:off x="8023250" y="3503656"/>
            <a:ext cx="3493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Весы для малышей – это специальный </a:t>
            </a:r>
            <a:r>
              <a:rPr lang="ru-RU" i="0" dirty="0">
                <a:effectLst/>
              </a:rPr>
              <a:t>прибор для измерения веса тела новорожденного ребёнка.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32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8BE82EE-D6E6-4949-BEC8-EA272DD00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4749" y="4709884"/>
            <a:ext cx="4552345" cy="1391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400" dirty="0">
                <a:ea typeface="Calibri" panose="020F0502020204030204" pitchFamily="34" charset="0"/>
                <a:cs typeface="Times New Roman" pitchFamily="18" charset="0"/>
              </a:rPr>
              <a:t>Врач, который лечит и учит правильно чистить зубы - СТОМАТОЛОГ</a:t>
            </a:r>
            <a:endParaRPr lang="ru-RU" sz="2400" dirty="0">
              <a:cs typeface="Times New Roman" pitchFamily="18" charset="0"/>
            </a:endParaRPr>
          </a:p>
        </p:txBody>
      </p:sp>
      <p:pic>
        <p:nvPicPr>
          <p:cNvPr id="12292" name="Picture 4">
            <a:extLst>
              <a:ext uri="{FF2B5EF4-FFF2-40B4-BE49-F238E27FC236}">
                <a16:creationId xmlns="" xmlns:a16="http://schemas.microsoft.com/office/drawing/2014/main" id="{BCCFAE61-5B76-42DC-B2FE-E8B07704B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-3312"/>
            <a:ext cx="5791200" cy="445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="" xmlns:a16="http://schemas.microsoft.com/office/drawing/2014/main" id="{860BA008-7531-4FBF-8CBE-0045FF618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0" y="2573519"/>
            <a:ext cx="6421764" cy="428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97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E5E4709-6371-4679-BA96-AD5E813E4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0"/>
            <a:ext cx="9905998" cy="5221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Так выглядит кабинет стоматолога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="" xmlns:a16="http://schemas.microsoft.com/office/drawing/2014/main" id="{6F2C8D46-A045-48AE-8BD5-F49578EA0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156" y="642848"/>
            <a:ext cx="8915687" cy="557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="" xmlns:a16="http://schemas.microsoft.com/office/drawing/2014/main" id="{119E8027-6AC9-4663-BE7D-38D41BC57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155" y="642849"/>
            <a:ext cx="8915687" cy="594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="" xmlns:a16="http://schemas.microsoft.com/office/drawing/2014/main" id="{350F0443-D501-4E2B-BF87-4BC9E1CAE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475" y="505793"/>
            <a:ext cx="9327045" cy="621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99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85CA81E-FCF6-4910-B852-0CDC1D899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166031"/>
            <a:ext cx="9905998" cy="1478570"/>
          </a:xfrm>
        </p:spPr>
        <p:txBody>
          <a:bodyPr/>
          <a:lstStyle/>
          <a:p>
            <a:r>
              <a:rPr lang="ru-RU" sz="3600" dirty="0"/>
              <a:t>Инструменты необходимые стоматологу для работы:</a:t>
            </a:r>
            <a:endParaRPr lang="ru-RU" dirty="0"/>
          </a:p>
        </p:txBody>
      </p:sp>
      <p:pic>
        <p:nvPicPr>
          <p:cNvPr id="3078" name="Picture 6">
            <a:extLst>
              <a:ext uri="{FF2B5EF4-FFF2-40B4-BE49-F238E27FC236}">
                <a16:creationId xmlns="" xmlns:a16="http://schemas.microsoft.com/office/drawing/2014/main" id="{DB8CAE63-730C-48D4-BCBE-CB59D26FE1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 t="2421" r="4119" b="23712"/>
          <a:stretch/>
        </p:blipFill>
        <p:spPr bwMode="auto">
          <a:xfrm>
            <a:off x="942680" y="1523491"/>
            <a:ext cx="2441543" cy="260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4AF8FC2-2AD8-46FC-B207-9F7BFAF4EA49}"/>
              </a:ext>
            </a:extLst>
          </p:cNvPr>
          <p:cNvSpPr txBox="1"/>
          <p:nvPr/>
        </p:nvSpPr>
        <p:spPr>
          <a:xfrm>
            <a:off x="669304" y="4126773"/>
            <a:ext cx="4034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Стоматологическое зеркало </a:t>
            </a:r>
            <a:r>
              <a:rPr lang="ru-RU" dirty="0"/>
              <a:t>- </a:t>
            </a:r>
            <a:r>
              <a:rPr lang="ru-RU" b="0" i="0" dirty="0">
                <a:effectLst/>
              </a:rPr>
              <a:t>это инструмент, который помогает стоматологам для осмотра полости рта пациента. </a:t>
            </a:r>
            <a:endParaRPr lang="ru-RU" dirty="0"/>
          </a:p>
        </p:txBody>
      </p:sp>
      <p:pic>
        <p:nvPicPr>
          <p:cNvPr id="3082" name="Picture 10">
            <a:extLst>
              <a:ext uri="{FF2B5EF4-FFF2-40B4-BE49-F238E27FC236}">
                <a16:creationId xmlns="" xmlns:a16="http://schemas.microsoft.com/office/drawing/2014/main" id="{2D8DFFA3-00CB-40F3-9BD6-75D4C6776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501" y="1258100"/>
            <a:ext cx="3927656" cy="294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B4AFDE9-4C3B-48C2-8D35-080220FF52CE}"/>
              </a:ext>
            </a:extLst>
          </p:cNvPr>
          <p:cNvSpPr txBox="1"/>
          <p:nvPr/>
        </p:nvSpPr>
        <p:spPr>
          <a:xfrm>
            <a:off x="4301769" y="4477732"/>
            <a:ext cx="43928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Стоматологическое</a:t>
            </a:r>
            <a:r>
              <a:rPr lang="ru-RU" dirty="0"/>
              <a:t> </a:t>
            </a:r>
            <a:r>
              <a:rPr lang="ru-RU" b="1" dirty="0"/>
              <a:t>кресло</a:t>
            </a:r>
            <a:r>
              <a:rPr lang="ru-RU" dirty="0"/>
              <a:t> — </a:t>
            </a:r>
            <a:r>
              <a:rPr lang="ru-RU" b="1" dirty="0"/>
              <a:t>кресло</a:t>
            </a:r>
            <a:r>
              <a:rPr lang="ru-RU" dirty="0"/>
              <a:t>, с приспособлениями для придания пациенту положения, удобного для обследования полости рта и проведения лечебных манипуляций. </a:t>
            </a:r>
          </a:p>
        </p:txBody>
      </p:sp>
      <p:pic>
        <p:nvPicPr>
          <p:cNvPr id="3084" name="Picture 12">
            <a:extLst>
              <a:ext uri="{FF2B5EF4-FFF2-40B4-BE49-F238E27FC236}">
                <a16:creationId xmlns="" xmlns:a16="http://schemas.microsoft.com/office/drawing/2014/main" id="{6763653A-B1FF-4717-B839-CAC8B4A3D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954" y="1644601"/>
            <a:ext cx="3462616" cy="231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C42A633-9A59-4865-9D6B-34CD3825C2D6}"/>
              </a:ext>
            </a:extLst>
          </p:cNvPr>
          <p:cNvSpPr txBox="1"/>
          <p:nvPr/>
        </p:nvSpPr>
        <p:spPr>
          <a:xfrm>
            <a:off x="8545955" y="4268506"/>
            <a:ext cx="34626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Стоматологический</a:t>
            </a:r>
            <a:r>
              <a:rPr lang="ru-RU" dirty="0"/>
              <a:t> </a:t>
            </a:r>
            <a:r>
              <a:rPr lang="ru-RU" b="1" dirty="0"/>
              <a:t>шприц</a:t>
            </a:r>
            <a:r>
              <a:rPr lang="ru-RU" dirty="0"/>
              <a:t> — это инструмент, который врач использует для обезболивания различных участков полости рта пациента при подготовке к процедурам лечения зубов.</a:t>
            </a:r>
          </a:p>
        </p:txBody>
      </p:sp>
    </p:spTree>
    <p:extLst>
      <p:ext uri="{BB962C8B-B14F-4D97-AF65-F5344CB8AC3E}">
        <p14:creationId xmlns:p14="http://schemas.microsoft.com/office/powerpoint/2010/main" val="208048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345C92E-0483-42A1-A579-211AF41D4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1911" y="4619134"/>
            <a:ext cx="3271904" cy="17942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Врач, который лечит ухо, горло и нос – ЛОР </a:t>
            </a:r>
            <a:r>
              <a:rPr lang="ru-RU" b="1" dirty="0"/>
              <a:t>(ОТОЛАРИНГОЛОГ)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="" xmlns:a16="http://schemas.microsoft.com/office/drawing/2014/main" id="{42809B80-6718-4C9B-B138-F1D032C68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86" y="3596326"/>
            <a:ext cx="4892511" cy="326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="" xmlns:a16="http://schemas.microsoft.com/office/drawing/2014/main" id="{8CCAC8F1-6204-4253-842C-30F0B61DF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075" y="0"/>
            <a:ext cx="4237348" cy="423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="" xmlns:a16="http://schemas.microsoft.com/office/drawing/2014/main" id="{79872AE8-45BA-46E9-B45D-A3D81C460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86" y="167326"/>
            <a:ext cx="4892511" cy="326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08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70853E3-636D-4A9F-9040-6098AA219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0"/>
            <a:ext cx="9905998" cy="44828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Так выглядит кабинет </a:t>
            </a:r>
            <a:r>
              <a:rPr lang="ru-RU" dirty="0" err="1"/>
              <a:t>ОТОларинголога</a:t>
            </a:r>
            <a:endParaRPr lang="ru-RU" dirty="0"/>
          </a:p>
        </p:txBody>
      </p:sp>
      <p:pic>
        <p:nvPicPr>
          <p:cNvPr id="15362" name="Picture 2">
            <a:extLst>
              <a:ext uri="{FF2B5EF4-FFF2-40B4-BE49-F238E27FC236}">
                <a16:creationId xmlns="" xmlns:a16="http://schemas.microsoft.com/office/drawing/2014/main" id="{39AF63DB-3576-4D35-9393-0FC8A00A4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215" y="806890"/>
            <a:ext cx="8143580" cy="540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="" xmlns:a16="http://schemas.microsoft.com/office/drawing/2014/main" id="{E9425A83-56F1-429D-86E0-107F03480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215" y="643773"/>
            <a:ext cx="8143580" cy="58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>
            <a:extLst>
              <a:ext uri="{FF2B5EF4-FFF2-40B4-BE49-F238E27FC236}">
                <a16:creationId xmlns="" xmlns:a16="http://schemas.microsoft.com/office/drawing/2014/main" id="{DE33BE3E-DCA4-489C-B69C-783E5B3A0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883" y="596869"/>
            <a:ext cx="8955055" cy="597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47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6DFD509-5E65-49F3-9FD3-471BF72CF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100044"/>
            <a:ext cx="9905998" cy="1478570"/>
          </a:xfrm>
        </p:spPr>
        <p:txBody>
          <a:bodyPr/>
          <a:lstStyle/>
          <a:p>
            <a:r>
              <a:rPr lang="ru-RU" sz="3600" dirty="0"/>
              <a:t>Инструменты необходимые лору для работы:</a:t>
            </a:r>
            <a:endParaRPr lang="ru-RU" dirty="0"/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22AE6356-4487-4A85-8557-8ACC1D765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87" y="1459002"/>
            <a:ext cx="3062927" cy="306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2D725B2-9281-4DE0-8721-C6F3EC50A153}"/>
              </a:ext>
            </a:extLst>
          </p:cNvPr>
          <p:cNvSpPr txBox="1"/>
          <p:nvPr/>
        </p:nvSpPr>
        <p:spPr>
          <a:xfrm>
            <a:off x="707011" y="4502946"/>
            <a:ext cx="42373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Налобный осветитель </a:t>
            </a:r>
            <a:r>
              <a:rPr lang="ru-RU" dirty="0"/>
              <a:t>- </a:t>
            </a:r>
            <a:r>
              <a:rPr lang="ru-RU" b="0" i="0" dirty="0">
                <a:effectLst/>
              </a:rPr>
              <a:t>это специальное медицинское оборудование, предназначенное для качественного освещения рабочего поля. Благодаря удобной фиксации на голове обе руки остаются свободными, что позволяет проводить необходимые манипуляции.</a:t>
            </a:r>
            <a:endParaRPr lang="ru-RU" dirty="0"/>
          </a:p>
        </p:txBody>
      </p:sp>
      <p:pic>
        <p:nvPicPr>
          <p:cNvPr id="4100" name="Picture 4">
            <a:extLst>
              <a:ext uri="{FF2B5EF4-FFF2-40B4-BE49-F238E27FC236}">
                <a16:creationId xmlns="" xmlns:a16="http://schemas.microsoft.com/office/drawing/2014/main" id="{91E6A2FE-B1ED-4121-BB73-474430ECE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" t="18007" r="5143" b="19530"/>
          <a:stretch/>
        </p:blipFill>
        <p:spPr bwMode="auto">
          <a:xfrm>
            <a:off x="4944388" y="1459002"/>
            <a:ext cx="3442902" cy="242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9947A3F-50D6-411D-B521-04609D04D1EF}"/>
              </a:ext>
            </a:extLst>
          </p:cNvPr>
          <p:cNvSpPr txBox="1"/>
          <p:nvPr/>
        </p:nvSpPr>
        <p:spPr>
          <a:xfrm>
            <a:off x="4944388" y="4095945"/>
            <a:ext cx="3519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Медицинский шпатель</a:t>
            </a:r>
            <a:r>
              <a:rPr lang="ru-RU" dirty="0"/>
              <a:t>- </a:t>
            </a:r>
            <a:r>
              <a:rPr lang="ru-RU" i="0" dirty="0">
                <a:effectLst/>
              </a:rPr>
              <a:t>это специальный инструмент, в виде </a:t>
            </a:r>
            <a:r>
              <a:rPr lang="ru-RU" dirty="0"/>
              <a:t>плоской палочки, который используется для осмотра ротовой полости при  обследовании. 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="" xmlns:a16="http://schemas.microsoft.com/office/drawing/2014/main" id="{D13F8A7E-8E24-4DEF-93BD-5D0868CE8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9" t="7667" r="9353" b="5735"/>
          <a:stretch/>
        </p:blipFill>
        <p:spPr bwMode="auto">
          <a:xfrm>
            <a:off x="8813428" y="1195116"/>
            <a:ext cx="3157856" cy="259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C065593-7CD5-4BCF-858C-ECCEB19D748B}"/>
              </a:ext>
            </a:extLst>
          </p:cNvPr>
          <p:cNvSpPr txBox="1"/>
          <p:nvPr/>
        </p:nvSpPr>
        <p:spPr>
          <a:xfrm>
            <a:off x="8896424" y="3888370"/>
            <a:ext cx="32955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Носовое зеркало — это медицинское оборудование, которое используется для осмотра </a:t>
            </a:r>
            <a:r>
              <a:rPr lang="ru-RU" b="1" dirty="0"/>
              <a:t>носовой</a:t>
            </a:r>
            <a:r>
              <a:rPr lang="ru-RU" dirty="0"/>
              <a:t> полости и уровня носоглотки. Оно состоит из небольшого </a:t>
            </a:r>
            <a:r>
              <a:rPr lang="ru-RU" b="1" dirty="0"/>
              <a:t>зеркала</a:t>
            </a:r>
            <a:r>
              <a:rPr lang="ru-RU" dirty="0"/>
              <a:t>, закрепленного на ножке </a:t>
            </a:r>
          </a:p>
          <a:p>
            <a:r>
              <a:rPr lang="ru-RU" dirty="0"/>
              <a:t>или рукоятке. </a:t>
            </a:r>
          </a:p>
        </p:txBody>
      </p:sp>
    </p:spTree>
    <p:extLst>
      <p:ext uri="{BB962C8B-B14F-4D97-AF65-F5344CB8AC3E}">
        <p14:creationId xmlns:p14="http://schemas.microsoft.com/office/powerpoint/2010/main" val="175169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C644956-7C6B-444B-8498-779F10024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8835" y="5133027"/>
            <a:ext cx="4203586" cy="126777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/>
              <a:t>Врач, который лечит глаза – ОКУЛИСТ</a:t>
            </a:r>
          </a:p>
          <a:p>
            <a:pPr marL="0" indent="0" algn="ctr">
              <a:buNone/>
            </a:pPr>
            <a:r>
              <a:rPr lang="ru-RU" dirty="0"/>
              <a:t>(ОФТАЛЬМОЛОГ)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="" xmlns:a16="http://schemas.microsoft.com/office/drawing/2014/main" id="{65B60C30-5A12-4AAC-A353-F3C5656A3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175" y="0"/>
            <a:ext cx="6166674" cy="409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="" xmlns:a16="http://schemas.microsoft.com/office/drawing/2014/main" id="{3A6CFD43-1A52-46BD-B6EC-9E878B8D4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9" y="2762054"/>
            <a:ext cx="6133489" cy="409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4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7B3B3D3-CA06-47C3-A407-8E2C2E9DE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292" y="71764"/>
            <a:ext cx="9905998" cy="597540"/>
          </a:xfrm>
        </p:spPr>
        <p:txBody>
          <a:bodyPr/>
          <a:lstStyle/>
          <a:p>
            <a:pPr algn="ctr"/>
            <a:r>
              <a:rPr lang="ru-RU" dirty="0"/>
              <a:t>Так выглядит кабинет офтальмолога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="" xmlns:a16="http://schemas.microsoft.com/office/drawing/2014/main" id="{E63F60C8-9F36-4CE3-8055-6E556F558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324" y="1135222"/>
            <a:ext cx="7583586" cy="504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="" xmlns:a16="http://schemas.microsoft.com/office/drawing/2014/main" id="{64C3C667-4D71-47A7-9E1D-B9885E8E9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501" y="840952"/>
            <a:ext cx="8447579" cy="563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>
            <a:extLst>
              <a:ext uri="{FF2B5EF4-FFF2-40B4-BE49-F238E27FC236}">
                <a16:creationId xmlns="" xmlns:a16="http://schemas.microsoft.com/office/drawing/2014/main" id="{12DEDE8C-53FB-49D4-8E54-E122EDF0A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355" y="739162"/>
            <a:ext cx="8892144" cy="6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82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C46C07-E08F-439F-9CFC-36B9AC2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327514"/>
            <a:ext cx="7597235" cy="1454152"/>
          </a:xfrm>
        </p:spPr>
        <p:txBody>
          <a:bodyPr>
            <a:normAutofit fontScale="90000"/>
          </a:bodyPr>
          <a:lstStyle/>
          <a:p>
            <a:r>
              <a:rPr lang="ru-RU" sz="3600" b="1" cap="none" spc="0" dirty="0">
                <a:ln w="1905"/>
                <a:solidFill>
                  <a:schemeClr val="bg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 ты думаешь, что это за здание?</a:t>
            </a:r>
            <a:r>
              <a:rPr lang="ru-RU" sz="3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940FB3E-FF3E-4656-A3EC-D4D02B1D3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8832" y="1491677"/>
            <a:ext cx="4025245" cy="4299524"/>
          </a:xfrm>
        </p:spPr>
        <p:txBody>
          <a:bodyPr>
            <a:normAutofit lnSpcReduction="10000"/>
          </a:bodyPr>
          <a:lstStyle/>
          <a:p>
            <a:r>
              <a:rPr lang="ru-RU" sz="2400" b="1" dirty="0"/>
              <a:t>Поликлиника </a:t>
            </a:r>
            <a:r>
              <a:rPr lang="ru-RU" sz="2400" dirty="0"/>
              <a:t>— лечебно-профилактическое учреждение, предназначенное для оказания врачебной медицинской помощи приходящим больным и для лечения больных на дому.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73A5959C-C9C8-4EF6-B9A2-3829C045E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6" y="1168924"/>
            <a:ext cx="6936626" cy="4622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12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1EBB8C-0E10-405D-B373-0B261198A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0"/>
            <a:ext cx="9905998" cy="1478570"/>
          </a:xfrm>
        </p:spPr>
        <p:txBody>
          <a:bodyPr/>
          <a:lstStyle/>
          <a:p>
            <a:r>
              <a:rPr lang="ru-RU" sz="3600" dirty="0"/>
              <a:t>Инструменты необходимые Окулисту для работы:</a:t>
            </a:r>
            <a:endParaRPr lang="ru-RU" dirty="0"/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A84C9E1B-63BD-4E23-A718-56B098957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41" y="1318315"/>
            <a:ext cx="1878520" cy="38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338BAD6-0F3A-4EEC-91D0-03312381503C}"/>
              </a:ext>
            </a:extLst>
          </p:cNvPr>
          <p:cNvSpPr txBox="1"/>
          <p:nvPr/>
        </p:nvSpPr>
        <p:spPr>
          <a:xfrm>
            <a:off x="1141412" y="5379430"/>
            <a:ext cx="2648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Таблица</a:t>
            </a:r>
            <a:r>
              <a:rPr lang="ru-RU" dirty="0"/>
              <a:t> - </a:t>
            </a:r>
            <a:r>
              <a:rPr lang="ru-RU" b="0" i="0" dirty="0">
                <a:effectLst/>
              </a:rPr>
              <a:t>стандартизированная таблица для проверки остроты зрения.</a:t>
            </a:r>
            <a:endParaRPr lang="ru-RU" dirty="0"/>
          </a:p>
        </p:txBody>
      </p:sp>
      <p:pic>
        <p:nvPicPr>
          <p:cNvPr id="5124" name="Picture 4">
            <a:extLst>
              <a:ext uri="{FF2B5EF4-FFF2-40B4-BE49-F238E27FC236}">
                <a16:creationId xmlns="" xmlns:a16="http://schemas.microsoft.com/office/drawing/2014/main" id="{4D194BFD-765D-48AE-B43B-363D76989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713" y="1642950"/>
            <a:ext cx="3384222" cy="338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6BB8094-E354-4D3D-B959-43D7ECD82EBD}"/>
              </a:ext>
            </a:extLst>
          </p:cNvPr>
          <p:cNvSpPr txBox="1"/>
          <p:nvPr/>
        </p:nvSpPr>
        <p:spPr>
          <a:xfrm>
            <a:off x="3731479" y="5215049"/>
            <a:ext cx="3242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Щелевая лампа</a:t>
            </a:r>
            <a:r>
              <a:rPr lang="ru-RU" dirty="0"/>
              <a:t> – специальный аппарат, позволяющий производить анализ видимых частей глаза.</a:t>
            </a:r>
          </a:p>
        </p:txBody>
      </p:sp>
      <p:pic>
        <p:nvPicPr>
          <p:cNvPr id="5126" name="Picture 6">
            <a:extLst>
              <a:ext uri="{FF2B5EF4-FFF2-40B4-BE49-F238E27FC236}">
                <a16:creationId xmlns="" xmlns:a16="http://schemas.microsoft.com/office/drawing/2014/main" id="{6B496CDB-DF4D-4F39-AD3C-097D14F99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634" y="1400540"/>
            <a:ext cx="4619843" cy="249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FA10700-CD8D-44FD-A50F-BE79C79ABC72}"/>
              </a:ext>
            </a:extLst>
          </p:cNvPr>
          <p:cNvSpPr txBox="1"/>
          <p:nvPr/>
        </p:nvSpPr>
        <p:spPr>
          <a:xfrm>
            <a:off x="8286197" y="4103842"/>
            <a:ext cx="3242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Пробная оправа </a:t>
            </a:r>
            <a:r>
              <a:rPr lang="ru-RU" dirty="0"/>
              <a:t>– специальное приспособление для подбора </a:t>
            </a:r>
            <a:r>
              <a:rPr lang="ru-RU" b="1" dirty="0"/>
              <a:t>очков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585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78FBED-90FE-4281-84C5-AF674D72A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Подведем итоги НАШЕЙ экскурсии -</a:t>
            </a:r>
            <a:br>
              <a:rPr lang="ru-RU" dirty="0"/>
            </a:br>
            <a:r>
              <a:rPr lang="ru-RU" dirty="0"/>
              <a:t>Что мы узнали?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="" xmlns:a16="http://schemas.microsoft.com/office/drawing/2014/main" id="{B15BFC96-BABC-4F4D-A4F7-CADAA30037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r="13784" b="2807"/>
          <a:stretch/>
        </p:blipFill>
        <p:spPr bwMode="auto">
          <a:xfrm>
            <a:off x="7334055" y="2097088"/>
            <a:ext cx="3938359" cy="399696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="" xmlns:a16="http://schemas.microsoft.com/office/drawing/2014/main" id="{6BD255DC-6944-430E-9D07-3335060D5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7292">
            <a:off x="1278060" y="2800517"/>
            <a:ext cx="4602028" cy="260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98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75636B9-F0BE-4231-864B-BA20A0D5B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424" y="818560"/>
            <a:ext cx="6579141" cy="895547"/>
          </a:xfrm>
        </p:spPr>
        <p:txBody>
          <a:bodyPr>
            <a:normAutofit/>
          </a:bodyPr>
          <a:lstStyle/>
          <a:p>
            <a:r>
              <a:rPr lang="ru-RU" dirty="0"/>
              <a:t>Где работает регистратор?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="" xmlns:a16="http://schemas.microsoft.com/office/drawing/2014/main" id="{ACA23D88-773A-499F-A0E6-F364F4EA6873}"/>
              </a:ext>
            </a:extLst>
          </p:cNvPr>
          <p:cNvSpPr txBox="1">
            <a:spLocks/>
          </p:cNvSpPr>
          <p:nvPr/>
        </p:nvSpPr>
        <p:spPr>
          <a:xfrm>
            <a:off x="339822" y="2952160"/>
            <a:ext cx="6579141" cy="611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Как называется врач, который лечит детей?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="" xmlns:a16="http://schemas.microsoft.com/office/drawing/2014/main" id="{01D08E9D-AF76-43EA-8851-7169CBAB322E}"/>
              </a:ext>
            </a:extLst>
          </p:cNvPr>
          <p:cNvSpPr txBox="1">
            <a:spLocks/>
          </p:cNvSpPr>
          <p:nvPr/>
        </p:nvSpPr>
        <p:spPr>
          <a:xfrm>
            <a:off x="515331" y="4185438"/>
            <a:ext cx="6579141" cy="8955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У какого врача в кабинете висит табличка, с помощью которой можно проверить зрение? </a:t>
            </a:r>
          </a:p>
          <a:p>
            <a:endParaRPr lang="ru-RU" dirty="0"/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CB276EFF-48EF-4D4A-B048-BEAB44653D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8" b="15172"/>
          <a:stretch/>
        </p:blipFill>
        <p:spPr bwMode="auto">
          <a:xfrm>
            <a:off x="5091758" y="86412"/>
            <a:ext cx="3654411" cy="260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15B9C871-6BAB-41DF-BA9B-345226959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87" y="1297334"/>
            <a:ext cx="3938324" cy="287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="" xmlns:a16="http://schemas.microsoft.com/office/drawing/2014/main" id="{54D012CC-E7A7-4915-BEB4-8B70AF272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010" y="3870652"/>
            <a:ext cx="4113998" cy="274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507C989-26BD-45D1-AC5A-EFE9ABCE9C13}"/>
              </a:ext>
            </a:extLst>
          </p:cNvPr>
          <p:cNvSpPr txBox="1"/>
          <p:nvPr/>
        </p:nvSpPr>
        <p:spPr>
          <a:xfrm>
            <a:off x="3283486" y="1379338"/>
            <a:ext cx="186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В регистратуре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021D892-2C41-4EAA-87DC-CAC22F2CF088}"/>
              </a:ext>
            </a:extLst>
          </p:cNvPr>
          <p:cNvSpPr txBox="1"/>
          <p:nvPr/>
        </p:nvSpPr>
        <p:spPr>
          <a:xfrm>
            <a:off x="4715615" y="3394806"/>
            <a:ext cx="186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Педиатр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4D47BA4-34F9-4102-977B-D54399E4464C}"/>
              </a:ext>
            </a:extLst>
          </p:cNvPr>
          <p:cNvSpPr txBox="1"/>
          <p:nvPr/>
        </p:nvSpPr>
        <p:spPr>
          <a:xfrm>
            <a:off x="4643503" y="5080985"/>
            <a:ext cx="186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Окулист</a:t>
            </a:r>
          </a:p>
        </p:txBody>
      </p:sp>
    </p:spTree>
    <p:extLst>
      <p:ext uri="{BB962C8B-B14F-4D97-AF65-F5344CB8AC3E}">
        <p14:creationId xmlns:p14="http://schemas.microsoft.com/office/powerpoint/2010/main" val="275862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7E2C623-3751-4967-9B53-9FD0DECDD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317" y="3113313"/>
            <a:ext cx="7672650" cy="946200"/>
          </a:xfrm>
        </p:spPr>
        <p:txBody>
          <a:bodyPr>
            <a:normAutofit/>
          </a:bodyPr>
          <a:lstStyle/>
          <a:p>
            <a:r>
              <a:rPr lang="ru-RU" dirty="0"/>
              <a:t>К какому врачу нужно обратиться, если сильно заболели  ушко, горлышко или носик?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="" xmlns:a16="http://schemas.microsoft.com/office/drawing/2014/main" id="{4FC9C2A1-1012-487C-8CC6-B4006F107E1D}"/>
              </a:ext>
            </a:extLst>
          </p:cNvPr>
          <p:cNvSpPr txBox="1">
            <a:spLocks/>
          </p:cNvSpPr>
          <p:nvPr/>
        </p:nvSpPr>
        <p:spPr>
          <a:xfrm>
            <a:off x="958358" y="4791103"/>
            <a:ext cx="5944822" cy="946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Что получает пациент в регистратуре, перед тем как пойти к врачу?</a:t>
            </a:r>
          </a:p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="" xmlns:a16="http://schemas.microsoft.com/office/drawing/2014/main" id="{D37CC139-3F8E-462C-893E-928890A2A53A}"/>
              </a:ext>
            </a:extLst>
          </p:cNvPr>
          <p:cNvSpPr txBox="1">
            <a:spLocks/>
          </p:cNvSpPr>
          <p:nvPr/>
        </p:nvSpPr>
        <p:spPr>
          <a:xfrm>
            <a:off x="781622" y="702765"/>
            <a:ext cx="4607333" cy="1116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Кто из врачей учит правильно чистить зубки?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7977899-14CD-4D9D-9A30-4BB27A37AE49}"/>
              </a:ext>
            </a:extLst>
          </p:cNvPr>
          <p:cNvSpPr txBox="1"/>
          <p:nvPr/>
        </p:nvSpPr>
        <p:spPr>
          <a:xfrm>
            <a:off x="3315058" y="1225482"/>
            <a:ext cx="186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Стоматолог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59FAC264-121F-4F75-96F1-0E8DA8706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65" y="104512"/>
            <a:ext cx="3019914" cy="232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BBF4331-8306-4877-8575-3F052D5C6EE3}"/>
              </a:ext>
            </a:extLst>
          </p:cNvPr>
          <p:cNvSpPr txBox="1"/>
          <p:nvPr/>
        </p:nvSpPr>
        <p:spPr>
          <a:xfrm>
            <a:off x="5555470" y="4063981"/>
            <a:ext cx="186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Лор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BBE39765-D400-40ED-B2A5-25EAE97FF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179" y="1508767"/>
            <a:ext cx="2941127" cy="294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55813A2-AAEA-4D25-85CA-E90A7A5AA6BB}"/>
              </a:ext>
            </a:extLst>
          </p:cNvPr>
          <p:cNvSpPr txBox="1"/>
          <p:nvPr/>
        </p:nvSpPr>
        <p:spPr>
          <a:xfrm>
            <a:off x="5476439" y="5311787"/>
            <a:ext cx="186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Талон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="" xmlns:a16="http://schemas.microsoft.com/office/drawing/2014/main" id="{A413D973-B29A-4D6F-B78D-87D5008A3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t="5294" r="14708"/>
          <a:stretch/>
        </p:blipFill>
        <p:spPr bwMode="auto">
          <a:xfrm>
            <a:off x="8114438" y="3586413"/>
            <a:ext cx="3119205" cy="318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03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8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7E2C623-3751-4967-9B53-9FD0DECDD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332" y="2637785"/>
            <a:ext cx="5997054" cy="946200"/>
          </a:xfrm>
        </p:spPr>
        <p:txBody>
          <a:bodyPr>
            <a:normAutofit/>
          </a:bodyPr>
          <a:lstStyle/>
          <a:p>
            <a:r>
              <a:rPr lang="ru-RU" dirty="0"/>
              <a:t>Какой инструмент помогает стоматологу для обезболивания ротовой полости?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="" xmlns:a16="http://schemas.microsoft.com/office/drawing/2014/main" id="{4FC9C2A1-1012-487C-8CC6-B4006F107E1D}"/>
              </a:ext>
            </a:extLst>
          </p:cNvPr>
          <p:cNvSpPr txBox="1">
            <a:spLocks/>
          </p:cNvSpPr>
          <p:nvPr/>
        </p:nvSpPr>
        <p:spPr>
          <a:xfrm>
            <a:off x="544924" y="4549856"/>
            <a:ext cx="5224056" cy="13001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С помощью чего окулист может помочь подобрать очки для пациента?</a:t>
            </a:r>
          </a:p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="" xmlns:a16="http://schemas.microsoft.com/office/drawing/2014/main" id="{D37CC139-3F8E-462C-893E-928890A2A53A}"/>
              </a:ext>
            </a:extLst>
          </p:cNvPr>
          <p:cNvSpPr txBox="1">
            <a:spLocks/>
          </p:cNvSpPr>
          <p:nvPr/>
        </p:nvSpPr>
        <p:spPr>
          <a:xfrm>
            <a:off x="659981" y="570954"/>
            <a:ext cx="4607333" cy="11166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Какой инструмент нужен педиатру для измерения температуры?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7977899-14CD-4D9D-9A30-4BB27A37AE49}"/>
              </a:ext>
            </a:extLst>
          </p:cNvPr>
          <p:cNvSpPr txBox="1"/>
          <p:nvPr/>
        </p:nvSpPr>
        <p:spPr>
          <a:xfrm>
            <a:off x="3461627" y="1330778"/>
            <a:ext cx="186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Градусник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BBF4331-8306-4877-8575-3F052D5C6EE3}"/>
              </a:ext>
            </a:extLst>
          </p:cNvPr>
          <p:cNvSpPr txBox="1"/>
          <p:nvPr/>
        </p:nvSpPr>
        <p:spPr>
          <a:xfrm>
            <a:off x="5267314" y="3429000"/>
            <a:ext cx="2395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Стоматологический шприц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55813A2-AAEA-4D25-85CA-E90A7A5AA6BB}"/>
              </a:ext>
            </a:extLst>
          </p:cNvPr>
          <p:cNvSpPr txBox="1"/>
          <p:nvPr/>
        </p:nvSpPr>
        <p:spPr>
          <a:xfrm>
            <a:off x="4556515" y="5480672"/>
            <a:ext cx="186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Пробная оправа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AD08C993-CB3C-4FD1-A840-B2FE5B942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955" y="141100"/>
            <a:ext cx="3123449" cy="156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F40DC70-4D04-48EA-AA58-3A619B19C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313" y="2061041"/>
            <a:ext cx="3225705" cy="21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="" xmlns:a16="http://schemas.microsoft.com/office/drawing/2014/main" id="{1A86EB44-5A78-4579-8E28-F5E97B90B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031" y="4408573"/>
            <a:ext cx="4192943" cy="226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67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>
            <a:extLst>
              <a:ext uri="{FF2B5EF4-FFF2-40B4-BE49-F238E27FC236}">
                <a16:creationId xmlns="" xmlns:a16="http://schemas.microsoft.com/office/drawing/2014/main" id="{BE9D022A-4EBB-4371-A418-EDDDC1110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04" y="729817"/>
            <a:ext cx="10407192" cy="612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="" xmlns:a16="http://schemas.microsoft.com/office/drawing/2014/main" id="{B8785EA1-5111-49CD-8BBD-A6B3EDCEA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04" y="889034"/>
            <a:ext cx="8182467" cy="578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E5349F5-9CB6-490D-9BD0-F74B7DAF684C}"/>
              </a:ext>
            </a:extLst>
          </p:cNvPr>
          <p:cNvSpPr txBox="1"/>
          <p:nvPr/>
        </p:nvSpPr>
        <p:spPr>
          <a:xfrm>
            <a:off x="2149312" y="185547"/>
            <a:ext cx="7588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+mj-lt"/>
              </a:rPr>
              <a:t>МОЛОДЦЫ!</a:t>
            </a:r>
          </a:p>
        </p:txBody>
      </p:sp>
    </p:spTree>
    <p:extLst>
      <p:ext uri="{BB962C8B-B14F-4D97-AF65-F5344CB8AC3E}">
        <p14:creationId xmlns:p14="http://schemas.microsoft.com/office/powerpoint/2010/main" val="371702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AA456B7-4E74-4B3F-9660-11F4D2D78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0448CD7-8649-44F1-99D3-34859B0F0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8A8CF936-3925-4446-A5F4-9CBAE4DC8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52" y="-5450"/>
            <a:ext cx="6167448" cy="410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BE0EE1B2-3F25-47A7-988C-E04A528AC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43"/>
            <a:ext cx="6024552" cy="401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34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4DCAB9D-067C-4187-B179-D9D4F8F56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558" y="5722446"/>
            <a:ext cx="10539168" cy="989438"/>
          </a:xfrm>
        </p:spPr>
        <p:txBody>
          <a:bodyPr>
            <a:normAutofit fontScale="85000" lnSpcReduction="10000"/>
          </a:bodyPr>
          <a:lstStyle/>
          <a:p>
            <a:r>
              <a:rPr lang="ru-RU" sz="2400" dirty="0"/>
              <a:t>В любой поликлинике всё начинается с </a:t>
            </a:r>
            <a:r>
              <a:rPr lang="ru-RU" sz="2400" u="sng" dirty="0"/>
              <a:t>регистратуры</a:t>
            </a:r>
            <a:r>
              <a:rPr lang="ru-RU" sz="2400" dirty="0"/>
              <a:t>, где больные обращаются к регистратору</a:t>
            </a:r>
            <a:r>
              <a:rPr lang="ru-RU" sz="2400" b="1" dirty="0"/>
              <a:t> </a:t>
            </a:r>
            <a:r>
              <a:rPr lang="ru-RU" sz="2400" dirty="0"/>
              <a:t>, получают талоны на прием к врачу и берут свою медицинскую карту.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CD8F9629-6E7E-45F6-9FC8-DD92B632D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47772" cy="468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="" xmlns:a16="http://schemas.microsoft.com/office/drawing/2014/main" id="{D0E3D61A-DCB2-4AB4-9730-0F8AD783B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232" y="2035394"/>
            <a:ext cx="5587768" cy="372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93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C980C55-2B9A-402D-8F8D-EC8077EE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388" y="160473"/>
            <a:ext cx="10831398" cy="11859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/>
              <a:t>С помощью такого электронного аппарата некоторые пациенты записываются на прием к врачу. Все очень просто необходимо нажать кнопку с нужным специалистом</a:t>
            </a:r>
            <a:r>
              <a:rPr lang="ru-RU" sz="2000" dirty="0"/>
              <a:t>, </a:t>
            </a:r>
            <a:r>
              <a:rPr lang="ru-RU" sz="2000" b="1" dirty="0"/>
              <a:t>как тут же будет напечатан талон, в котором указан номер очереди и время приема пациента.</a:t>
            </a:r>
          </a:p>
        </p:txBody>
      </p:sp>
      <p:pic>
        <p:nvPicPr>
          <p:cNvPr id="5128" name="Picture 8">
            <a:extLst>
              <a:ext uri="{FF2B5EF4-FFF2-40B4-BE49-F238E27FC236}">
                <a16:creationId xmlns="" xmlns:a16="http://schemas.microsoft.com/office/drawing/2014/main" id="{B822DB67-5339-48BB-A86E-93B39DE015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8" r="9328" b="9553"/>
          <a:stretch/>
        </p:blipFill>
        <p:spPr bwMode="auto">
          <a:xfrm>
            <a:off x="980388" y="1465309"/>
            <a:ext cx="5115612" cy="523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="" xmlns:a16="http://schemas.microsoft.com/office/drawing/2014/main" id="{529C9252-4FD0-4720-95CB-DE1B59E6BF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t="5294" r="14708"/>
          <a:stretch/>
        </p:blipFill>
        <p:spPr bwMode="auto">
          <a:xfrm>
            <a:off x="6566432" y="1800502"/>
            <a:ext cx="4736306" cy="482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22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E1E5D68-A529-4E52-B176-B106D6F0D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8841" y="554611"/>
            <a:ext cx="2507530" cy="52365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В холле недалеко от регистратуры находится расписание приема врачей-специалистов.</a:t>
            </a:r>
          </a:p>
          <a:p>
            <a:pPr marL="0" indent="0">
              <a:buNone/>
            </a:pPr>
            <a:r>
              <a:rPr lang="ru-RU" dirty="0"/>
              <a:t>Все распределено не только по времени, но и по дням недели.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>
            <a:extLst>
              <a:ext uri="{FF2B5EF4-FFF2-40B4-BE49-F238E27FC236}">
                <a16:creationId xmlns="" xmlns:a16="http://schemas.microsoft.com/office/drawing/2014/main" id="{CD699A37-5BA1-4B94-8A97-F2AFC94099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6" b="8161"/>
          <a:stretch/>
        </p:blipFill>
        <p:spPr bwMode="auto">
          <a:xfrm>
            <a:off x="906903" y="501192"/>
            <a:ext cx="8007713" cy="585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49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822D49C6-D3E6-4605-A897-5A7DDD4A3B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2" r="4116"/>
          <a:stretch/>
        </p:blipFill>
        <p:spPr bwMode="auto">
          <a:xfrm>
            <a:off x="169683" y="118389"/>
            <a:ext cx="5851772" cy="345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B3CB645-2654-4A92-86CA-2CC0367238C1}"/>
              </a:ext>
            </a:extLst>
          </p:cNvPr>
          <p:cNvSpPr txBox="1"/>
          <p:nvPr/>
        </p:nvSpPr>
        <p:spPr>
          <a:xfrm>
            <a:off x="6096000" y="514315"/>
            <a:ext cx="59263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А это ГАРДЕРОБ. Он нужен для того, чтобы посетители в холодное время года могли оставить, там на хранение свою верхнюю одежду. </a:t>
            </a:r>
          </a:p>
          <a:p>
            <a:r>
              <a:rPr lang="ru-RU" sz="2000" b="1" dirty="0"/>
              <a:t>При этом каждому пациенту выдается номерок, для того чтобы можно было без труда найти свою вещь.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BFFB0464-0B61-421F-B498-AF1040A86C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" b="6324"/>
          <a:stretch/>
        </p:blipFill>
        <p:spPr bwMode="auto">
          <a:xfrm>
            <a:off x="691889" y="3692520"/>
            <a:ext cx="4514850" cy="304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ABFDD856-C7CD-4926-902F-160CDEBC75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" t="9627" r="6543"/>
          <a:stretch/>
        </p:blipFill>
        <p:spPr bwMode="auto">
          <a:xfrm>
            <a:off x="6021455" y="3285241"/>
            <a:ext cx="6080795" cy="345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77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DAF74F8-6490-4A98-B6F8-A7B1A01D4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7268" y="6059561"/>
            <a:ext cx="9905999" cy="59740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А теперь пройдемся по кабинетам и заглянем к врачам-специалистам.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="" xmlns:a16="http://schemas.microsoft.com/office/drawing/2014/main" id="{DC6029C3-B5F1-4BC4-9875-464C8D900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523" y="94268"/>
            <a:ext cx="8560701" cy="570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37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B8D1526-566D-40AA-A167-E769857C3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5580" y="5351603"/>
            <a:ext cx="3920747" cy="73881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/>
              <a:t>Врач, который лечит детей - ПЕДИАТР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="" xmlns:a16="http://schemas.microsoft.com/office/drawing/2014/main" id="{765B076F-04CB-40FA-8557-A60F22D33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" y="2580642"/>
            <a:ext cx="5864535" cy="427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="" xmlns:a16="http://schemas.microsoft.com/office/drawing/2014/main" id="{71BE397A-FD10-4053-A00F-79E84B79D5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6"/>
          <a:stretch/>
        </p:blipFill>
        <p:spPr bwMode="auto">
          <a:xfrm>
            <a:off x="5846394" y="0"/>
            <a:ext cx="6336180" cy="482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61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286</TotalTime>
  <Words>534</Words>
  <Application>Microsoft Office PowerPoint</Application>
  <PresentationFormat>Произвольный</PresentationFormat>
  <Paragraphs>65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Контур</vt:lpstr>
      <vt:lpstr>виртуальная экскурсия в детскую поликлинику</vt:lpstr>
      <vt:lpstr>Как ты думаешь, что это за здание?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Так выглядит Кабинет Педиатра</vt:lpstr>
      <vt:lpstr>Инструменты необходимые педиатру для работы:</vt:lpstr>
      <vt:lpstr>Презентация PowerPoint</vt:lpstr>
      <vt:lpstr>Так выглядит кабинет стоматолога</vt:lpstr>
      <vt:lpstr>Инструменты необходимые стоматологу для работы:</vt:lpstr>
      <vt:lpstr>Презентация PowerPoint</vt:lpstr>
      <vt:lpstr>Так выглядит кабинет ОТОларинголога</vt:lpstr>
      <vt:lpstr>Инструменты необходимые лору для работы:</vt:lpstr>
      <vt:lpstr>Презентация PowerPoint</vt:lpstr>
      <vt:lpstr>Так выглядит кабинет офтальмолога</vt:lpstr>
      <vt:lpstr>Инструменты необходимые Окулисту для работы:</vt:lpstr>
      <vt:lpstr>Подведем итоги НАШЕЙ экскурсии - Что мы узнали?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Онлайн – экскурсия в поликлинику</dc:title>
  <dc:creator>admin</dc:creator>
  <cp:lastModifiedBy>Admin</cp:lastModifiedBy>
  <cp:revision>34</cp:revision>
  <dcterms:created xsi:type="dcterms:W3CDTF">2023-12-11T11:16:47Z</dcterms:created>
  <dcterms:modified xsi:type="dcterms:W3CDTF">2024-01-19T01:41:25Z</dcterms:modified>
</cp:coreProperties>
</file>