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70" r:id="rId3"/>
    <p:sldId id="271" r:id="rId4"/>
    <p:sldId id="272" r:id="rId5"/>
    <p:sldId id="273" r:id="rId6"/>
    <p:sldId id="268" r:id="rId7"/>
    <p:sldId id="278" r:id="rId8"/>
    <p:sldId id="266" r:id="rId9"/>
    <p:sldId id="274" r:id="rId10"/>
    <p:sldId id="275" r:id="rId11"/>
    <p:sldId id="276" r:id="rId12"/>
    <p:sldId id="277" r:id="rId13"/>
    <p:sldId id="279" r:id="rId14"/>
    <p:sldId id="280" r:id="rId15"/>
    <p:sldId id="286" r:id="rId16"/>
    <p:sldId id="281" r:id="rId17"/>
    <p:sldId id="282" r:id="rId18"/>
    <p:sldId id="283" r:id="rId19"/>
    <p:sldId id="284" r:id="rId20"/>
    <p:sldId id="285" r:id="rId21"/>
    <p:sldId id="28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12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91680" y="1781181"/>
            <a:ext cx="6480720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ru-RU" sz="5400" b="1" dirty="0">
                <a:ln w="19050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Устное народное творчество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Литературное чтение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2 класс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Фольклорное творчество имеет свою особенность. Оно тоже связано с деятельностью конкретного человека, но этот человек не создаёт что-то совершенно новое, а творит, используя издревле сложившиеся художественные формы, сюжеты, мотивы, образы.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6" y="3441199"/>
            <a:ext cx="4102999" cy="31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5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 передаче из уст в уста материал дополняется, видоизменяется. </a:t>
            </a: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 этом плохо придуманное отсеивается, сохраняется лишь самое ценное, самое удачное.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32675"/>
          <a:stretch/>
        </p:blipFill>
        <p:spPr>
          <a:xfrm>
            <a:off x="3010757" y="2579425"/>
            <a:ext cx="4130598" cy="39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 народному творчеству относятся: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устное народное творчество (пословицы, скороговорки, небылицы, загадки, песни и сказки, былины);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музыка (балалайка, гусли, жалейка);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танец (хоровод);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изобразительное и декоративно-прикладное искусство (хохлома, гжель,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богородская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игрушка, дымковская игрушка).</a:t>
            </a:r>
          </a:p>
        </p:txBody>
      </p:sp>
    </p:spTree>
    <p:extLst>
      <p:ext uri="{BB962C8B-B14F-4D97-AF65-F5344CB8AC3E}">
        <p14:creationId xmlns:p14="http://schemas.microsoft.com/office/powerpoint/2010/main" val="28614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8C22ABB-BDE3-6AE0-417A-C54AA192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404664"/>
            <a:ext cx="73803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8000" b="1" i="1" dirty="0">
                <a:solidFill>
                  <a:srgbClr val="009900"/>
                </a:solidFill>
                <a:latin typeface="Comic Sans MS" panose="030F0702030302020204" pitchFamily="66" charset="0"/>
              </a:rPr>
              <a:t>Былины</a:t>
            </a:r>
            <a:r>
              <a:rPr lang="ru-RU" altLang="ru-RU" sz="8000" b="1" i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dirty="0"/>
              <a:t>сказания прошлого, повествующие о жизни и подвигах русских богатырей.</a:t>
            </a: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4800" b="1" i="1" dirty="0">
              <a:solidFill>
                <a:srgbClr val="660033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4800" b="1" i="1" dirty="0">
              <a:solidFill>
                <a:srgbClr val="660033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4800" b="1" i="1" dirty="0">
                <a:solidFill>
                  <a:srgbClr val="660033"/>
                </a:solidFill>
                <a:latin typeface="Comic Sans MS" panose="030F0702030302020204" pitchFamily="66" charset="0"/>
              </a:rPr>
              <a:t>«Садко»</a:t>
            </a:r>
          </a:p>
        </p:txBody>
      </p:sp>
    </p:spTree>
    <p:extLst>
      <p:ext uri="{BB962C8B-B14F-4D97-AF65-F5344CB8AC3E}">
        <p14:creationId xmlns:p14="http://schemas.microsoft.com/office/powerpoint/2010/main" val="3290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5A40F88-6038-1767-883C-2732170BD21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-963488"/>
            <a:ext cx="8229600" cy="25320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ru-RU" altLang="ru-RU" sz="4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ru-RU" altLang="ru-RU" sz="4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Потешка</a:t>
            </a:r>
            <a:br>
              <a:rPr lang="ru-RU" altLang="ru-RU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endParaRPr lang="ru-RU" altLang="ru-RU" sz="40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DD6682-2F75-D5E8-7517-7CB05A20D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618" y="785613"/>
            <a:ext cx="7200800" cy="25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 dirty="0">
                <a:solidFill>
                  <a:srgbClr val="CC3300"/>
                </a:solidFill>
                <a:latin typeface="+mn-lt"/>
              </a:rPr>
              <a:t>песенка-приговорка,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 dirty="0">
                <a:solidFill>
                  <a:srgbClr val="CC3300"/>
                </a:solidFill>
                <a:latin typeface="+mn-lt"/>
              </a:rPr>
              <a:t>сопутствующая</a:t>
            </a:r>
            <a:endParaRPr lang="en-US" altLang="ru-RU" b="1" i="1" dirty="0">
              <a:solidFill>
                <a:srgbClr val="CC33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 dirty="0">
                <a:solidFill>
                  <a:srgbClr val="CC3300"/>
                </a:solidFill>
                <a:latin typeface="+mn-lt"/>
              </a:rPr>
              <a:t>игре с пальцами, ручками и ножками ребенка.</a:t>
            </a:r>
            <a:br>
              <a:rPr lang="ru-RU" altLang="ru-RU" b="1" i="1" dirty="0">
                <a:solidFill>
                  <a:srgbClr val="CC3300"/>
                </a:solidFill>
                <a:latin typeface="+mn-lt"/>
              </a:rPr>
            </a:br>
            <a:endParaRPr lang="ru-RU" altLang="ru-RU" b="1" i="1" dirty="0">
              <a:solidFill>
                <a:srgbClr val="CC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0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EB3F9-C1BC-12FD-C971-99CE5041E2CE}"/>
              </a:ext>
            </a:extLst>
          </p:cNvPr>
          <p:cNvSpPr txBox="1"/>
          <p:nvPr/>
        </p:nvSpPr>
        <p:spPr>
          <a:xfrm>
            <a:off x="2411760" y="260648"/>
            <a:ext cx="622818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Сорока-белобока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Кашу варила,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Деток кормила!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Этому дала,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Этому дала,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Этому дала,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Этому дала,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 этому не дала: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"Ты воды не носил,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Ты дров не рубил,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Ты печь не топил,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Ты чашки не мыл!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Кашу сами мы съедим,</a:t>
            </a:r>
            <a:br>
              <a:rPr lang="ru-RU" sz="2800" dirty="0"/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 лентяю не дадим!"</a:t>
            </a:r>
            <a:br>
              <a:rPr lang="ru-RU" sz="2800" dirty="0"/>
            </a:br>
            <a:endParaRPr lang="ru-RU" sz="2800" b="0" i="0" dirty="0">
              <a:solidFill>
                <a:srgbClr val="333333"/>
              </a:solidFill>
              <a:effectLst/>
              <a:latin typeface="Museo Sans Cyrl"/>
            </a:endParaRPr>
          </a:p>
        </p:txBody>
      </p:sp>
    </p:spTree>
    <p:extLst>
      <p:ext uri="{BB962C8B-B14F-4D97-AF65-F5344CB8AC3E}">
        <p14:creationId xmlns:p14="http://schemas.microsoft.com/office/powerpoint/2010/main" val="52596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3BD388-98FF-B7A0-9682-C0CA3440D5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332656"/>
            <a:ext cx="7150100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ru-RU" altLang="ru-RU" sz="4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Считалка  </a:t>
            </a:r>
            <a:br>
              <a:rPr lang="ru-RU" altLang="ru-RU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endParaRPr lang="ru-RU" altLang="ru-RU" sz="40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FF3ED7-C587-9FC7-FF53-E5C0386BA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379" y="2071369"/>
            <a:ext cx="6660605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CC3300"/>
                </a:solidFill>
              </a:rPr>
              <a:t>короткий стишок,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CC3300"/>
                </a:solidFill>
              </a:rPr>
              <a:t>с помощью которого определяют, кто в игре водит.</a:t>
            </a:r>
            <a:br>
              <a:rPr lang="ru-RU" altLang="ru-RU" sz="2400" b="1" i="1" dirty="0">
                <a:solidFill>
                  <a:srgbClr val="CC3300"/>
                </a:solidFill>
              </a:rPr>
            </a:br>
            <a:endParaRPr lang="ru-RU" altLang="ru-RU" sz="2400" b="1" i="1" dirty="0">
              <a:solidFill>
                <a:srgbClr val="CC33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4544C-6027-B42A-C606-F3DB6A07167C}"/>
              </a:ext>
            </a:extLst>
          </p:cNvPr>
          <p:cNvSpPr txBox="1"/>
          <p:nvPr/>
        </p:nvSpPr>
        <p:spPr>
          <a:xfrm>
            <a:off x="1648396" y="3643211"/>
            <a:ext cx="67613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Ехала машина тёмным лесом —</a:t>
            </a:r>
            <a:br>
              <a:rPr lang="ru-RU" sz="3200" dirty="0"/>
            </a:br>
            <a:r>
              <a:rPr lang="ru-RU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 каким-то интересом.</a:t>
            </a:r>
            <a:br>
              <a:rPr lang="ru-RU" sz="3200" dirty="0"/>
            </a:br>
            <a:r>
              <a:rPr lang="ru-RU" sz="32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Инти</a:t>
            </a:r>
            <a:r>
              <a:rPr lang="ru-RU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sz="32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инти</a:t>
            </a:r>
            <a:r>
              <a:rPr lang="ru-RU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-интерес —</a:t>
            </a:r>
            <a:br>
              <a:rPr lang="ru-RU" sz="3200" dirty="0"/>
            </a:br>
            <a:r>
              <a:rPr lang="ru-RU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Выходи на букву «с»!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20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46D3F4F-89A0-52E0-B969-8AE9F3C25ED5}"/>
              </a:ext>
            </a:extLst>
          </p:cNvPr>
          <p:cNvSpPr txBox="1">
            <a:spLocks noChangeArrowheads="1"/>
          </p:cNvSpPr>
          <p:nvPr/>
        </p:nvSpPr>
        <p:spPr>
          <a:xfrm>
            <a:off x="1914354" y="-115888"/>
            <a:ext cx="6772446" cy="19224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ru-RU" altLang="ru-RU" sz="4000" dirty="0">
                <a:latin typeface="Comic Sans MS" panose="030F0702030302020204" pitchFamily="66" charset="0"/>
              </a:rPr>
            </a:br>
            <a:r>
              <a:rPr lang="ru-RU" altLang="ru-RU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Скороговорка -</a:t>
            </a:r>
            <a:br>
              <a:rPr lang="ru-RU" altLang="ru-RU" sz="4000" b="1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ru-RU" altLang="ru-RU" sz="4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13D64A-32A3-ECB8-520B-7A8EC1B94FD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47663" y="1782893"/>
            <a:ext cx="71931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CC3300"/>
                </a:solidFill>
              </a:rPr>
              <a:t>стихотворение, в котором специально собраны труднопроизносимые слова.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B65C-D4F8-CCE7-7F6E-257CA00764CB}"/>
              </a:ext>
            </a:extLst>
          </p:cNvPr>
          <p:cNvSpPr txBox="1"/>
          <p:nvPr/>
        </p:nvSpPr>
        <p:spPr>
          <a:xfrm>
            <a:off x="2627784" y="3087767"/>
            <a:ext cx="58143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Ехал грека через реку.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Видит грека - в реке рак.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Сунул грека руку в реку.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Рак за руку грека - цап!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74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1980432-677A-6ABD-FC2C-D5A441C75661}"/>
              </a:ext>
            </a:extLst>
          </p:cNvPr>
          <p:cNvSpPr txBox="1">
            <a:spLocks noChangeArrowheads="1"/>
          </p:cNvSpPr>
          <p:nvPr/>
        </p:nvSpPr>
        <p:spPr>
          <a:xfrm>
            <a:off x="601005" y="-387424"/>
            <a:ext cx="8229600" cy="19224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ru-RU" altLang="ru-RU" sz="4800" b="1" dirty="0">
                <a:solidFill>
                  <a:srgbClr val="CC0000"/>
                </a:solidFill>
              </a:rPr>
            </a:br>
            <a:r>
              <a:rPr lang="ru-RU" altLang="ru-RU" sz="4800" b="1" dirty="0">
                <a:solidFill>
                  <a:srgbClr val="CC0000"/>
                </a:solidFill>
              </a:rPr>
              <a:t>Загадка – </a:t>
            </a:r>
            <a:br>
              <a:rPr lang="ru-RU" altLang="ru-RU" sz="4800" b="1" dirty="0">
                <a:solidFill>
                  <a:srgbClr val="CC0000"/>
                </a:solidFill>
              </a:rPr>
            </a:br>
            <a:endParaRPr lang="ru-RU" altLang="ru-RU" sz="4800" b="1" dirty="0">
              <a:solidFill>
                <a:srgbClr val="CC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530539-7492-20DF-4336-C72A6038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39" y="1268760"/>
            <a:ext cx="6768331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 dirty="0">
                <a:solidFill>
                  <a:srgbClr val="CC3300"/>
                </a:solidFill>
              </a:rPr>
              <a:t>выражение, которое нуждается в разгадке.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EDCC-3A1B-DBCF-F8CE-51821BE48DB8}"/>
              </a:ext>
            </a:extLst>
          </p:cNvPr>
          <p:cNvSpPr txBox="1"/>
          <p:nvPr/>
        </p:nvSpPr>
        <p:spPr>
          <a:xfrm>
            <a:off x="2339752" y="2780928"/>
            <a:ext cx="59584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В синем небе светляки —</a:t>
            </a:r>
          </a:p>
          <a:p>
            <a:r>
              <a:rPr lang="ru-RU" sz="3600" dirty="0"/>
              <a:t>Не дотянешь к ним руки.</a:t>
            </a:r>
          </a:p>
          <a:p>
            <a:r>
              <a:rPr lang="ru-RU" sz="3600" dirty="0"/>
              <a:t>А один большой светляк</a:t>
            </a:r>
          </a:p>
          <a:p>
            <a:r>
              <a:rPr lang="ru-RU" sz="3600" dirty="0"/>
              <a:t>Изогнулся, как червяк.</a:t>
            </a:r>
          </a:p>
        </p:txBody>
      </p:sp>
    </p:spTree>
    <p:extLst>
      <p:ext uri="{BB962C8B-B14F-4D97-AF65-F5344CB8AC3E}">
        <p14:creationId xmlns:p14="http://schemas.microsoft.com/office/powerpoint/2010/main" val="36589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947F54-68B9-8087-D815-AD6EFC3DAD34}"/>
              </a:ext>
            </a:extLst>
          </p:cNvPr>
          <p:cNvSpPr txBox="1"/>
          <p:nvPr/>
        </p:nvSpPr>
        <p:spPr>
          <a:xfrm>
            <a:off x="1547664" y="1276311"/>
            <a:ext cx="7344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это жанр народного творчества, рассказ о вымышленных событиях.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6B701-C297-3D56-D99F-AD3E77C76661}"/>
              </a:ext>
            </a:extLst>
          </p:cNvPr>
          <p:cNvSpPr txBox="1"/>
          <p:nvPr/>
        </p:nvSpPr>
        <p:spPr>
          <a:xfrm>
            <a:off x="3635896" y="26064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Сказка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8E87C-69BA-5FC0-793C-258B8477787F}"/>
              </a:ext>
            </a:extLst>
          </p:cNvPr>
          <p:cNvSpPr txBox="1"/>
          <p:nvPr/>
        </p:nvSpPr>
        <p:spPr>
          <a:xfrm>
            <a:off x="2132856" y="3369192"/>
            <a:ext cx="6174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000000"/>
                </a:solidFill>
                <a:effectLst/>
                <a:latin typeface="OpenSans"/>
              </a:rPr>
              <a:t>«Лисичка-сестричка и волк»</a:t>
            </a:r>
          </a:p>
          <a:p>
            <a:pPr algn="l"/>
            <a:endParaRPr lang="ru-RU" sz="36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ru-RU" sz="3600" dirty="0">
                <a:solidFill>
                  <a:srgbClr val="000000"/>
                </a:solidFill>
                <a:latin typeface="OpenSans"/>
              </a:rPr>
              <a:t>«Колобок»</a:t>
            </a:r>
            <a:endParaRPr lang="ru-RU" sz="36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43030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691680" y="126876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УСТНОЕ</a:t>
            </a: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691680" y="270892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НАРОДНОЕ</a:t>
            </a: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691680" y="414908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ТВОРЧЕСТВО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2273" r="2496" b="2250"/>
          <a:stretch/>
        </p:blipFill>
        <p:spPr>
          <a:xfrm>
            <a:off x="4427933" y="282215"/>
            <a:ext cx="4495408" cy="62935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7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A7208-00F4-3227-15D5-A53F42F13B6D}"/>
              </a:ext>
            </a:extLst>
          </p:cNvPr>
          <p:cNvSpPr txBox="1"/>
          <p:nvPr/>
        </p:nvSpPr>
        <p:spPr>
          <a:xfrm>
            <a:off x="1619672" y="476672"/>
            <a:ext cx="7056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Пословица —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предложение, в котором выражена народная мудрость в поучительной форме.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0C6FB-1190-F3EC-0B1D-7A4BD1E8FDA6}"/>
              </a:ext>
            </a:extLst>
          </p:cNvPr>
          <p:cNvSpPr txBox="1"/>
          <p:nvPr/>
        </p:nvSpPr>
        <p:spPr>
          <a:xfrm>
            <a:off x="1412776" y="3356992"/>
            <a:ext cx="740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Семь раз отмерь, один раз отрежь.</a:t>
            </a:r>
          </a:p>
        </p:txBody>
      </p:sp>
    </p:spTree>
    <p:extLst>
      <p:ext uri="{BB962C8B-B14F-4D97-AF65-F5344CB8AC3E}">
        <p14:creationId xmlns:p14="http://schemas.microsoft.com/office/powerpoint/2010/main" val="249872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78A53C-4E95-7B4C-C7B8-D81019A453E1}"/>
              </a:ext>
            </a:extLst>
          </p:cNvPr>
          <p:cNvSpPr txBox="1"/>
          <p:nvPr/>
        </p:nvSpPr>
        <p:spPr>
          <a:xfrm>
            <a:off x="1403648" y="476672"/>
            <a:ext cx="73265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Песня –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стихотворение, которое предназначено для пения, отражает жизнь народа.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0D451-56E1-A8EB-A094-BBFE7FC7F645}"/>
              </a:ext>
            </a:extLst>
          </p:cNvPr>
          <p:cNvSpPr txBox="1"/>
          <p:nvPr/>
        </p:nvSpPr>
        <p:spPr>
          <a:xfrm>
            <a:off x="2195736" y="4797152"/>
            <a:ext cx="6120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Во поле березка стояла</a:t>
            </a:r>
          </a:p>
        </p:txBody>
      </p:sp>
    </p:spTree>
    <p:extLst>
      <p:ext uri="{BB962C8B-B14F-4D97-AF65-F5344CB8AC3E}">
        <p14:creationId xmlns:p14="http://schemas.microsoft.com/office/powerpoint/2010/main" val="286261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5976" y="1196752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Значит из уст в уста, т.е. без записи текста. Один человек рассказывал другому: отец – сыну, бабушка – внучке… А так как текст не записывался, то каждый рассказчик мог вносить свои изменения в него, потому что рассказывал так, как запомнил, своими словами.</a:t>
            </a: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691680" y="126876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УСТНОЕ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691680" y="270892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НАРОДНОЕ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691680" y="414908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35386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691680" y="126876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УСТНОЕ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691680" y="270892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НАРОДНОЕ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1691680" y="414908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ТВОРЧЕСТВО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0" r="997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3232140"/>
            <a:ext cx="4464496" cy="32469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55976" y="1196752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Значит, это создал народ, 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 не кто-то один.</a:t>
            </a:r>
          </a:p>
        </p:txBody>
      </p:sp>
    </p:spTree>
    <p:extLst>
      <p:ext uri="{BB962C8B-B14F-4D97-AF65-F5344CB8AC3E}">
        <p14:creationId xmlns:p14="http://schemas.microsoft.com/office/powerpoint/2010/main" val="27192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691680" y="126876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УСТНОЕ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691680" y="270892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НАРОДНОЕ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1691680" y="4149080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ТВОРЧЕСТВО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40" y="3232140"/>
            <a:ext cx="4369976" cy="31152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55976" y="1196752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слова «творить», 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т. е. создавать.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49216" y="6167371"/>
            <a:ext cx="36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Устное народное творчество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по-другому называется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фольклор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(от англ.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Folklore –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народная мудрость)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8604" y="2063899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Фольклор –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 же, что устное народное творчество – область, в которой появилось творчество народа.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8604" y="379514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Устное народное творчество включает произведения разных народов и имеет своё жанровое наполнение.</a:t>
            </a:r>
          </a:p>
        </p:txBody>
      </p:sp>
    </p:spTree>
    <p:extLst>
      <p:ext uri="{BB962C8B-B14F-4D97-AF65-F5344CB8AC3E}">
        <p14:creationId xmlns:p14="http://schemas.microsoft.com/office/powerpoint/2010/main" val="22690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16E521-0087-1331-FA44-3BC7C31A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7919390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Фольклор национален, так как произведения, созданные народом, принадлежат определённой стране: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русский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фольклор, английский фольклор, французский фольклор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92" y="2610792"/>
            <a:ext cx="5892128" cy="39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устном народном творчестве отражается культура, быт народа-создателя, проблемы, которые волновали людей </a:t>
            </a: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различные периоды жизни. </a:t>
            </a: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 фольклорным произведениям можно судить о социальном устройстве того </a:t>
            </a: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или иного общества в определённый период его развития.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715" b="10001"/>
          <a:stretch/>
        </p:blipFill>
        <p:spPr>
          <a:xfrm>
            <a:off x="3563888" y="3789040"/>
            <a:ext cx="3024336" cy="27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8880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587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Comic Sans MS</vt:lpstr>
      <vt:lpstr>Arial</vt:lpstr>
      <vt:lpstr>Wingdings</vt:lpstr>
      <vt:lpstr>Calibri</vt:lpstr>
      <vt:lpstr>Museo Sans Cyrl</vt:lpstr>
      <vt:lpstr>OpenSans</vt:lpstr>
      <vt:lpstr>Times New Roman</vt:lpstr>
      <vt:lpstr>Open Sans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Устное народное творчество</cp:keywords>
  <cp:lastModifiedBy>User</cp:lastModifiedBy>
  <cp:revision>77</cp:revision>
  <dcterms:created xsi:type="dcterms:W3CDTF">2014-07-06T18:18:01Z</dcterms:created>
  <dcterms:modified xsi:type="dcterms:W3CDTF">2023-10-25T03:57:57Z</dcterms:modified>
</cp:coreProperties>
</file>