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61" r:id="rId5"/>
    <p:sldId id="263" r:id="rId6"/>
    <p:sldId id="264" r:id="rId7"/>
    <p:sldId id="267" r:id="rId8"/>
    <p:sldId id="258" r:id="rId9"/>
    <p:sldId id="265" r:id="rId10"/>
    <p:sldId id="259" r:id="rId11"/>
    <p:sldId id="262" r:id="rId12"/>
    <p:sldId id="266" r:id="rId13"/>
    <p:sldId id="26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15081-EAF3-495E-BBC1-235FC9F6174F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63F63-828E-4C1D-BAF2-CE7AB104D2B3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61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BFEAD-516F-470F-A17E-6E445DA9A207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9686A-074B-4701-9826-9684862DEFC8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5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9E8B-5789-4824-B71B-76EC3018E81A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8139-A300-48F3-882A-A9FC256C04E4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09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64D25-7E2D-41E5-B6C8-F90B4E55305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64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2BB68-BE36-495A-9CE7-8127357571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672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96399-406D-4F8C-89F4-979EB02835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CEE85-18C9-41BC-96F8-D70FCA5A01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40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68BF2-A67D-49F6-AAE1-0858121A16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77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125E10-43E2-498A-AEBD-3EB53B5E5E2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90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98425-ACE9-418D-8C55-5487A0A640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91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78FA10-87E5-4F5F-8D12-CABA451AA3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82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4F12-608D-437C-BF0D-371BF169D94B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AED3A-98A5-407B-ACC5-CCD38B0BFA8A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03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58D4E-BDA5-475F-A119-758523772047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75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057CFA-7FDC-4000-B302-B4CC1BFEF56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80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1FF50-7D65-4480-8B0E-6AF6375937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40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59798-8D02-4043-BA2C-A7A3910BBC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13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90E70C-3126-4D10-8E42-07655E79CA0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0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4FE002-391C-4BD3-9B1E-180D1A69655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82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D7B0A-162E-4027-AD1F-76039CB1C36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07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EFF7D-7091-4DB7-AF44-AB423549210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09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DD30EC-407F-42CD-96CA-3D93009CEB4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02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DC6FE-2A76-4D80-96B6-7CAAC1B120C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98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9C73-FE96-4319-BD5F-7DB7461F4757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41C6-0D5A-4D1E-9C0C-E4726D2EE3BD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51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45749-3248-4E01-B5B3-73A7DAE6DC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808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79B19-2348-4229-B191-AC6EC23558E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59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2300F-6DFA-42A7-822E-982682C96DA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41123-8A00-4D5C-BD28-5EA74D7F4498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6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238F-267A-4D2C-B36B-3DCB999A1F86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B407F-F418-4A49-9227-775BEC3EE988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0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703C7-4D97-4E41-B9F8-C29C0AB371F8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E56-10E4-4AAA-88FB-8162F2B09153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86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E146-8484-4D29-BEE7-83F416623538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163D-6289-44AA-A4BE-1F84F6F2D7B6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0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24F5C-C5BE-419F-8D2C-433B16859357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0C597-60DF-474B-8513-F42354BDF3BE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11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CB781-AF2F-4203-B139-F3F5A33ADE5F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AA7A6-330D-42D9-9D09-BE5CEC2BB1A0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3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D3ECB9"/>
              </a:solidFill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srgbClr val="D3ECB9"/>
              </a:solidFill>
            </a:endParaRPr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D3ECB9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D3ECB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0395-BF52-41A6-8FC4-16FCD1142407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24834-E4B0-47BB-9104-AC80EF24AE36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6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D3ECB9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srgbClr val="D3ECB9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41F3C9-E272-4EE7-BFD0-A6F0872EBA7C}" type="datetimeFigureOut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21.09.2018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6539F-4F31-427A-90E7-018B437A35E8}" type="slidenum">
              <a:rPr lang="ru-RU">
                <a:solidFill>
                  <a:srgbClr val="D3ECB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3ECB9">
                  <a:shade val="90000"/>
                </a:srgbClr>
              </a:solidFill>
            </a:endParaRPr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D3ECB9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D3ECB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23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3ECB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3ECB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3ECB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E49EA9-032A-4C87-88E2-C4A3AB2CF33D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1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81C53B-7506-409B-8C0F-3B02FFF795D7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0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фференциация гласных звуков У Ю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105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ифференциация гласных звуков У Ю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060" y="3352800"/>
            <a:ext cx="256794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024555" y="2181761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9600" b="1" i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  <a:ea typeface="+mj-ea"/>
                <a:cs typeface="+mj-cs"/>
              </a:rPr>
              <a:t>Буквы У-Ю</a:t>
            </a:r>
            <a:endParaRPr lang="ru-RU" sz="4000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0481"/>
            <a:ext cx="2485840" cy="31734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060" y="0"/>
            <a:ext cx="2378211" cy="25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фференциация гласных звуков У Ю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769" cy="154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ифференциация гласных звуков У 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966" y="5052646"/>
            <a:ext cx="1184034" cy="18053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1904" y="439450"/>
            <a:ext cx="623213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chemeClr val="accent6">
                    <a:lumMod val="10000"/>
                  </a:schemeClr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Итог урока</a:t>
            </a:r>
            <a:r>
              <a:rPr lang="ru-RU" sz="54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Calibri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72870" y="1890346"/>
            <a:ext cx="8950201" cy="336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гласная у или ю пишется после мягкого согласного? </a:t>
            </a:r>
            <a:endParaRPr lang="ru-RU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твердого согласного? </a:t>
            </a:r>
            <a:endParaRPr lang="ru-RU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звучит согласный перед буквой «У»?  </a:t>
            </a:r>
            <a:endParaRPr lang="ru-RU" sz="3200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звучит согласный перед буквой «Ю»? </a:t>
            </a:r>
            <a:endParaRPr lang="ru-RU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82" y="4845038"/>
            <a:ext cx="1900735" cy="22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фференциация гласных звуков У Ю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769" cy="154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ифференциация гласных звуков У 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966" y="5052646"/>
            <a:ext cx="1184034" cy="1805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422867" y="2120176"/>
            <a:ext cx="543770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sz="8800" b="1" kern="0" dirty="0">
                <a:ln w="11430"/>
                <a:solidFill>
                  <a:schemeClr val="accent6">
                    <a:lumMod val="10000"/>
                  </a:schemeClr>
                </a:solidFill>
                <a:latin typeface="Calibri" panose="020F0502020204030204"/>
              </a:rPr>
              <a:t>Молодцы!</a:t>
            </a:r>
          </a:p>
        </p:txBody>
      </p:sp>
    </p:spTree>
    <p:extLst>
      <p:ext uri="{BB962C8B-B14F-4D97-AF65-F5344CB8AC3E}">
        <p14:creationId xmlns:p14="http://schemas.microsoft.com/office/powerpoint/2010/main" val="111378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фференциация гласных звуков У Ю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769" cy="154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ифференциация гласных звуков У 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966" y="5052646"/>
            <a:ext cx="1184034" cy="1805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дифференциация гласных У Ю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354" y="1359878"/>
            <a:ext cx="8944703" cy="33762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549444" y="5124326"/>
            <a:ext cx="3046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D3ECB9">
                    <a:lumMod val="50000"/>
                  </a:srgbClr>
                </a:solidFill>
                <a:effectLst/>
                <a:uLnTx/>
                <a:uFillTx/>
              </a:rPr>
              <a:t>Й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+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У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=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Ю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82" y="4845038"/>
            <a:ext cx="1900735" cy="22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3851275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4" y="1"/>
            <a:ext cx="3570287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AutoShape 9"/>
          <p:cNvSpPr>
            <a:spLocks noChangeArrowheads="1"/>
          </p:cNvSpPr>
          <p:nvPr/>
        </p:nvSpPr>
        <p:spPr bwMode="auto">
          <a:xfrm rot="-7660411">
            <a:off x="4548981" y="4471194"/>
            <a:ext cx="1582738" cy="361950"/>
          </a:xfrm>
          <a:prstGeom prst="homePlate">
            <a:avLst>
              <a:gd name="adj" fmla="val 109320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5" name="AutoShape 10"/>
          <p:cNvSpPr>
            <a:spLocks noChangeArrowheads="1"/>
          </p:cNvSpPr>
          <p:nvPr/>
        </p:nvSpPr>
        <p:spPr bwMode="auto">
          <a:xfrm rot="-4780630">
            <a:off x="4405313" y="4975225"/>
            <a:ext cx="3022600" cy="361950"/>
          </a:xfrm>
          <a:prstGeom prst="homePlate">
            <a:avLst>
              <a:gd name="adj" fmla="val 208772"/>
            </a:avLst>
          </a:prstGeom>
          <a:solidFill>
            <a:srgbClr val="CC6600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z="1800">
              <a:solidFill>
                <a:srgbClr val="808080"/>
              </a:solidFill>
            </a:endParaRPr>
          </a:p>
        </p:txBody>
      </p:sp>
      <p:sp>
        <p:nvSpPr>
          <p:cNvPr id="5126" name="Freeform 13"/>
          <p:cNvSpPr>
            <a:spLocks/>
          </p:cNvSpPr>
          <p:nvPr/>
        </p:nvSpPr>
        <p:spPr bwMode="auto">
          <a:xfrm>
            <a:off x="3992564" y="3176589"/>
            <a:ext cx="1735137" cy="1711325"/>
          </a:xfrm>
          <a:custGeom>
            <a:avLst/>
            <a:gdLst>
              <a:gd name="T0" fmla="*/ 1023937 w 1093"/>
              <a:gd name="T1" fmla="*/ 138112 h 1078"/>
              <a:gd name="T2" fmla="*/ 338137 w 1093"/>
              <a:gd name="T3" fmla="*/ 100012 h 1078"/>
              <a:gd name="T4" fmla="*/ 223837 w 1093"/>
              <a:gd name="T5" fmla="*/ 201612 h 1078"/>
              <a:gd name="T6" fmla="*/ 236537 w 1093"/>
              <a:gd name="T7" fmla="*/ 366712 h 1078"/>
              <a:gd name="T8" fmla="*/ 439737 w 1093"/>
              <a:gd name="T9" fmla="*/ 506412 h 1078"/>
              <a:gd name="T10" fmla="*/ 173037 w 1093"/>
              <a:gd name="T11" fmla="*/ 735012 h 1078"/>
              <a:gd name="T12" fmla="*/ 122237 w 1093"/>
              <a:gd name="T13" fmla="*/ 760412 h 1078"/>
              <a:gd name="T14" fmla="*/ 46037 w 1093"/>
              <a:gd name="T15" fmla="*/ 785812 h 1078"/>
              <a:gd name="T16" fmla="*/ 7937 w 1093"/>
              <a:gd name="T17" fmla="*/ 862012 h 1078"/>
              <a:gd name="T18" fmla="*/ 122237 w 1093"/>
              <a:gd name="T19" fmla="*/ 1166812 h 1078"/>
              <a:gd name="T20" fmla="*/ 211137 w 1093"/>
              <a:gd name="T21" fmla="*/ 1243012 h 1078"/>
              <a:gd name="T22" fmla="*/ 401637 w 1093"/>
              <a:gd name="T23" fmla="*/ 1255712 h 1078"/>
              <a:gd name="T24" fmla="*/ 401637 w 1093"/>
              <a:gd name="T25" fmla="*/ 1662113 h 1078"/>
              <a:gd name="T26" fmla="*/ 465137 w 1093"/>
              <a:gd name="T27" fmla="*/ 1700213 h 1078"/>
              <a:gd name="T28" fmla="*/ 820737 w 1093"/>
              <a:gd name="T29" fmla="*/ 1611312 h 1078"/>
              <a:gd name="T30" fmla="*/ 846137 w 1093"/>
              <a:gd name="T31" fmla="*/ 1484312 h 1078"/>
              <a:gd name="T32" fmla="*/ 935037 w 1093"/>
              <a:gd name="T33" fmla="*/ 1458912 h 1078"/>
              <a:gd name="T34" fmla="*/ 1303337 w 1093"/>
              <a:gd name="T35" fmla="*/ 1433512 h 1078"/>
              <a:gd name="T36" fmla="*/ 1341437 w 1093"/>
              <a:gd name="T37" fmla="*/ 1408112 h 1078"/>
              <a:gd name="T38" fmla="*/ 1392237 w 1093"/>
              <a:gd name="T39" fmla="*/ 1331912 h 1078"/>
              <a:gd name="T40" fmla="*/ 1582737 w 1093"/>
              <a:gd name="T41" fmla="*/ 1001712 h 1078"/>
              <a:gd name="T42" fmla="*/ 1735137 w 1093"/>
              <a:gd name="T43" fmla="*/ 849313 h 1078"/>
              <a:gd name="T44" fmla="*/ 1570037 w 1093"/>
              <a:gd name="T45" fmla="*/ 620712 h 1078"/>
              <a:gd name="T46" fmla="*/ 1417637 w 1093"/>
              <a:gd name="T47" fmla="*/ 519112 h 1078"/>
              <a:gd name="T48" fmla="*/ 1328737 w 1093"/>
              <a:gd name="T49" fmla="*/ 404812 h 1078"/>
              <a:gd name="T50" fmla="*/ 1303337 w 1093"/>
              <a:gd name="T51" fmla="*/ 290512 h 1078"/>
              <a:gd name="T52" fmla="*/ 960437 w 1093"/>
              <a:gd name="T53" fmla="*/ 112712 h 1078"/>
              <a:gd name="T54" fmla="*/ 1023937 w 1093"/>
              <a:gd name="T55" fmla="*/ 138112 h 107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093"/>
              <a:gd name="T85" fmla="*/ 0 h 1078"/>
              <a:gd name="T86" fmla="*/ 1093 w 1093"/>
              <a:gd name="T87" fmla="*/ 1078 h 107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093" h="1078">
                <a:moveTo>
                  <a:pt x="645" y="87"/>
                </a:moveTo>
                <a:cubicBezTo>
                  <a:pt x="515" y="0"/>
                  <a:pt x="388" y="59"/>
                  <a:pt x="213" y="63"/>
                </a:cubicBezTo>
                <a:cubicBezTo>
                  <a:pt x="158" y="118"/>
                  <a:pt x="184" y="98"/>
                  <a:pt x="141" y="127"/>
                </a:cubicBezTo>
                <a:cubicBezTo>
                  <a:pt x="144" y="162"/>
                  <a:pt x="137" y="198"/>
                  <a:pt x="149" y="231"/>
                </a:cubicBezTo>
                <a:cubicBezTo>
                  <a:pt x="165" y="273"/>
                  <a:pt x="239" y="306"/>
                  <a:pt x="277" y="319"/>
                </a:cubicBezTo>
                <a:cubicBezTo>
                  <a:pt x="346" y="422"/>
                  <a:pt x="174" y="450"/>
                  <a:pt x="109" y="463"/>
                </a:cubicBezTo>
                <a:cubicBezTo>
                  <a:pt x="98" y="468"/>
                  <a:pt x="88" y="475"/>
                  <a:pt x="77" y="479"/>
                </a:cubicBezTo>
                <a:cubicBezTo>
                  <a:pt x="61" y="485"/>
                  <a:pt x="29" y="495"/>
                  <a:pt x="29" y="495"/>
                </a:cubicBezTo>
                <a:cubicBezTo>
                  <a:pt x="23" y="512"/>
                  <a:pt x="6" y="525"/>
                  <a:pt x="5" y="543"/>
                </a:cubicBezTo>
                <a:cubicBezTo>
                  <a:pt x="0" y="636"/>
                  <a:pt x="5" y="681"/>
                  <a:pt x="77" y="735"/>
                </a:cubicBezTo>
                <a:cubicBezTo>
                  <a:pt x="97" y="750"/>
                  <a:pt x="109" y="778"/>
                  <a:pt x="133" y="783"/>
                </a:cubicBezTo>
                <a:cubicBezTo>
                  <a:pt x="172" y="792"/>
                  <a:pt x="213" y="788"/>
                  <a:pt x="253" y="791"/>
                </a:cubicBezTo>
                <a:cubicBezTo>
                  <a:pt x="250" y="819"/>
                  <a:pt x="217" y="1011"/>
                  <a:pt x="253" y="1047"/>
                </a:cubicBezTo>
                <a:cubicBezTo>
                  <a:pt x="264" y="1058"/>
                  <a:pt x="280" y="1063"/>
                  <a:pt x="293" y="1071"/>
                </a:cubicBezTo>
                <a:cubicBezTo>
                  <a:pt x="386" y="1062"/>
                  <a:pt x="454" y="1078"/>
                  <a:pt x="517" y="1015"/>
                </a:cubicBezTo>
                <a:cubicBezTo>
                  <a:pt x="521" y="988"/>
                  <a:pt x="511" y="951"/>
                  <a:pt x="533" y="935"/>
                </a:cubicBezTo>
                <a:cubicBezTo>
                  <a:pt x="549" y="923"/>
                  <a:pt x="570" y="921"/>
                  <a:pt x="589" y="919"/>
                </a:cubicBezTo>
                <a:cubicBezTo>
                  <a:pt x="666" y="910"/>
                  <a:pt x="744" y="908"/>
                  <a:pt x="821" y="903"/>
                </a:cubicBezTo>
                <a:cubicBezTo>
                  <a:pt x="829" y="898"/>
                  <a:pt x="839" y="894"/>
                  <a:pt x="845" y="887"/>
                </a:cubicBezTo>
                <a:cubicBezTo>
                  <a:pt x="858" y="873"/>
                  <a:pt x="877" y="839"/>
                  <a:pt x="877" y="839"/>
                </a:cubicBezTo>
                <a:cubicBezTo>
                  <a:pt x="886" y="643"/>
                  <a:pt x="843" y="659"/>
                  <a:pt x="997" y="631"/>
                </a:cubicBezTo>
                <a:cubicBezTo>
                  <a:pt x="1043" y="608"/>
                  <a:pt x="1071" y="580"/>
                  <a:pt x="1093" y="535"/>
                </a:cubicBezTo>
                <a:cubicBezTo>
                  <a:pt x="1075" y="419"/>
                  <a:pt x="1092" y="417"/>
                  <a:pt x="989" y="391"/>
                </a:cubicBezTo>
                <a:cubicBezTo>
                  <a:pt x="957" y="370"/>
                  <a:pt x="929" y="339"/>
                  <a:pt x="893" y="327"/>
                </a:cubicBezTo>
                <a:cubicBezTo>
                  <a:pt x="876" y="301"/>
                  <a:pt x="854" y="281"/>
                  <a:pt x="837" y="255"/>
                </a:cubicBezTo>
                <a:cubicBezTo>
                  <a:pt x="832" y="231"/>
                  <a:pt x="833" y="205"/>
                  <a:pt x="821" y="183"/>
                </a:cubicBezTo>
                <a:cubicBezTo>
                  <a:pt x="782" y="110"/>
                  <a:pt x="670" y="90"/>
                  <a:pt x="605" y="71"/>
                </a:cubicBezTo>
                <a:cubicBezTo>
                  <a:pt x="591" y="67"/>
                  <a:pt x="632" y="82"/>
                  <a:pt x="645" y="87"/>
                </a:cubicBez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7" name="Freeform 14"/>
          <p:cNvSpPr>
            <a:spLocks/>
          </p:cNvSpPr>
          <p:nvPr/>
        </p:nvSpPr>
        <p:spPr bwMode="auto">
          <a:xfrm>
            <a:off x="5557838" y="2781300"/>
            <a:ext cx="1770062" cy="1970088"/>
          </a:xfrm>
          <a:custGeom>
            <a:avLst/>
            <a:gdLst>
              <a:gd name="T0" fmla="*/ 639762 w 1115"/>
              <a:gd name="T1" fmla="*/ 114300 h 1241"/>
              <a:gd name="T2" fmla="*/ 106362 w 1115"/>
              <a:gd name="T3" fmla="*/ 241300 h 1241"/>
              <a:gd name="T4" fmla="*/ 106362 w 1115"/>
              <a:gd name="T5" fmla="*/ 635000 h 1241"/>
              <a:gd name="T6" fmla="*/ 182562 w 1115"/>
              <a:gd name="T7" fmla="*/ 711200 h 1241"/>
              <a:gd name="T8" fmla="*/ 220662 w 1115"/>
              <a:gd name="T9" fmla="*/ 749300 h 1241"/>
              <a:gd name="T10" fmla="*/ 258762 w 1115"/>
              <a:gd name="T11" fmla="*/ 965200 h 1241"/>
              <a:gd name="T12" fmla="*/ 322262 w 1115"/>
              <a:gd name="T13" fmla="*/ 1079500 h 1241"/>
              <a:gd name="T14" fmla="*/ 334962 w 1115"/>
              <a:gd name="T15" fmla="*/ 1257300 h 1241"/>
              <a:gd name="T16" fmla="*/ 474662 w 1115"/>
              <a:gd name="T17" fmla="*/ 1447800 h 1241"/>
              <a:gd name="T18" fmla="*/ 525462 w 1115"/>
              <a:gd name="T19" fmla="*/ 1485900 h 1241"/>
              <a:gd name="T20" fmla="*/ 715962 w 1115"/>
              <a:gd name="T21" fmla="*/ 1574800 h 1241"/>
              <a:gd name="T22" fmla="*/ 754062 w 1115"/>
              <a:gd name="T23" fmla="*/ 1828801 h 1241"/>
              <a:gd name="T24" fmla="*/ 804862 w 1115"/>
              <a:gd name="T25" fmla="*/ 1866901 h 1241"/>
              <a:gd name="T26" fmla="*/ 1109662 w 1115"/>
              <a:gd name="T27" fmla="*/ 1943101 h 1241"/>
              <a:gd name="T28" fmla="*/ 1516062 w 1115"/>
              <a:gd name="T29" fmla="*/ 1854201 h 1241"/>
              <a:gd name="T30" fmla="*/ 1592262 w 1115"/>
              <a:gd name="T31" fmla="*/ 1803401 h 1241"/>
              <a:gd name="T32" fmla="*/ 1693862 w 1115"/>
              <a:gd name="T33" fmla="*/ 1701801 h 1241"/>
              <a:gd name="T34" fmla="*/ 1731962 w 1115"/>
              <a:gd name="T35" fmla="*/ 1625601 h 1241"/>
              <a:gd name="T36" fmla="*/ 1770062 w 1115"/>
              <a:gd name="T37" fmla="*/ 812800 h 1241"/>
              <a:gd name="T38" fmla="*/ 1744662 w 1115"/>
              <a:gd name="T39" fmla="*/ 698500 h 1241"/>
              <a:gd name="T40" fmla="*/ 1668462 w 1115"/>
              <a:gd name="T41" fmla="*/ 622300 h 1241"/>
              <a:gd name="T42" fmla="*/ 1630362 w 1115"/>
              <a:gd name="T43" fmla="*/ 533400 h 1241"/>
              <a:gd name="T44" fmla="*/ 1604962 w 1115"/>
              <a:gd name="T45" fmla="*/ 190500 h 1241"/>
              <a:gd name="T46" fmla="*/ 1592262 w 1115"/>
              <a:gd name="T47" fmla="*/ 152400 h 1241"/>
              <a:gd name="T48" fmla="*/ 1389062 w 1115"/>
              <a:gd name="T49" fmla="*/ 50800 h 1241"/>
              <a:gd name="T50" fmla="*/ 1312862 w 1115"/>
              <a:gd name="T51" fmla="*/ 0 h 1241"/>
              <a:gd name="T52" fmla="*/ 817562 w 1115"/>
              <a:gd name="T53" fmla="*/ 12700 h 1241"/>
              <a:gd name="T54" fmla="*/ 715962 w 1115"/>
              <a:gd name="T55" fmla="*/ 38100 h 1241"/>
              <a:gd name="T56" fmla="*/ 601662 w 1115"/>
              <a:gd name="T57" fmla="*/ 101600 h 1241"/>
              <a:gd name="T58" fmla="*/ 550862 w 1115"/>
              <a:gd name="T59" fmla="*/ 114300 h 1241"/>
              <a:gd name="T60" fmla="*/ 512762 w 1115"/>
              <a:gd name="T61" fmla="*/ 127000 h 124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115"/>
              <a:gd name="T94" fmla="*/ 0 h 1241"/>
              <a:gd name="T95" fmla="*/ 1115 w 1115"/>
              <a:gd name="T96" fmla="*/ 1241 h 124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115" h="1241">
                <a:moveTo>
                  <a:pt x="403" y="72"/>
                </a:moveTo>
                <a:cubicBezTo>
                  <a:pt x="222" y="78"/>
                  <a:pt x="172" y="47"/>
                  <a:pt x="67" y="152"/>
                </a:cubicBezTo>
                <a:cubicBezTo>
                  <a:pt x="31" y="260"/>
                  <a:pt x="0" y="168"/>
                  <a:pt x="67" y="400"/>
                </a:cubicBezTo>
                <a:cubicBezTo>
                  <a:pt x="73" y="422"/>
                  <a:pt x="99" y="432"/>
                  <a:pt x="115" y="448"/>
                </a:cubicBezTo>
                <a:cubicBezTo>
                  <a:pt x="123" y="456"/>
                  <a:pt x="139" y="472"/>
                  <a:pt x="139" y="472"/>
                </a:cubicBezTo>
                <a:cubicBezTo>
                  <a:pt x="170" y="564"/>
                  <a:pt x="144" y="475"/>
                  <a:pt x="163" y="608"/>
                </a:cubicBezTo>
                <a:cubicBezTo>
                  <a:pt x="167" y="635"/>
                  <a:pt x="203" y="680"/>
                  <a:pt x="203" y="680"/>
                </a:cubicBezTo>
                <a:cubicBezTo>
                  <a:pt x="206" y="717"/>
                  <a:pt x="205" y="755"/>
                  <a:pt x="211" y="792"/>
                </a:cubicBezTo>
                <a:cubicBezTo>
                  <a:pt x="221" y="860"/>
                  <a:pt x="246" y="877"/>
                  <a:pt x="299" y="912"/>
                </a:cubicBezTo>
                <a:cubicBezTo>
                  <a:pt x="310" y="919"/>
                  <a:pt x="319" y="931"/>
                  <a:pt x="331" y="936"/>
                </a:cubicBezTo>
                <a:cubicBezTo>
                  <a:pt x="379" y="957"/>
                  <a:pt x="411" y="952"/>
                  <a:pt x="451" y="992"/>
                </a:cubicBezTo>
                <a:cubicBezTo>
                  <a:pt x="459" y="1045"/>
                  <a:pt x="459" y="1100"/>
                  <a:pt x="475" y="1152"/>
                </a:cubicBezTo>
                <a:cubicBezTo>
                  <a:pt x="479" y="1165"/>
                  <a:pt x="495" y="1170"/>
                  <a:pt x="507" y="1176"/>
                </a:cubicBezTo>
                <a:cubicBezTo>
                  <a:pt x="583" y="1218"/>
                  <a:pt x="602" y="1217"/>
                  <a:pt x="699" y="1224"/>
                </a:cubicBezTo>
                <a:cubicBezTo>
                  <a:pt x="894" y="1208"/>
                  <a:pt x="845" y="1241"/>
                  <a:pt x="955" y="1168"/>
                </a:cubicBezTo>
                <a:cubicBezTo>
                  <a:pt x="971" y="1157"/>
                  <a:pt x="988" y="1149"/>
                  <a:pt x="1003" y="1136"/>
                </a:cubicBezTo>
                <a:cubicBezTo>
                  <a:pt x="1026" y="1116"/>
                  <a:pt x="1067" y="1072"/>
                  <a:pt x="1067" y="1072"/>
                </a:cubicBezTo>
                <a:cubicBezTo>
                  <a:pt x="1073" y="1055"/>
                  <a:pt x="1090" y="1042"/>
                  <a:pt x="1091" y="1024"/>
                </a:cubicBezTo>
                <a:cubicBezTo>
                  <a:pt x="1098" y="883"/>
                  <a:pt x="1062" y="672"/>
                  <a:pt x="1115" y="512"/>
                </a:cubicBezTo>
                <a:cubicBezTo>
                  <a:pt x="1110" y="488"/>
                  <a:pt x="1111" y="462"/>
                  <a:pt x="1099" y="440"/>
                </a:cubicBezTo>
                <a:cubicBezTo>
                  <a:pt x="1088" y="420"/>
                  <a:pt x="1051" y="392"/>
                  <a:pt x="1051" y="392"/>
                </a:cubicBezTo>
                <a:cubicBezTo>
                  <a:pt x="1046" y="372"/>
                  <a:pt x="1030" y="356"/>
                  <a:pt x="1027" y="336"/>
                </a:cubicBezTo>
                <a:cubicBezTo>
                  <a:pt x="1017" y="264"/>
                  <a:pt x="1018" y="192"/>
                  <a:pt x="1011" y="120"/>
                </a:cubicBezTo>
                <a:cubicBezTo>
                  <a:pt x="1010" y="112"/>
                  <a:pt x="1009" y="102"/>
                  <a:pt x="1003" y="96"/>
                </a:cubicBezTo>
                <a:cubicBezTo>
                  <a:pt x="968" y="61"/>
                  <a:pt x="916" y="55"/>
                  <a:pt x="875" y="32"/>
                </a:cubicBezTo>
                <a:cubicBezTo>
                  <a:pt x="858" y="23"/>
                  <a:pt x="827" y="0"/>
                  <a:pt x="827" y="0"/>
                </a:cubicBezTo>
                <a:cubicBezTo>
                  <a:pt x="723" y="3"/>
                  <a:pt x="619" y="1"/>
                  <a:pt x="515" y="8"/>
                </a:cubicBezTo>
                <a:cubicBezTo>
                  <a:pt x="493" y="9"/>
                  <a:pt x="451" y="24"/>
                  <a:pt x="451" y="24"/>
                </a:cubicBezTo>
                <a:cubicBezTo>
                  <a:pt x="419" y="56"/>
                  <a:pt x="431" y="51"/>
                  <a:pt x="379" y="64"/>
                </a:cubicBezTo>
                <a:cubicBezTo>
                  <a:pt x="368" y="67"/>
                  <a:pt x="358" y="69"/>
                  <a:pt x="347" y="72"/>
                </a:cubicBezTo>
                <a:cubicBezTo>
                  <a:pt x="339" y="74"/>
                  <a:pt x="323" y="80"/>
                  <a:pt x="323" y="80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128" name="Line 16"/>
          <p:cNvSpPr>
            <a:spLocks noChangeShapeType="1"/>
          </p:cNvSpPr>
          <p:nvPr/>
        </p:nvSpPr>
        <p:spPr bwMode="auto">
          <a:xfrm flipH="1">
            <a:off x="2927351" y="549276"/>
            <a:ext cx="1223963" cy="2951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5129" name="Line 17"/>
          <p:cNvSpPr>
            <a:spLocks noChangeShapeType="1"/>
          </p:cNvSpPr>
          <p:nvPr/>
        </p:nvSpPr>
        <p:spPr bwMode="auto">
          <a:xfrm>
            <a:off x="2279650" y="404814"/>
            <a:ext cx="1079500" cy="19446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5130" name="Line 18"/>
          <p:cNvSpPr>
            <a:spLocks noChangeShapeType="1"/>
          </p:cNvSpPr>
          <p:nvPr/>
        </p:nvSpPr>
        <p:spPr bwMode="auto">
          <a:xfrm flipH="1">
            <a:off x="8401051" y="333375"/>
            <a:ext cx="1223963" cy="28082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  <p:sp>
        <p:nvSpPr>
          <p:cNvPr id="5131" name="Line 19"/>
          <p:cNvSpPr>
            <a:spLocks noChangeShapeType="1"/>
          </p:cNvSpPr>
          <p:nvPr/>
        </p:nvSpPr>
        <p:spPr bwMode="auto">
          <a:xfrm>
            <a:off x="8328025" y="333375"/>
            <a:ext cx="647700" cy="15827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4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686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048000"/>
            <a:ext cx="442753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7" y="-228600"/>
            <a:ext cx="9877426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8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52600" y="438150"/>
            <a:ext cx="8915400" cy="1944688"/>
            <a:chOff x="48" y="288"/>
            <a:chExt cx="5616" cy="1225"/>
          </a:xfrm>
        </p:grpSpPr>
        <p:pic>
          <p:nvPicPr>
            <p:cNvPr id="1230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0" t="12560" r="4231" b="2014"/>
            <a:stretch>
              <a:fillRect/>
            </a:stretch>
          </p:blipFill>
          <p:spPr bwMode="auto">
            <a:xfrm>
              <a:off x="2211" y="288"/>
              <a:ext cx="1420" cy="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7" name="Picture 4" descr="mouse_running_fast_sm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719"/>
              <a:ext cx="651" cy="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8" name="Text Box 5"/>
            <p:cNvSpPr txBox="1">
              <a:spLocks noChangeArrowheads="1"/>
            </p:cNvSpPr>
            <p:nvPr/>
          </p:nvSpPr>
          <p:spPr bwMode="auto">
            <a:xfrm>
              <a:off x="48" y="455"/>
              <a:ext cx="23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ru-RU" altLang="ru-RU" b="1">
                  <a:solidFill>
                    <a:srgbClr val="0000CC"/>
                  </a:solidFill>
                  <a:latin typeface="Arial Narrow" panose="020B0606020202030204" pitchFamily="34" charset="0"/>
                </a:rPr>
                <a:t>Мышка в норку пробралась</a:t>
              </a:r>
            </a:p>
          </p:txBody>
        </p:sp>
        <p:sp>
          <p:nvSpPr>
            <p:cNvPr id="12309" name="Text Box 6"/>
            <p:cNvSpPr txBox="1">
              <a:spLocks noChangeArrowheads="1"/>
            </p:cNvSpPr>
            <p:nvPr/>
          </p:nvSpPr>
          <p:spPr bwMode="auto">
            <a:xfrm>
              <a:off x="3696" y="432"/>
              <a:ext cx="19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ru-RU" altLang="ru-RU" sz="2000">
                  <a:solidFill>
                    <a:srgbClr val="4D4D4D"/>
                  </a:solidFill>
                  <a:latin typeface="Arial Narrow" panose="020B0606020202030204" pitchFamily="34" charset="0"/>
                </a:rPr>
                <a:t>Делаем ручками «крадущиеся» движения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00200" y="2043113"/>
            <a:ext cx="8915400" cy="1422400"/>
            <a:chOff x="48" y="1287"/>
            <a:chExt cx="5616" cy="896"/>
          </a:xfrm>
        </p:grpSpPr>
        <p:pic>
          <p:nvPicPr>
            <p:cNvPr id="12303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8" t="8717" r="5769" b="1503"/>
            <a:stretch>
              <a:fillRect/>
            </a:stretch>
          </p:blipFill>
          <p:spPr bwMode="auto">
            <a:xfrm>
              <a:off x="2272" y="1287"/>
              <a:ext cx="1112" cy="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 Box 9"/>
            <p:cNvSpPr txBox="1">
              <a:spLocks noChangeArrowheads="1"/>
            </p:cNvSpPr>
            <p:nvPr/>
          </p:nvSpPr>
          <p:spPr bwMode="auto">
            <a:xfrm>
              <a:off x="48" y="1488"/>
              <a:ext cx="18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ru-RU" altLang="ru-RU" b="1">
                  <a:solidFill>
                    <a:srgbClr val="0000CC"/>
                  </a:solidFill>
                  <a:latin typeface="Arial Narrow" panose="020B0606020202030204" pitchFamily="34" charset="0"/>
                </a:rPr>
                <a:t>На замочек заперлась</a:t>
              </a:r>
            </a:p>
          </p:txBody>
        </p:sp>
        <p:sp>
          <p:nvSpPr>
            <p:cNvPr id="12305" name="Text Box 10"/>
            <p:cNvSpPr txBox="1">
              <a:spLocks noChangeArrowheads="1"/>
            </p:cNvSpPr>
            <p:nvPr/>
          </p:nvSpPr>
          <p:spPr bwMode="auto">
            <a:xfrm>
              <a:off x="3552" y="1440"/>
              <a:ext cx="21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ru-RU" altLang="ru-RU" sz="2000">
                  <a:solidFill>
                    <a:srgbClr val="4D4D4D"/>
                  </a:solidFill>
                  <a:latin typeface="Arial Narrow" panose="020B0606020202030204" pitchFamily="34" charset="0"/>
                </a:rPr>
                <a:t>Пальчики скрещиваем в «замочек» и слегка покачиваем.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600200" y="3649664"/>
            <a:ext cx="8915400" cy="1322387"/>
            <a:chOff x="48" y="2299"/>
            <a:chExt cx="5616" cy="833"/>
          </a:xfrm>
        </p:grpSpPr>
        <p:pic>
          <p:nvPicPr>
            <p:cNvPr id="12299" name="Picture 12" descr="mouse_quiet_shh_md_wht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304"/>
              <a:ext cx="576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5269" b="2696"/>
            <a:stretch>
              <a:fillRect/>
            </a:stretch>
          </p:blipFill>
          <p:spPr bwMode="auto">
            <a:xfrm>
              <a:off x="2354" y="2299"/>
              <a:ext cx="1150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1" name="Text Box 14"/>
            <p:cNvSpPr txBox="1">
              <a:spLocks noChangeArrowheads="1"/>
            </p:cNvSpPr>
            <p:nvPr/>
          </p:nvSpPr>
          <p:spPr bwMode="auto">
            <a:xfrm>
              <a:off x="48" y="2496"/>
              <a:ext cx="19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ru-RU" altLang="ru-RU" b="1">
                  <a:solidFill>
                    <a:srgbClr val="0000CC"/>
                  </a:solidFill>
                  <a:latin typeface="Arial Narrow" panose="020B0606020202030204" pitchFamily="34" charset="0"/>
                </a:rPr>
                <a:t>В дырочки она глядит,</a:t>
              </a:r>
            </a:p>
          </p:txBody>
        </p:sp>
        <p:sp>
          <p:nvSpPr>
            <p:cNvPr id="12302" name="Text Box 15"/>
            <p:cNvSpPr txBox="1">
              <a:spLocks noChangeArrowheads="1"/>
            </p:cNvSpPr>
            <p:nvPr/>
          </p:nvSpPr>
          <p:spPr bwMode="auto">
            <a:xfrm>
              <a:off x="3696" y="2400"/>
              <a:ext cx="19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ru-RU" altLang="ru-RU" sz="2000">
                  <a:solidFill>
                    <a:srgbClr val="4D4D4D"/>
                  </a:solidFill>
                  <a:latin typeface="Arial Narrow" panose="020B0606020202030204" pitchFamily="34" charset="0"/>
                </a:rPr>
                <a:t>Делаем из пальчиков каждой руки по «колечку».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524000" y="5099050"/>
            <a:ext cx="8915400" cy="1358900"/>
            <a:chOff x="48" y="3223"/>
            <a:chExt cx="5616" cy="856"/>
          </a:xfrm>
        </p:grpSpPr>
        <p:pic>
          <p:nvPicPr>
            <p:cNvPr id="12295" name="Picture 17" descr="gallery_2_118_19902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" y="3338"/>
              <a:ext cx="576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2371" r="2344" b="5388"/>
            <a:stretch>
              <a:fillRect/>
            </a:stretch>
          </p:blipFill>
          <p:spPr bwMode="auto">
            <a:xfrm>
              <a:off x="2167" y="3223"/>
              <a:ext cx="1436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19"/>
            <p:cNvSpPr txBox="1">
              <a:spLocks noChangeArrowheads="1"/>
            </p:cNvSpPr>
            <p:nvPr/>
          </p:nvSpPr>
          <p:spPr bwMode="auto">
            <a:xfrm>
              <a:off x="48" y="3552"/>
              <a:ext cx="17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ru-RU" altLang="ru-RU" b="1">
                  <a:solidFill>
                    <a:srgbClr val="0000CC"/>
                  </a:solidFill>
                  <a:latin typeface="Arial Narrow" panose="020B0606020202030204" pitchFamily="34" charset="0"/>
                </a:rPr>
                <a:t>На заборе кот сидит.</a:t>
              </a:r>
            </a:p>
          </p:txBody>
        </p:sp>
        <p:sp>
          <p:nvSpPr>
            <p:cNvPr id="12298" name="Text Box 20"/>
            <p:cNvSpPr txBox="1">
              <a:spLocks noChangeArrowheads="1"/>
            </p:cNvSpPr>
            <p:nvPr/>
          </p:nvSpPr>
          <p:spPr bwMode="auto">
            <a:xfrm>
              <a:off x="3600" y="3408"/>
              <a:ext cx="20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/>
              <a:r>
                <a:rPr lang="ru-RU" altLang="ru-RU" sz="2000">
                  <a:solidFill>
                    <a:srgbClr val="4D4D4D"/>
                  </a:solidFill>
                  <a:latin typeface="Arial Narrow" panose="020B0606020202030204" pitchFamily="34" charset="0"/>
                </a:rPr>
                <a:t>Ручки прикладываем к голове как «ушки» и шевелим пальчиками.</a:t>
              </a:r>
            </a:p>
          </p:txBody>
        </p:sp>
      </p:grpSp>
      <p:sp>
        <p:nvSpPr>
          <p:cNvPr id="12294" name="Text Box 21"/>
          <p:cNvSpPr txBox="1">
            <a:spLocks noChangeArrowheads="1"/>
          </p:cNvSpPr>
          <p:nvPr/>
        </p:nvSpPr>
        <p:spPr bwMode="auto">
          <a:xfrm>
            <a:off x="1763714" y="207963"/>
            <a:ext cx="8586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1800" b="1">
                <a:solidFill>
                  <a:srgbClr val="0000CC"/>
                </a:solidFill>
                <a:latin typeface="Arial" panose="020B0604020202020204" pitchFamily="34" charset="0"/>
              </a:rPr>
              <a:t>Пальчиковая гимнастика</a:t>
            </a:r>
          </a:p>
        </p:txBody>
      </p:sp>
    </p:spTree>
    <p:extLst>
      <p:ext uri="{BB962C8B-B14F-4D97-AF65-F5344CB8AC3E}">
        <p14:creationId xmlns:p14="http://schemas.microsoft.com/office/powerpoint/2010/main" val="1217091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фференциация гласных звуков У Ю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769" cy="154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ифференциация гласных звуков У 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966" y="5052646"/>
            <a:ext cx="1184034" cy="1805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57286" y="598704"/>
            <a:ext cx="8918334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Прослушайте слоги, запишите только гласную букву, которая будет в нем.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11905" y="3260528"/>
            <a:ext cx="11188078" cy="2386478"/>
          </a:xfrm>
        </p:spPr>
        <p:txBody>
          <a:bodyPr>
            <a:noAutofit/>
          </a:bodyPr>
          <a:lstStyle/>
          <a:p>
            <a:pPr marL="180340" algn="ctr"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7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7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У, ю, у, ю, ю, ю, у, у, у, у, ю, ю, у, ю, ю, у, ю, у</a:t>
            </a:r>
            <a:r>
              <a:rPr lang="ru-RU" sz="6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6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600" dirty="0">
              <a:solidFill>
                <a:srgbClr val="00206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82" y="4845038"/>
            <a:ext cx="1900735" cy="22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8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150" y="214313"/>
            <a:ext cx="2268538" cy="1785938"/>
          </a:xfr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9956">
            <a:off x="6072189" y="406400"/>
            <a:ext cx="2047875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850" y="477364"/>
            <a:ext cx="22447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40" y="3417889"/>
            <a:ext cx="20177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6" y="3643314"/>
            <a:ext cx="2214563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438" y="3115948"/>
            <a:ext cx="269875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4" y="714376"/>
            <a:ext cx="1665287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9" y="3786188"/>
            <a:ext cx="2198687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Заголовок 1"/>
          <p:cNvSpPr>
            <a:spLocks noGrp="1"/>
          </p:cNvSpPr>
          <p:nvPr>
            <p:ph type="title"/>
          </p:nvPr>
        </p:nvSpPr>
        <p:spPr>
          <a:xfrm>
            <a:off x="9620251" y="4844100"/>
            <a:ext cx="1500188" cy="989012"/>
          </a:xfrm>
        </p:spPr>
        <p:txBody>
          <a:bodyPr/>
          <a:lstStyle/>
          <a:p>
            <a:pPr eaLnBrk="1" hangingPunct="1"/>
            <a:r>
              <a:rPr lang="ru-RU" altLang="ru-RU" sz="2400" b="1" dirty="0"/>
              <a:t>клюква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8895850" y="2171228"/>
            <a:ext cx="150018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</a:rPr>
              <a:t>клубок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453189" y="2428876"/>
            <a:ext cx="150018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</a:rPr>
              <a:t>груша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4381500" y="2928938"/>
            <a:ext cx="150018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</a:rPr>
              <a:t>ключ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724049" y="1934369"/>
            <a:ext cx="1500188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</a:rPr>
              <a:t>арбуз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524000" y="5868988"/>
            <a:ext cx="150018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>
                <a:solidFill>
                  <a:srgbClr val="000000"/>
                </a:solidFill>
              </a:rPr>
              <a:t>кукла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5238750" y="3929063"/>
            <a:ext cx="1500188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</a:rPr>
              <a:t>брюки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8167689" y="5868988"/>
            <a:ext cx="1500187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kern="0" dirty="0">
                <a:solidFill>
                  <a:srgbClr val="000000"/>
                </a:solidFill>
              </a:rPr>
              <a:t>люстра</a:t>
            </a:r>
          </a:p>
        </p:txBody>
      </p:sp>
    </p:spTree>
    <p:extLst>
      <p:ext uri="{BB962C8B-B14F-4D97-AF65-F5344CB8AC3E}">
        <p14:creationId xmlns:p14="http://schemas.microsoft.com/office/powerpoint/2010/main" val="35096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фференциация гласных звуков У Ю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769" cy="154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ифференциация гласных звуков У 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966" y="5052646"/>
            <a:ext cx="1184034" cy="180535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893677"/>
              </p:ext>
            </p:extLst>
          </p:nvPr>
        </p:nvGraphicFramePr>
        <p:xfrm>
          <a:off x="2994023" y="4032028"/>
          <a:ext cx="6584316" cy="1340072"/>
        </p:xfrm>
        <a:graphic>
          <a:graphicData uri="http://schemas.openxmlformats.org/drawingml/2006/table">
            <a:tbl>
              <a:tblPr firstRow="1" firstCol="1" bandRow="1"/>
              <a:tblGrid>
                <a:gridCol w="3292158"/>
                <a:gridCol w="3292158"/>
              </a:tblGrid>
              <a:tr h="1340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86426"/>
              </p:ext>
            </p:extLst>
          </p:nvPr>
        </p:nvGraphicFramePr>
        <p:xfrm>
          <a:off x="2925445" y="2483185"/>
          <a:ext cx="6203950" cy="4402773"/>
        </p:xfrm>
        <a:graphic>
          <a:graphicData uri="http://schemas.openxmlformats.org/drawingml/2006/table">
            <a:tbl>
              <a:tblPr firstRow="1" firstCol="1" bandRow="1"/>
              <a:tblGrid>
                <a:gridCol w="3101975"/>
                <a:gridCol w="3101975"/>
              </a:tblGrid>
              <a:tr h="4374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4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арбуз</a:t>
                      </a:r>
                      <a:endParaRPr lang="ru-RU" sz="4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груша</a:t>
                      </a:r>
                      <a:endParaRPr lang="ru-RU" sz="4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клубок</a:t>
                      </a:r>
                      <a:endParaRPr lang="ru-RU" sz="4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кукла</a:t>
                      </a:r>
                      <a:endParaRPr lang="ru-RU" sz="4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</a:t>
                      </a:r>
                      <a:endParaRPr lang="ru-RU" sz="4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ключ</a:t>
                      </a:r>
                      <a:endParaRPr lang="ru-RU" sz="4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брюки</a:t>
                      </a:r>
                      <a:endParaRPr lang="ru-RU" sz="4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люстра</a:t>
                      </a:r>
                      <a:endParaRPr lang="ru-RU" sz="4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клюква</a:t>
                      </a:r>
                      <a:endParaRPr lang="ru-RU" sz="4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0" y="773723"/>
            <a:ext cx="11201400" cy="1466557"/>
          </a:xfrm>
        </p:spPr>
        <p:txBody>
          <a:bodyPr/>
          <a:lstStyle/>
          <a:p>
            <a:pPr algn="l"/>
            <a:r>
              <a:rPr lang="ru-RU" sz="3600" dirty="0" smtClean="0"/>
              <a:t>                                </a:t>
            </a:r>
            <a:r>
              <a:rPr lang="ru-RU" sz="4800" dirty="0" smtClean="0">
                <a:solidFill>
                  <a:srgbClr val="002060"/>
                </a:solidFill>
              </a:rPr>
              <a:t>У                        Ю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82" y="4845038"/>
            <a:ext cx="1900735" cy="22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0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ифференциация гласных звуков У Ю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6769" cy="154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Дифференциация гласных звуков У Ю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966" y="5052646"/>
            <a:ext cx="1184034" cy="18053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98318" y="298352"/>
            <a:ext cx="10472928" cy="1249094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6">
                    <a:lumMod val="10000"/>
                  </a:schemeClr>
                </a:solidFill>
              </a:rPr>
              <a:t>Диктант.</a:t>
            </a:r>
            <a:endParaRPr lang="ru-RU" sz="6000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4772" y="1266994"/>
            <a:ext cx="96697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Юла.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Мама купила Илюше юлу. К Илюше пришла Люда. Она на полу запустила юлу. Юла вертится и гудит. Забавная игрушка юла.</a:t>
            </a:r>
            <a:endParaRPr kumimoji="0" lang="ru-RU" sz="3200" b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02" y="5408672"/>
            <a:ext cx="1329766" cy="14493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5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082" y="4845038"/>
            <a:ext cx="1900735" cy="222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rgbClr val="D3ECB9"/>
      </a:dk1>
      <a:lt1>
        <a:srgbClr val="D3ECB9"/>
      </a:lt1>
      <a:dk2>
        <a:srgbClr val="D3ECB9"/>
      </a:dk2>
      <a:lt2>
        <a:srgbClr val="D3ECB9"/>
      </a:lt2>
      <a:accent1>
        <a:srgbClr val="D3ECB9"/>
      </a:accent1>
      <a:accent2>
        <a:srgbClr val="D3ECB9"/>
      </a:accent2>
      <a:accent3>
        <a:srgbClr val="D3ECB9"/>
      </a:accent3>
      <a:accent4>
        <a:srgbClr val="D3ECB9"/>
      </a:accent4>
      <a:accent5>
        <a:srgbClr val="D3ECB9"/>
      </a:accent5>
      <a:accent6>
        <a:srgbClr val="D3ECB9"/>
      </a:accent6>
      <a:hlink>
        <a:srgbClr val="D3ECB9"/>
      </a:hlink>
      <a:folHlink>
        <a:srgbClr val="D3ECB9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Другая 2">
    <a:dk1>
      <a:srgbClr val="D3ECB9"/>
    </a:dk1>
    <a:lt1>
      <a:srgbClr val="D3ECB9"/>
    </a:lt1>
    <a:dk2>
      <a:srgbClr val="D3ECB9"/>
    </a:dk2>
    <a:lt2>
      <a:srgbClr val="D3ECB9"/>
    </a:lt2>
    <a:accent1>
      <a:srgbClr val="D3ECB9"/>
    </a:accent1>
    <a:accent2>
      <a:srgbClr val="D3ECB9"/>
    </a:accent2>
    <a:accent3>
      <a:srgbClr val="D3ECB9"/>
    </a:accent3>
    <a:accent4>
      <a:srgbClr val="D3ECB9"/>
    </a:accent4>
    <a:accent5>
      <a:srgbClr val="D3ECB9"/>
    </a:accent5>
    <a:accent6>
      <a:srgbClr val="D3ECB9"/>
    </a:accent6>
    <a:hlink>
      <a:srgbClr val="D3ECB9"/>
    </a:hlink>
    <a:folHlink>
      <a:srgbClr val="D3ECB9"/>
    </a:folHlink>
  </a:clrScheme>
</a:themeOverride>
</file>

<file path=ppt/theme/themeOverride2.xml><?xml version="1.0" encoding="utf-8"?>
<a:themeOverride xmlns:a="http://schemas.openxmlformats.org/drawingml/2006/main">
  <a:clrScheme name="Другая 2">
    <a:dk1>
      <a:srgbClr val="D3ECB9"/>
    </a:dk1>
    <a:lt1>
      <a:srgbClr val="D3ECB9"/>
    </a:lt1>
    <a:dk2>
      <a:srgbClr val="D3ECB9"/>
    </a:dk2>
    <a:lt2>
      <a:srgbClr val="D3ECB9"/>
    </a:lt2>
    <a:accent1>
      <a:srgbClr val="D3ECB9"/>
    </a:accent1>
    <a:accent2>
      <a:srgbClr val="D3ECB9"/>
    </a:accent2>
    <a:accent3>
      <a:srgbClr val="D3ECB9"/>
    </a:accent3>
    <a:accent4>
      <a:srgbClr val="D3ECB9"/>
    </a:accent4>
    <a:accent5>
      <a:srgbClr val="D3ECB9"/>
    </a:accent5>
    <a:accent6>
      <a:srgbClr val="D3ECB9"/>
    </a:accent6>
    <a:hlink>
      <a:srgbClr val="D3ECB9"/>
    </a:hlink>
    <a:folHlink>
      <a:srgbClr val="D3ECB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Narrow</vt:lpstr>
      <vt:lpstr>Calibri</vt:lpstr>
      <vt:lpstr>Constantia</vt:lpstr>
      <vt:lpstr>Times New Roman</vt:lpstr>
      <vt:lpstr>Wingdings 2</vt:lpstr>
      <vt:lpstr>Поток</vt:lpstr>
      <vt:lpstr>Оформление по умолчанию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У, ю, у, ю, ю, ю, у, у, у, у, ю, ю, у, ю, ю, у, ю, у. </vt:lpstr>
      <vt:lpstr>клюква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Evgeny</dc:creator>
  <cp:lastModifiedBy>Evgeny</cp:lastModifiedBy>
  <cp:revision>15</cp:revision>
  <dcterms:created xsi:type="dcterms:W3CDTF">2018-09-19T06:25:24Z</dcterms:created>
  <dcterms:modified xsi:type="dcterms:W3CDTF">2018-09-21T08:24:11Z</dcterms:modified>
</cp:coreProperties>
</file>