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5" r:id="rId5"/>
    <p:sldId id="263" r:id="rId6"/>
    <p:sldId id="266" r:id="rId7"/>
    <p:sldId id="261" r:id="rId8"/>
    <p:sldId id="268" r:id="rId9"/>
    <p:sldId id="269" r:id="rId10"/>
    <p:sldId id="264" r:id="rId11"/>
    <p:sldId id="270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142984"/>
            <a:ext cx="6343640" cy="207170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5400668" cy="196691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B9C0-E3C7-4DFF-863C-21645579056D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5F8-6E27-4FC9-AB1C-4FF194B64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3FF9-47A6-4482-889E-C09D976D1433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113B-5E46-404D-B8EB-281EBB687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B2A3-0FB2-467C-B50A-FDCCCFAC7D8A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A52F-391D-4A24-B836-5841D1443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55C3-A637-48F8-B07E-F21E3C849799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9F2D-069B-462B-AEB6-06BC6A4CB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2DD3-5DBC-45C1-B69C-B95148240616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85D8-2D66-4623-ACFC-695BCD86C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78F6-F185-4699-A577-C45BF742EEE4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AA8F-86FC-40E0-A9B4-89681323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6B98-AFD0-44D5-A11F-EBD6ECC24A97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8AD6-548B-45BD-B5FA-2F5AAAF7E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7D5F-BB52-418C-A374-5C367EE92FD6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1B59-A0D2-46A3-B779-6C712EC28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049F-DC25-43D9-BA3C-F62AFCB0943C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56D1-CEE1-4E5E-9853-DD10F438A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9110-85FE-4C71-AD06-AD172D5AA87C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AF2B-2773-4AFD-BAE2-46CE8B23F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F962-7389-4024-8917-01D6704C5C7B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10D8-5830-436B-875A-3B6128BD8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85813" y="1643063"/>
            <a:ext cx="81581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3B4859-26AB-49CA-9233-0200A7D30ECB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C823C0-2AD2-412F-BC84-69D35F3E7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50" y="1143000"/>
            <a:ext cx="6343650" cy="2071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Современные образовательные технологии на уроках русского языка и литературного чтения.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3714750"/>
            <a:ext cx="5400675" cy="235743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e0c97e2a12c9ab1af777d56995fb0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407774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4084_html_730a07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643314"/>
            <a:ext cx="4821382" cy="288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5" y="285728"/>
            <a:ext cx="8158189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уровневой дифференциации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1785926"/>
            <a:ext cx="6500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 дифференцированного 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 организовать учебный процесс на основе учета индивидуальных особенностей личности, т.е. на уровне его возможностей и способностей.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задача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увидеть индивидуальность ученика и сохранить ее, помочь ребенку поверить в свои силы, обеспечить его максимальное развитие.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71670" y="1500174"/>
          <a:ext cx="6000792" cy="4881640"/>
        </p:xfrm>
        <a:graphic>
          <a:graphicData uri="http://schemas.openxmlformats.org/drawingml/2006/table">
            <a:tbl>
              <a:tblPr/>
              <a:tblGrid>
                <a:gridCol w="3000396"/>
                <a:gridCol w="3000396"/>
              </a:tblGrid>
              <a:tr h="488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САМО                     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БУК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ФУТ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КАП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КОН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КА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ГОН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ЧАЙ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БОЛ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ВЕРТ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ВАРЬ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НИК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КОН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НАЛ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КА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ГОН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КАН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ВАР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2643174" y="2143116"/>
            <a:ext cx="2357454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6430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28794" y="1279689"/>
            <a:ext cx="650085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позволяют более эффективно организовать познавательную информационно-учебную, экспериментально-исследовательскую деятельность учащихся;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-обеспечивают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самостоятельной учебной деятельности.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1000108"/>
            <a:ext cx="5286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 значит школа для меня?</a:t>
            </a:r>
            <a:br>
              <a:rPr lang="ru-RU" sz="2800" b="1" dirty="0" smtClean="0"/>
            </a:br>
            <a:r>
              <a:rPr lang="ru-RU" sz="2800" b="1" dirty="0" smtClean="0"/>
              <a:t>                             Я всем отвечу однозначно: </a:t>
            </a:r>
            <a:br>
              <a:rPr lang="ru-RU" sz="2800" b="1" dirty="0" smtClean="0"/>
            </a:br>
            <a:r>
              <a:rPr lang="ru-RU" sz="2800" b="1" dirty="0" smtClean="0"/>
              <a:t>                             «Жизнь школьная – моя судьба…</a:t>
            </a:r>
            <a:br>
              <a:rPr lang="ru-RU" sz="2800" b="1" dirty="0" smtClean="0"/>
            </a:br>
            <a:r>
              <a:rPr lang="ru-RU" sz="2800" b="1" dirty="0" smtClean="0"/>
              <a:t>                             Моя судьба…и не иначе».</a:t>
            </a:r>
            <a:endParaRPr lang="ru-RU" sz="2800" dirty="0">
              <a:latin typeface="Gabriola" pitchFamily="82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714356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«Скажи мне, и я забуду.</a:t>
            </a:r>
            <a:br>
              <a:rPr lang="ru-RU" b="1" dirty="0"/>
            </a:br>
            <a:r>
              <a:rPr lang="ru-RU" b="1" dirty="0"/>
              <a:t>Покажи мне, и я запомню.</a:t>
            </a:r>
            <a:br>
              <a:rPr lang="ru-RU" b="1" dirty="0"/>
            </a:br>
            <a:r>
              <a:rPr lang="ru-RU" b="1" dirty="0"/>
              <a:t>Вовлеки меня, и я научусь.»</a:t>
            </a:r>
            <a:endParaRPr lang="ru-RU" dirty="0" smtClean="0"/>
          </a:p>
          <a:p>
            <a:r>
              <a:rPr lang="ru-RU" b="1" dirty="0"/>
              <a:t>(КОНФУЦИЙ)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1673573906_pro-dachnikov-com-p-foto-klassa-deti-za-partami-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14620"/>
            <a:ext cx="5572394" cy="371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pJe4AKV_Notivaciya-ucheniya--osnovnoe-uslovie-uspeshnogo-obucheniya-fiziki-v-ramkah--realizacii-FG_html_bd3a2f8d173c9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71670" y="1785926"/>
            <a:ext cx="64294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Учебная проблема-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задание, теоретический или практический вопрос, требующий разрешения.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Побуждающий диалог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побуждает к осознанию противоречия  и формулированию проблемы урока. Вопрос: Вы удивлены?, Почему? Что интересного заметили? Какие возникают вопросы? 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Подводящий диалог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посильные для ученика логически выстроенная цепочка вопросов  и заданий, которые шаг за шагом приводят его к осознанию темы урока. Вопросы:  вспомни, сравни, проанализируй…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02359"/>
            <a:ext cx="58579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Необходимо владеть: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Поисковыми методами обучения;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Глубокое и прочное знание фактического материала;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Технологией постановки вопросов;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Употреблять в своей речи слова, термины, знакомые детям;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Учитывать возрастные особенности учеников, уровень их развития, интеллектуальные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главное;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 должна быть достаточно трудной, но посильной с опорой на предыдущие знания и умения, навыки.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и исследовательская работа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1928802"/>
            <a:ext cx="65722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Виды проектов: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 доминирующей  роли  учащихся: исследовательские, информационные, творческие, практические;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  характеру контактов: 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внутриклассные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внутришкольные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городские, региональные;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 продолжительности: краткосрочные, средней продолжительности, долгосрочные;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 количеству участников: индивидуальные, парные,  групповые.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29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4289"/>
            <a:ext cx="4291659" cy="321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3109" y="3571876"/>
            <a:ext cx="600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Стадии работы над проектом – это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«пять П»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Проблема-Планирование-Поиск информации – Продукт -Презентация.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pic>
        <p:nvPicPr>
          <p:cNvPr id="3" name="Рисунок 2" descr="aee7fc446deed2958903a451cba9fe9b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2"/>
            <a:ext cx="9144000" cy="68609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Обучение в сотрудничестве (групповая работа)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1643050"/>
            <a:ext cx="6000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Командир;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Генератор идей;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Фиксатор;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Критик;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Аналитик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цель работы в группе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приблизиться к изучаемой проблеме вместе, независимо от твоей назначенной роли.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ЭЛЕКТР ПОЧ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ЭЛЕКТР ПОЧТА</Template>
  <TotalTime>0</TotalTime>
  <Words>170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ЭЛЕКТР ПОЧТА</vt:lpstr>
      <vt:lpstr>Современные образовательные технологии на уроках русского языка и литературного чтения.</vt:lpstr>
      <vt:lpstr>Слайд 2</vt:lpstr>
      <vt:lpstr>Слайд 3</vt:lpstr>
      <vt:lpstr>Проблемное обучение</vt:lpstr>
      <vt:lpstr>Слайд 5</vt:lpstr>
      <vt:lpstr>Проектная и исследовательская работа</vt:lpstr>
      <vt:lpstr>Слайд 7</vt:lpstr>
      <vt:lpstr>Здоровьесберегающие технологии</vt:lpstr>
      <vt:lpstr>Обучение в сотрудничестве (групповая работа) </vt:lpstr>
      <vt:lpstr>Слайд 10</vt:lpstr>
      <vt:lpstr>Технология уровневой дифференциации </vt:lpstr>
      <vt:lpstr>Игровые технологии</vt:lpstr>
      <vt:lpstr>ИКТ технологии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21</cp:revision>
  <dcterms:created xsi:type="dcterms:W3CDTF">2011-07-27T07:55:38Z</dcterms:created>
  <dcterms:modified xsi:type="dcterms:W3CDTF">2023-02-09T16:54:17Z</dcterms:modified>
</cp:coreProperties>
</file>