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6" r:id="rId8"/>
    <p:sldId id="285" r:id="rId9"/>
    <p:sldId id="287" r:id="rId10"/>
    <p:sldId id="289" r:id="rId11"/>
    <p:sldId id="288" r:id="rId12"/>
    <p:sldId id="262" r:id="rId13"/>
    <p:sldId id="263" r:id="rId14"/>
    <p:sldId id="265" r:id="rId15"/>
    <p:sldId id="264" r:id="rId16"/>
    <p:sldId id="266" r:id="rId17"/>
    <p:sldId id="291" r:id="rId18"/>
    <p:sldId id="292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4" r:id="rId27"/>
    <p:sldId id="273" r:id="rId28"/>
    <p:sldId id="276" r:id="rId29"/>
    <p:sldId id="277" r:id="rId30"/>
    <p:sldId id="290" r:id="rId31"/>
    <p:sldId id="278" r:id="rId32"/>
    <p:sldId id="279" r:id="rId33"/>
    <p:sldId id="280" r:id="rId34"/>
    <p:sldId id="281" r:id="rId35"/>
    <p:sldId id="282" r:id="rId36"/>
    <p:sldId id="283" r:id="rId37"/>
    <p:sldId id="28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2B92E07-5DDE-4FD8-9B39-58FC3729CA4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CB43E89-92C2-4692-800F-CF3DF50BA1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6;&#1088;&#1094;&#1077;&#1074;&#1086;&#1081;%20&#1082;&#1083;&#1102;&#1095;.mp4" TargetMode="External"/><Relationship Id="rId2" Type="http://schemas.openxmlformats.org/officeDocument/2006/relationships/hyperlink" Target="&#1087;&#1088;&#1080;&#1073;&#1086;&#1088;%20&#1089;&#1090;&#1103;&#1078;&#1085;&#1086;&#1081;.avi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Путевой инструмент</a:t>
            </a:r>
          </a:p>
        </p:txBody>
      </p:sp>
    </p:spTree>
    <p:extLst>
      <p:ext uri="{BB962C8B-B14F-4D97-AF65-F5344CB8AC3E}">
        <p14:creationId xmlns:p14="http://schemas.microsoft.com/office/powerpoint/2010/main" val="173942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510218-FA81-4DA1-813D-C2E76CEF5316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Костыленаддергиватель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A83F32E-395C-454B-85F0-506A1569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рименение костыленаддергивателя">
            <a:extLst>
              <a:ext uri="{FF2B5EF4-FFF2-40B4-BE49-F238E27FC236}">
                <a16:creationId xmlns:a16="http://schemas.microsoft.com/office/drawing/2014/main" id="{E4FF3717-EE07-4491-90DB-AAF80710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856"/>
            <a:ext cx="8121344" cy="34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3E2496-6A0D-4BB4-B660-847B92D1EC9F}"/>
              </a:ext>
            </a:extLst>
          </p:cNvPr>
          <p:cNvSpPr txBox="1"/>
          <p:nvPr/>
        </p:nvSpPr>
        <p:spPr>
          <a:xfrm>
            <a:off x="2555776" y="51571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Применение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костыленаддергивателя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42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3D1F9C-114B-4D63-AE67-FD070FFD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556792"/>
            <a:ext cx="7543800" cy="344439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</a:rPr>
              <a:t>Наддергиватель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 снабжён защитной планкой (козырьком), которая удерживает вылетающую головку костыля в случае её отрыва при срубании.</a:t>
            </a:r>
          </a:p>
          <a:p>
            <a:pPr marL="34290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</a:rPr>
              <a:t>Удар молотком сверху по корпусу инструмента, с целью использовать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</a:rPr>
              <a:t>костыленаддергиватель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</a:rPr>
              <a:t> как рычаг недопустим, так как это приводит к излому рожек.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Внимание! Не допускается использование в работе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NewRomanPSMT"/>
              </a:rPr>
              <a:t>наддергивателя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 костылей без защитной планки, предназначенной для удержания головки костыля в случае ее отрыва при выдергивании костыля! Это смертельно опасно!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510218-FA81-4DA1-813D-C2E76CEF5316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8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781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Дексель</a:t>
            </a:r>
            <a:r>
              <a:rPr lang="ru-RU" sz="2800" b="1" dirty="0"/>
              <a:t> </a:t>
            </a:r>
            <a:r>
              <a:rPr lang="ru-RU" sz="2800" dirty="0"/>
              <a:t>(топор для затески шпал)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Предназначен для затёски шпал, мостовых и переводных брусьев применяется для срубания заусенцев на деревянных шпалах и брусьях, а также для зачистки постелей под подкладками. Задней стороной топора пользуются для укладки в путь пучинных карточек.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13" y="548680"/>
            <a:ext cx="359525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1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При зачистке заусенцев на шпалах ноги следует ставить так, чтобы исключалась возможность их </a:t>
            </a:r>
            <a:r>
              <a:rPr lang="ru-RU" dirty="0" err="1"/>
              <a:t>травмирования</a:t>
            </a:r>
            <a:r>
              <a:rPr lang="ru-RU" dirty="0"/>
              <a:t> топором (</a:t>
            </a:r>
            <a:r>
              <a:rPr lang="ru-RU" dirty="0" err="1"/>
              <a:t>декселем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68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41" y="260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Шпальные клещи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Предназначены для затаскивания новых и вытаскивания старых деревянных шпал и брусьев при их смене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90481" cy="235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22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Надежность захвата клещей каждый раз опробуют.</a:t>
            </a:r>
          </a:p>
          <a:p>
            <a:pPr lvl="0"/>
            <a:r>
              <a:rPr lang="ru-RU" dirty="0"/>
              <a:t>Концы клещей, захватывающие шпалу, должны находиться в одной плоскости без перекосов. 	Концы клещей, захватывающие шпалу, должны находиться в одной плоскости без перекосов. </a:t>
            </a:r>
          </a:p>
          <a:p>
            <a:pPr lvl="0"/>
            <a:r>
              <a:rPr lang="ru-RU" dirty="0"/>
              <a:t>Рукоятки шпальных клещей в сомкнутом положении должны отстоять друг от друга на расстоянии </a:t>
            </a:r>
            <a:r>
              <a:rPr lang="ru-RU"/>
              <a:t>60 мм., </a:t>
            </a:r>
            <a:r>
              <a:rPr lang="ru-RU" dirty="0"/>
              <a:t>во избежание травмирования рук при соскальзывании клещей со шпалы.</a:t>
            </a:r>
          </a:p>
          <a:p>
            <a:pPr lvl="0"/>
            <a:r>
              <a:rPr lang="ru-RU" dirty="0"/>
              <a:t>Поверхность рукояток клещей должна быть гладкой, без вмятин, зазубрин и заусенец.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47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7" y="280349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Путевой ключ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Предназначен для завинчивания и отвинчивания стыковых рельсовых болтов.  Зев ключа делается по ширине гайки, с другого конца он обычно на 1 мм больше для работы с деформированными гайками. При завинчивании гаек стыковых болтов монтер пути должен встать над рельсом лицом вдоль колеи и закручивать гайки движением ключа на себя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52583" cy="96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8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A487C-65C4-4CD9-8FFE-DFC7D332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32" y="4911757"/>
            <a:ext cx="7989667" cy="160020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предназначен для ускоренного отвинчивания и завинчивания гаек стыковых болтов, а также для винтовых приборов (рихтовщики, домкраты, </a:t>
            </a:r>
            <a:r>
              <a:rPr lang="ru-RU" sz="2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разгонщики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). При работе данным типом ключа нет необходимости каждый раз после очередного поворота снимать ключ и одевать его вновь.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0F8293-4F4C-4104-8319-23A97F1B40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2471"/>
            <a:ext cx="2413369" cy="40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F78ECE-2130-4490-A2CF-18ADD09B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5119">
            <a:off x="4548221" y="1594273"/>
            <a:ext cx="3473495" cy="26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B40AB7-DFDF-4F9E-9048-B20A634DD7D9}"/>
              </a:ext>
            </a:extLst>
          </p:cNvPr>
          <p:cNvSpPr txBox="1">
            <a:spLocks/>
          </p:cNvSpPr>
          <p:nvPr/>
        </p:nvSpPr>
        <p:spPr>
          <a:xfrm>
            <a:off x="522067" y="280349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/>
              <a:t>Путейский трещоточный ключ 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35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94C21-5DE0-4B87-8993-08AC5C2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20688"/>
            <a:ext cx="7698432" cy="93610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Работу </a:t>
            </a: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трещёточного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ключа обеспечивает </a:t>
            </a:r>
            <a:r>
              <a:rPr lang="ru-RU" sz="2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храповой механизм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зубчатый механизм прерывистого движения, который позволяет оси вращаться в одном направлении и не позволяет вращаться в другом.</a:t>
            </a:r>
            <a:b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Храповый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механизм состоит из зубчатого колеса (храповика) и собачки.</a:t>
            </a:r>
          </a:p>
        </p:txBody>
      </p:sp>
      <p:pic>
        <p:nvPicPr>
          <p:cNvPr id="2050" name="Picture 2" descr="Очень распространенный механизм, который каждый хоть раз держал в руках.-3">
            <a:extLst>
              <a:ext uri="{FF2B5EF4-FFF2-40B4-BE49-F238E27FC236}">
                <a16:creationId xmlns:a16="http://schemas.microsoft.com/office/drawing/2014/main" id="{AB067918-4BC1-4469-B372-3B205DB8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8237"/>
            <a:ext cx="6045260" cy="32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8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При завинчивании (отвинчивании) гаек вручную надо пользоваться типовым ключом. </a:t>
            </a:r>
          </a:p>
          <a:p>
            <a:pPr lvl="0"/>
            <a:r>
              <a:rPr lang="ru-RU" dirty="0"/>
              <a:t>Работа ключом, имеющим отогнутые губки, не допускается.</a:t>
            </a:r>
          </a:p>
          <a:p>
            <a:pPr lvl="0"/>
            <a:r>
              <a:rPr lang="ru-RU" dirty="0"/>
              <a:t>Запрещается бить чем-либо по ключу, увеличивать его длину, применять неисправный ключ, вставлять прокладки между гайкой и губками ключа. При необходимости следует применять ключи с длинными рукоятками. </a:t>
            </a:r>
          </a:p>
        </p:txBody>
      </p:sp>
    </p:spTree>
    <p:extLst>
      <p:ext uri="{BB962C8B-B14F-4D97-AF65-F5344CB8AC3E}">
        <p14:creationId xmlns:p14="http://schemas.microsoft.com/office/powerpoint/2010/main" val="394594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Молоток костыльный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764704"/>
            <a:ext cx="512291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Предназначен для забивки костылей в деревянные шпалы и снятия и постановки </a:t>
            </a:r>
            <a:r>
              <a:rPr lang="ru-RU" dirty="0" err="1"/>
              <a:t>противоугонов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	Испытания на прочность производят забивкой пучинных костылей в шпалу.</a:t>
            </a:r>
          </a:p>
          <a:p>
            <a:pPr marL="0" indent="0">
              <a:buNone/>
            </a:pPr>
            <a:r>
              <a:rPr lang="ru-RU" dirty="0"/>
              <a:t>	После забивки головка и ручка молотка не должны иметь повреждений. </a:t>
            </a:r>
          </a:p>
          <a:p>
            <a:endParaRPr lang="ru-RU" dirty="0"/>
          </a:p>
        </p:txBody>
      </p:sp>
      <p:pic>
        <p:nvPicPr>
          <p:cNvPr id="1026" name="Picture 2" descr="C:\Users\ОВЛ\Documents\Монтеры пути 2р\молот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4" y="1519845"/>
            <a:ext cx="3156164" cy="359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Торцевой ключ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55685"/>
            <a:ext cx="4536504" cy="276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Применяют для</a:t>
            </a:r>
            <a:r>
              <a:rPr lang="ru-RU" b="1" dirty="0"/>
              <a:t> </a:t>
            </a:r>
            <a:r>
              <a:rPr lang="ru-RU" dirty="0"/>
              <a:t>завинчивания шурупов, а также гаек клеммных и закладных болтов.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9" t="15478" r="26961" b="15163"/>
          <a:stretch/>
        </p:blipFill>
        <p:spPr bwMode="auto">
          <a:xfrm>
            <a:off x="467544" y="692696"/>
            <a:ext cx="3456384" cy="521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3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Не допускает работа ключом с изношенными гранями наконечника.</a:t>
            </a:r>
          </a:p>
        </p:txBody>
      </p:sp>
    </p:spTree>
    <p:extLst>
      <p:ext uri="{BB962C8B-B14F-4D97-AF65-F5344CB8AC3E}">
        <p14:creationId xmlns:p14="http://schemas.microsoft.com/office/powerpoint/2010/main" val="253637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59255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Лапчатый лом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892" y="1052736"/>
            <a:ext cx="5148572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Предназначен для выдергивания костылей.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952328" cy="3757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8657" r="47899" b="45671"/>
          <a:stretch/>
        </p:blipFill>
        <p:spPr bwMode="auto">
          <a:xfrm>
            <a:off x="4572000" y="2899325"/>
            <a:ext cx="4297962" cy="318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Особо ответственная его часть (лапа) не должна иметь деформированных рожков.</a:t>
            </a:r>
          </a:p>
          <a:p>
            <a:pPr lvl="0"/>
            <a:r>
              <a:rPr lang="ru-RU" dirty="0"/>
              <a:t>Прочность лома проверяется выдергиванием из шпалы длинных пучинных костылей.</a:t>
            </a:r>
          </a:p>
          <a:p>
            <a:pPr lvl="0"/>
            <a:r>
              <a:rPr lang="ru-RU" dirty="0"/>
              <a:t>Запрещается для создания дополнительных усилий становиться ногами или ложиться туловищем на лом, а также подкладывать под его головку костыли, болты или другие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48223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56" y="32520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Стяжной прибор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452" y="2147764"/>
            <a:ext cx="5436604" cy="2232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Предназначен для перешивки пути. Максимальные усилия возникают соответственно: </a:t>
            </a:r>
          </a:p>
          <a:p>
            <a:pPr marL="0" indent="0">
              <a:buNone/>
            </a:pPr>
            <a:r>
              <a:rPr lang="ru-RU" dirty="0"/>
              <a:t>а) при сужении рельсовой колеи на, мм – 15; </a:t>
            </a:r>
          </a:p>
          <a:p>
            <a:pPr marL="0" indent="0">
              <a:buNone/>
            </a:pPr>
            <a:r>
              <a:rPr lang="ru-RU" dirty="0"/>
              <a:t>б) при расширении рельсовой колеи на, мм – 6.</a:t>
            </a:r>
          </a:p>
          <a:p>
            <a:pPr marL="0" indent="0">
              <a:buNone/>
            </a:pPr>
            <a:r>
              <a:rPr lang="ru-RU" dirty="0">
                <a:hlinkClick r:id="rId2" action="ppaction://hlinkfile"/>
              </a:rPr>
              <a:t>(видеофрагмент)</a:t>
            </a:r>
            <a:r>
              <a:rPr lang="ru-RU" dirty="0">
                <a:hlinkClick r:id="rId3" action="ppaction://hlinkfile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217948" cy="3990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24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Кран портальный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4149080"/>
            <a:ext cx="5436604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Предназначен для подъема и перемещения груза при проведении путевых работ.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76250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2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портальных кранов, инструментальных тележек и других съемных подвижных единиц должно осуществляться порядком, изложенным в Инструкции по обеспечению безопасности движения поездов при производстве путевых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406029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1547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Однорельсовая тележка ТО (</a:t>
            </a:r>
            <a:r>
              <a:rPr lang="ru-RU" sz="2800" b="1" dirty="0" err="1"/>
              <a:t>модерон</a:t>
            </a:r>
            <a:r>
              <a:rPr lang="ru-RU" sz="2800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293096"/>
            <a:ext cx="7632848" cy="184537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/>
              <a:t>Применяется для перевозки грузов массой до 300 кг. На тележке перевозится до четырёх шпал, инструмент, рельсовые рубки, а при необходимости устанавливается ящик для перевозки скреплений и мелкого груза. Масса тележки 36 кг.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880320" cy="3756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8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6738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Тележка</a:t>
            </a:r>
            <a:r>
              <a:rPr lang="ru-RU" sz="2800" dirty="0"/>
              <a:t> путевая </a:t>
            </a:r>
            <a:r>
              <a:rPr lang="ru-RU" sz="2800" b="1" dirty="0"/>
              <a:t>ПКБ</a:t>
            </a:r>
            <a:r>
              <a:rPr lang="ru-RU" sz="2800" dirty="0"/>
              <a:t>-</a:t>
            </a:r>
            <a:r>
              <a:rPr lang="ru-RU" sz="2800" b="1" dirty="0"/>
              <a:t>1</a:t>
            </a:r>
            <a:r>
              <a:rPr lang="ru-RU" sz="2800" dirty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293096"/>
            <a:ext cx="7632848" cy="184537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применяется для перевозки грузов до 1.5 тонн (рельсов, шпал, крестовин). На двух сцепленных тележках можно перевозить шпалы, брусья и рельс. Для перевозки скреплений, инструмента или щебня на тележки устанавливают ящик. Масса тележки 95 кг.</a:t>
            </a:r>
          </a:p>
        </p:txBody>
      </p:sp>
      <p:pic>
        <p:nvPicPr>
          <p:cNvPr id="4098" name="Picture 2" descr="https://upload.wikimedia.org/wikipedia/commons/thumb/5/5f/Brwm11.JPG/1280px-Brwm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709162" cy="352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9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027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/>
              <a:t>Суфляжная</a:t>
            </a:r>
            <a:r>
              <a:rPr lang="ru-RU" sz="2800" b="1" dirty="0"/>
              <a:t> лопата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293096"/>
            <a:ext cx="7632848" cy="18453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предназначена для выправки пути подсыпкой балласта под шпалы, как правило, на участках с чистым асбестовым или песчаным балластом, а также при снятии пучинных карточек. Для определения объёма подсыпаемого материала применяют мерную кружку, с нанесёнными делениями, каждое деление соответствует подъёмке шпалы на 1 мм.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" y="614295"/>
            <a:ext cx="5075397" cy="3807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49129" r="16243" b="-3065"/>
          <a:stretch/>
        </p:blipFill>
        <p:spPr bwMode="auto">
          <a:xfrm>
            <a:off x="5220072" y="1124744"/>
            <a:ext cx="3685880" cy="296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0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43800" cy="53580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При забивке следует стоять над рельсом вдоль пути.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8854" r="48500" b="45573"/>
          <a:stretch/>
        </p:blipFill>
        <p:spPr bwMode="auto">
          <a:xfrm>
            <a:off x="1619672" y="1045987"/>
            <a:ext cx="5817499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9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A080C-6DDA-4734-99F2-DD33EA3D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09" y="453807"/>
            <a:ext cx="8130480" cy="1168152"/>
          </a:xfrm>
        </p:spPr>
        <p:txBody>
          <a:bodyPr>
            <a:normAutofit/>
          </a:bodyPr>
          <a:lstStyle/>
          <a:p>
            <a:r>
              <a:rPr lang="ru-RU" sz="3300" dirty="0"/>
              <a:t>Общие требования безопасности к ручному путевому инструменту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D5B4C-2C79-4194-9431-3011E4B74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60" y="1628800"/>
            <a:ext cx="7543800" cy="3886200"/>
          </a:xfrm>
        </p:spPr>
        <p:txBody>
          <a:bodyPr>
            <a:normAutofit/>
          </a:bodyPr>
          <a:lstStyle/>
          <a:p>
            <a:r>
              <a:rPr lang="ru-RU" dirty="0"/>
              <a:t>1.	На поверхности инструмента не должно быть зазубрин, трещин, выбоин, заусенец.</a:t>
            </a:r>
          </a:p>
          <a:p>
            <a:r>
              <a:rPr lang="ru-RU" dirty="0"/>
              <a:t>2.	Поверхность бойка ударного инструмента должна быть слегка выпуклой.</a:t>
            </a:r>
          </a:p>
          <a:p>
            <a:r>
              <a:rPr lang="ru-RU" dirty="0"/>
              <a:t>3.	Рукоятки молотков, кувалд и т.д. должны быть изготовлены из сухой здоровой древесины без сучьев, поверхность должна быть чисто острогана и зачищена.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2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 строгого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114747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 путевому инструменту строгого учета относятся:</a:t>
            </a:r>
          </a:p>
          <a:p>
            <a:pPr lvl="0"/>
            <a:r>
              <a:rPr lang="ru-RU" dirty="0"/>
              <a:t>ключи путевые;</a:t>
            </a:r>
          </a:p>
          <a:p>
            <a:pPr lvl="0"/>
            <a:r>
              <a:rPr lang="ru-RU" dirty="0"/>
              <a:t>ключи торцевые для </a:t>
            </a:r>
            <a:r>
              <a:rPr lang="ru-RU" dirty="0" err="1"/>
              <a:t>клеммных</a:t>
            </a:r>
            <a:r>
              <a:rPr lang="ru-RU" dirty="0"/>
              <a:t> и закладных болтов, шурупов; </a:t>
            </a:r>
          </a:p>
          <a:p>
            <a:pPr lvl="0"/>
            <a:r>
              <a:rPr lang="ru-RU" dirty="0"/>
              <a:t>ключи динамометрические; </a:t>
            </a:r>
          </a:p>
          <a:p>
            <a:pPr lvl="0"/>
            <a:r>
              <a:rPr lang="ru-RU" dirty="0"/>
              <a:t>лапы-сжимы для ремонта шпал;</a:t>
            </a:r>
          </a:p>
          <a:p>
            <a:pPr lvl="0"/>
            <a:r>
              <a:rPr lang="ru-RU" dirty="0"/>
              <a:t>ломы лапчатые;</a:t>
            </a:r>
          </a:p>
          <a:p>
            <a:pPr lvl="0"/>
            <a:r>
              <a:rPr lang="ru-RU" dirty="0" err="1"/>
              <a:t>наддергиватели</a:t>
            </a:r>
            <a:r>
              <a:rPr lang="ru-RU" dirty="0"/>
              <a:t> путевых костылей;</a:t>
            </a:r>
          </a:p>
        </p:txBody>
      </p:sp>
    </p:spTree>
    <p:extLst>
      <p:ext uri="{BB962C8B-B14F-4D97-AF65-F5344CB8AC3E}">
        <p14:creationId xmlns:p14="http://schemas.microsoft.com/office/powerpoint/2010/main" val="3819839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361459"/>
          </a:xfrm>
        </p:spPr>
        <p:txBody>
          <a:bodyPr>
            <a:normAutofit/>
          </a:bodyPr>
          <a:lstStyle/>
          <a:p>
            <a:r>
              <a:rPr lang="ru-RU" dirty="0"/>
              <a:t>Инструмент строгого учета хранится в кладовых линейных (рабочих) отделений или линейных участков (околотков) в металлических шкафах с индивидуальными замками. </a:t>
            </a:r>
          </a:p>
          <a:p>
            <a:r>
              <a:rPr lang="ru-RU" dirty="0"/>
              <a:t>Такие же шкафы устраиваются на переездных постах.</a:t>
            </a:r>
          </a:p>
          <a:p>
            <a:r>
              <a:rPr lang="ru-RU" dirty="0"/>
              <a:t>Кладовые и шкафы должны быть всегда в исправном состоянии и снабжены надежными замками и запорами. </a:t>
            </a:r>
          </a:p>
          <a:p>
            <a:r>
              <a:rPr lang="ru-RU" dirty="0"/>
              <a:t>Доступ посторонним лицам в кладовую воспрещается.</a:t>
            </a:r>
          </a:p>
          <a:p>
            <a:r>
              <a:rPr lang="ru-RU" dirty="0"/>
              <a:t>Ключи от кладовой и шкафа должны находиться у руководителя соответствующего подразделения (ПД или ПДБ).</a:t>
            </a:r>
          </a:p>
          <a:p>
            <a:r>
              <a:rPr lang="ru-RU" dirty="0"/>
              <a:t>Передавать ключи другим работникам или посторонним воспрещается.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40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3614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инструмент строгого учета ведется шнуровая книга формы ПУ-80а, в которую вносится отдельно по каждому виду путевой инструмент строгого учета как при получении, так и при выдаче с указанием номера инструмента, подразделения, кому он выдан и расписки лица, получившего инструмент.</a:t>
            </a:r>
          </a:p>
          <a:p>
            <a:r>
              <a:rPr lang="ru-RU" dirty="0"/>
              <a:t>В кладовой линейного (рабочего) отделения на внутренней стороне двери шкафа для хранения инструмента строгого учета за подписью дорожного мастера вывешивается опись имущества с указанием его номеров.</a:t>
            </a:r>
          </a:p>
          <a:p>
            <a:r>
              <a:rPr lang="ru-RU" dirty="0"/>
              <a:t>Выдача путевого инструмента строгого учета монтерам пути, назначенным выполнять работы самостоятельно, обходчикам железнодорожных путей и искусственных сооружений, дежурным по переездам осуществляется под расписку в Журнале.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06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361459"/>
          </a:xfrm>
        </p:spPr>
        <p:txBody>
          <a:bodyPr>
            <a:normAutofit/>
          </a:bodyPr>
          <a:lstStyle/>
          <a:p>
            <a:r>
              <a:rPr lang="ru-RU" dirty="0"/>
              <a:t>На инструмент строгого учета ставятся клейма, обозначающие: сокращенное обозначение (телеграфное) дороги, номер дистанции или путевой машинной станции, линейного участка (околотка), линейного (рабочего) отделения и порядковый номер, под которым инструмент записан в журнале дистанции или путевой машинной станции, например: "Окт. 6-3-2-12б", что означает: "Октябрьская </a:t>
            </a:r>
            <a:r>
              <a:rPr lang="ru-RU" dirty="0" err="1"/>
              <a:t>ж.д</a:t>
            </a:r>
            <a:r>
              <a:rPr lang="ru-RU" dirty="0"/>
              <a:t>. 6-я дистанция пути, 3 околоток, 2-е линейное (рабочее) отделение, инструмент № 126".</a:t>
            </a:r>
          </a:p>
        </p:txBody>
      </p:sp>
    </p:spTree>
    <p:extLst>
      <p:ext uri="{BB962C8B-B14F-4D97-AF65-F5344CB8AC3E}">
        <p14:creationId xmlns:p14="http://schemas.microsoft.com/office/powerpoint/2010/main" val="3132533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5361459"/>
          </a:xfrm>
        </p:spPr>
        <p:txBody>
          <a:bodyPr>
            <a:normAutofit/>
          </a:bodyPr>
          <a:lstStyle/>
          <a:p>
            <a:r>
              <a:rPr lang="ru-RU" dirty="0"/>
              <a:t> В случае пропажи или утери инструмента строгого учета руководителем незамедлительно принимаются меры к его розыску и одновременно составляется акт с указанием в нем фамилии, имени и отчества лица, утерявшего инструмент, названия инструмента, его номера, обстоятельств, при которых инструмент пропал или был утерян. Акт представляется в контору дистанции пути или путевой машинной станции. Начальник дистанции пути или путевой машинной станции проводит служебное расследование по фактам пропажи или утери инструмента и ставит в известность об этом органы внутренних дел.</a:t>
            </a:r>
          </a:p>
        </p:txBody>
      </p:sp>
    </p:spTree>
    <p:extLst>
      <p:ext uri="{BB962C8B-B14F-4D97-AF65-F5344CB8AC3E}">
        <p14:creationId xmlns:p14="http://schemas.microsoft.com/office/powerpoint/2010/main" val="3171673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 строгого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45174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При забивке костыля костыльным молотком необходимо первоначально наживить (закрепить) его легкими ударами, а затем добивать</a:t>
            </a:r>
          </a:p>
          <a:p>
            <a:pPr lvl="0"/>
            <a:r>
              <a:rPr lang="ru-RU" dirty="0"/>
              <a:t>Нахождение работников в зоне движения костыльного молотка запрещается</a:t>
            </a:r>
          </a:p>
        </p:txBody>
      </p:sp>
    </p:spTree>
    <p:extLst>
      <p:ext uri="{BB962C8B-B14F-4D97-AF65-F5344CB8AC3E}">
        <p14:creationId xmlns:p14="http://schemas.microsoft.com/office/powerpoint/2010/main" val="316252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 момент постановки и снятия </a:t>
            </a:r>
            <a:r>
              <a:rPr lang="ru-RU" dirty="0" err="1"/>
              <a:t>противоугона</a:t>
            </a:r>
            <a:r>
              <a:rPr lang="ru-RU" dirty="0"/>
              <a:t> вблизи торцов близлежащих шпал не должны находиться люди </a:t>
            </a:r>
          </a:p>
        </p:txBody>
      </p:sp>
    </p:spTree>
    <p:extLst>
      <p:ext uri="{BB962C8B-B14F-4D97-AF65-F5344CB8AC3E}">
        <p14:creationId xmlns:p14="http://schemas.microsoft.com/office/powerpoint/2010/main" val="5207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7992888" cy="1008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При постановке и снятии </a:t>
            </a:r>
            <a:r>
              <a:rPr lang="ru-RU" dirty="0" err="1"/>
              <a:t>противоугонов</a:t>
            </a:r>
            <a:r>
              <a:rPr lang="ru-RU" dirty="0"/>
              <a:t> ноги следует ставить так, чтобы исключить возможность попадания в них отскочившего </a:t>
            </a:r>
            <a:r>
              <a:rPr lang="ru-RU" dirty="0" err="1"/>
              <a:t>противоугона</a:t>
            </a:r>
            <a:r>
              <a:rPr lang="ru-RU" dirty="0"/>
              <a:t> (видеофрагмент).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8780" r="47558" b="45610"/>
          <a:stretch/>
        </p:blipFill>
        <p:spPr bwMode="auto">
          <a:xfrm>
            <a:off x="1543264" y="1340768"/>
            <a:ext cx="5540058" cy="409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4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3D1F9C-114B-4D63-AE67-FD070FFD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6699"/>
            <a:ext cx="7543800" cy="1593322"/>
          </a:xfrm>
        </p:spPr>
        <p:txBody>
          <a:bodyPr/>
          <a:lstStyle/>
          <a:p>
            <a:r>
              <a:rPr lang="ru-RU" dirty="0"/>
              <a:t>предназначено для срубания незакаленного крепежа (гаек, болтов и т.п.). Масса путейского зубила 2,5 кг.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510218-FA81-4DA1-813D-C2E76CEF5316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Зубило путейское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69F74-87A2-40A2-8D28-B33B2DFB4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34" y="1844824"/>
            <a:ext cx="67497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7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3D1F9C-114B-4D63-AE67-FD070FFD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6699"/>
            <a:ext cx="7543800" cy="1593322"/>
          </a:xfrm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Используется только после насадки на проволочную ручку.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NewRomanPSMT"/>
              </a:rPr>
              <a:t>При срубании гайки зубилом необходимо надевать защитные очки!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510218-FA81-4DA1-813D-C2E76CEF5316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безопасности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9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3D1F9C-114B-4D63-AE67-FD070FFD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59" y="620688"/>
            <a:ext cx="7543800" cy="216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наддёргиватель</a:t>
            </a:r>
            <a:r>
              <a:rPr lang="ru-RU" dirty="0"/>
              <a:t> путевых костылей или </a:t>
            </a:r>
            <a:r>
              <a:rPr lang="ru-RU" dirty="0" err="1"/>
              <a:t>подлапник</a:t>
            </a:r>
            <a:r>
              <a:rPr lang="ru-RU" dirty="0"/>
              <a:t> предназначен для </a:t>
            </a:r>
            <a:r>
              <a:rPr lang="ru-RU" dirty="0" err="1"/>
              <a:t>наддергивания</a:t>
            </a:r>
            <a:r>
              <a:rPr lang="ru-RU" dirty="0"/>
              <a:t> костылей в зимних условиях с использованием ударной силы костыльного молотка. Его используют для извлечения костылей в основном в зимнее время, когда более толстые рожки лом-лапы не удаётся завести под головку костыля. </a:t>
            </a:r>
            <a:r>
              <a:rPr lang="ru-RU" dirty="0" err="1"/>
              <a:t>Костыленаддергиватель</a:t>
            </a:r>
            <a:r>
              <a:rPr lang="ru-RU" dirty="0"/>
              <a:t> обеспечивает </a:t>
            </a:r>
            <a:r>
              <a:rPr lang="ru-RU" dirty="0" err="1"/>
              <a:t>наддергивание</a:t>
            </a:r>
            <a:r>
              <a:rPr lang="ru-RU" dirty="0"/>
              <a:t> костыля на высоту 11-12 мм, что в дальнейшем уже позволяет выдернуть его при помощи лапчатого лома.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510218-FA81-4DA1-813D-C2E76CEF5316}"/>
              </a:ext>
            </a:extLst>
          </p:cNvPr>
          <p:cNvSpPr txBox="1">
            <a:spLocks/>
          </p:cNvSpPr>
          <p:nvPr/>
        </p:nvSpPr>
        <p:spPr>
          <a:xfrm>
            <a:off x="539552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Костыленаддергиватель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Наддергиватель путевых костылей">
            <a:extLst>
              <a:ext uri="{FF2B5EF4-FFF2-40B4-BE49-F238E27FC236}">
                <a16:creationId xmlns:a16="http://schemas.microsoft.com/office/drawing/2014/main" id="{8A436151-1D9B-4245-AECC-4D64CEA8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285085" cy="32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58310F-7E07-46E3-B184-1FBEA4B01749}"/>
              </a:ext>
            </a:extLst>
          </p:cNvPr>
          <p:cNvSpPr txBox="1"/>
          <p:nvPr/>
        </p:nvSpPr>
        <p:spPr>
          <a:xfrm>
            <a:off x="886050" y="5555926"/>
            <a:ext cx="7274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1-защитная планка, 2-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наддёргиватель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3-проволочная рукоятка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8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590</TotalTime>
  <Words>1431</Words>
  <Application>Microsoft Office PowerPoint</Application>
  <PresentationFormat>Экран (4:3)</PresentationFormat>
  <Paragraphs>97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Impact</vt:lpstr>
      <vt:lpstr>Roboto</vt:lpstr>
      <vt:lpstr>Symbol</vt:lpstr>
      <vt:lpstr>Times New Roman</vt:lpstr>
      <vt:lpstr>NewsPrint</vt:lpstr>
      <vt:lpstr>Путевой инструмент</vt:lpstr>
      <vt:lpstr>Молоток костыльный </vt:lpstr>
      <vt:lpstr>Меры безопасности</vt:lpstr>
      <vt:lpstr>Меры безопасности</vt:lpstr>
      <vt:lpstr>Меры безопасности</vt:lpstr>
      <vt:lpstr>Меры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Дексель (топор для затески шпал)</vt:lpstr>
      <vt:lpstr>Меры безопасности</vt:lpstr>
      <vt:lpstr>Шпальные клещи</vt:lpstr>
      <vt:lpstr>Меры безопасности</vt:lpstr>
      <vt:lpstr>Путевой ключ</vt:lpstr>
      <vt:lpstr>- предназначен для ускоренного отвинчивания и завинчивания гаек стыковых болтов, а также для винтовых приборов (рихтовщики, домкраты, разгонщики). При работе данным типом ключа нет необходимости каждый раз после очередного поворота снимать ключ и одевать его вновь.</vt:lpstr>
      <vt:lpstr>Работу трещёточного ключа обеспечивает храповой механизм - зубчатый механизм прерывистого движения, который позволяет оси вращаться в одном направлении и не позволяет вращаться в другом. Храповый механизм состоит из зубчатого колеса (храповика) и собачки.</vt:lpstr>
      <vt:lpstr>Меры безопасности</vt:lpstr>
      <vt:lpstr>Торцевой ключ</vt:lpstr>
      <vt:lpstr>Меры безопасности</vt:lpstr>
      <vt:lpstr>Лапчатый лом</vt:lpstr>
      <vt:lpstr>Меры безопасности</vt:lpstr>
      <vt:lpstr>Стяжной прибор</vt:lpstr>
      <vt:lpstr>Кран портальный</vt:lpstr>
      <vt:lpstr>Меры безопасности</vt:lpstr>
      <vt:lpstr>Однорельсовая тележка ТО (модерон) </vt:lpstr>
      <vt:lpstr>Тележка путевая ПКБ-1 </vt:lpstr>
      <vt:lpstr>Суфляжная лопата </vt:lpstr>
      <vt:lpstr>Общие требования безопасности к ручному путевому инструменту</vt:lpstr>
      <vt:lpstr>Инструмент строгого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 строгого учета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Путевой инструмент</dc:title>
  <dc:creator>ОВЛ</dc:creator>
  <cp:lastModifiedBy>Olga Lichanova</cp:lastModifiedBy>
  <cp:revision>52</cp:revision>
  <dcterms:created xsi:type="dcterms:W3CDTF">2014-10-18T14:11:55Z</dcterms:created>
  <dcterms:modified xsi:type="dcterms:W3CDTF">2024-01-18T14:52:02Z</dcterms:modified>
</cp:coreProperties>
</file>