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82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851C4C-71D0-4ADE-AE4F-2EB07A56870F}" type="datetimeFigureOut">
              <a:rPr lang="ru-RU" smtClean="0"/>
              <a:pPr/>
              <a:t>20.11.2023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6DE91-AB21-4410-AC8A-7139A8EDD7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Птицы в народном календаре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31698"/>
            <a:ext cx="8643998" cy="28833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pPr algn="r"/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Георгий Победоносец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214842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</a:rPr>
              <a:t>6 мая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</a:rPr>
              <a:t>По преданию Георгий владеет волшебными ключами от земли и неба, в его власти погода, урожай, плодовитость скота, благополучие труда и жизни людей. Изображение Георгия в образе воина, побеждающего Змея, считалось охранительным талисманом.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tverezo.com/_ph/5/987466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1279425"/>
            <a:ext cx="4572032" cy="557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stihi.ru/photos/fond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70C0"/>
                </a:solidFill>
              </a:rPr>
              <a:t> Елена Неменко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70C0"/>
                </a:solidFill>
              </a:rPr>
              <a:t>Ласточка касаточка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3400420" cy="470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Ласточку касаточкой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Ласково  зовут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весною радостно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Всей деревней ждут.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 туче прикоснется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Ласточка  крылом 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Туча сразу льётся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Ласковым дождём 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Дождик моет деревце,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Ландыш добела.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ребятам   верится -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Ласточки дела.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E:\Lastochki.jpg"/>
          <p:cNvPicPr>
            <a:picLocks noChangeAspect="1" noChangeArrowheads="1"/>
          </p:cNvPicPr>
          <p:nvPr/>
        </p:nvPicPr>
        <p:blipFill>
          <a:blip r:embed="rId3"/>
          <a:srcRect l="5208" t="5208" r="34375" b="27083"/>
          <a:stretch>
            <a:fillRect/>
          </a:stretch>
        </p:blipFill>
        <p:spPr bwMode="auto">
          <a:xfrm>
            <a:off x="7072330" y="4500570"/>
            <a:ext cx="1928826" cy="216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Ласточка деревенская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7091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СПРАВКА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Внешний вид:</a:t>
            </a:r>
            <a:r>
              <a:rPr lang="ru-RU" dirty="0" smtClean="0">
                <a:solidFill>
                  <a:schemeClr val="bg1"/>
                </a:solidFill>
              </a:rPr>
              <a:t> Верх тела, широкая полоса поперек зоба, крылья и хвост блестящие сине-черные, лоб и горло ржаво-коричневые, пятна на хвосте белые, грудь и брюшко белые или рыжеватые. «Косицы» тонкие длинные.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Отличительные признаки</a:t>
            </a:r>
            <a:r>
              <a:rPr lang="ru-RU" dirty="0" smtClean="0">
                <a:solidFill>
                  <a:schemeClr val="bg1"/>
                </a:solidFill>
              </a:rPr>
              <a:t>: Деревенская ласточка от других ласточек отличается ржаво-коричневым горлом.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Повадки:</a:t>
            </a:r>
            <a:r>
              <a:rPr lang="ru-RU" dirty="0" smtClean="0">
                <a:solidFill>
                  <a:schemeClr val="bg1"/>
                </a:solidFill>
              </a:rPr>
              <a:t> Деревенские ласточки обычно видны летающими или сидящими на проводах или сухих ветках. Держится стайками.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Характер пребывания в Краснодарском крае:</a:t>
            </a:r>
            <a:r>
              <a:rPr lang="ru-RU" dirty="0" smtClean="0">
                <a:solidFill>
                  <a:schemeClr val="bg1"/>
                </a:solidFill>
              </a:rPr>
              <a:t> Перелетная птица.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Питание:</a:t>
            </a:r>
            <a:r>
              <a:rPr lang="ru-RU" dirty="0" smtClean="0">
                <a:solidFill>
                  <a:schemeClr val="bg1"/>
                </a:solidFill>
              </a:rPr>
              <a:t> Насекомые, которых ловит в воздухе. Изредка насекомых и пауков, сидящих на траве или стене. Пьют на лету, черпая воду подклювьем.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Расположение гнезда:</a:t>
            </a:r>
            <a:r>
              <a:rPr lang="ru-RU" dirty="0" smtClean="0">
                <a:solidFill>
                  <a:schemeClr val="bg1"/>
                </a:solidFill>
              </a:rPr>
              <a:t> Под крышей здания, под мостом, под толстой веткой дерева и т.п.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farm9.staticflickr.com/8614/15832536412_3c1a9c690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4214"/>
            <a:ext cx="1857356" cy="1393017"/>
          </a:xfrm>
          <a:prstGeom prst="rect">
            <a:avLst/>
          </a:prstGeom>
          <a:noFill/>
        </p:spPr>
      </p:pic>
      <p:pic>
        <p:nvPicPr>
          <p:cNvPr id="23556" name="Picture 4" descr="http://www.springalive.net/bindata/extranet/user/obrazki2/EXUSERLGd6644eda31e1e957c6565dafec9f3eff.JPG"/>
          <p:cNvPicPr>
            <a:picLocks noChangeAspect="1" noChangeArrowheads="1"/>
          </p:cNvPicPr>
          <p:nvPr/>
        </p:nvPicPr>
        <p:blipFill>
          <a:blip r:embed="rId3" cstate="print"/>
          <a:srcRect r="10812" b="27928"/>
          <a:stretch>
            <a:fillRect/>
          </a:stretch>
        </p:blipFill>
        <p:spPr bwMode="auto">
          <a:xfrm>
            <a:off x="0" y="4089264"/>
            <a:ext cx="1857356" cy="1125685"/>
          </a:xfrm>
          <a:prstGeom prst="rect">
            <a:avLst/>
          </a:prstGeom>
          <a:noFill/>
        </p:spPr>
      </p:pic>
      <p:pic>
        <p:nvPicPr>
          <p:cNvPr id="23558" name="Picture 6" descr="http://fotoham.ru/img/picture/Apr/08/aba8fea535dffec19c8b9c6c6bfd65bc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92974"/>
            <a:ext cx="1857356" cy="1393017"/>
          </a:xfrm>
          <a:prstGeom prst="rect">
            <a:avLst/>
          </a:prstGeom>
          <a:noFill/>
        </p:spPr>
      </p:pic>
      <p:pic>
        <p:nvPicPr>
          <p:cNvPr id="23560" name="Picture 8" descr="http://www.novini.bg/uploads/news_pictures/2011-43/orig/chetirima-dushi-sa-ulicheni-v-ulov-na-poijni-divi-ptici-31827.jpg"/>
          <p:cNvPicPr>
            <a:picLocks noChangeAspect="1" noChangeArrowheads="1"/>
          </p:cNvPicPr>
          <p:nvPr/>
        </p:nvPicPr>
        <p:blipFill>
          <a:blip r:embed="rId5"/>
          <a:srcRect l="6059" r="3032" b="12339"/>
          <a:stretch>
            <a:fillRect/>
          </a:stretch>
        </p:blipFill>
        <p:spPr bwMode="auto">
          <a:xfrm>
            <a:off x="0" y="5214950"/>
            <a:ext cx="1841436" cy="130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enc.cap.ru/pics/%EB%E0%F1%F2%EE%F7%EA%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4781551"/>
          </a:xfrm>
          <a:prstGeom prst="rect">
            <a:avLst/>
          </a:prstGeom>
          <a:noFill/>
        </p:spPr>
      </p:pic>
      <p:pic>
        <p:nvPicPr>
          <p:cNvPr id="26628" name="Picture 4" descr="http://www.zoofirma.ru/images/knigi/0985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2863816" cy="215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fotoham.ru/img/picture/Apr/08/aba8fea535dffec19c8b9c6c6bfd65bc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8632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sarzoomir.com/content/images/article/article_icon_6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3838" y="3929066"/>
            <a:ext cx="2750162" cy="195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Дню Георгия Победоносца возвращаются на Родину не только ласточки, но и кукушки.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953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00063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Кукушка </a:t>
            </a:r>
            <a:br>
              <a:rPr lang="ru-RU" dirty="0" smtClean="0"/>
            </a:br>
            <a:r>
              <a:rPr lang="ru-RU" dirty="0" smtClean="0"/>
              <a:t>обыкновенная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35795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СПРАВКА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Внешний вид:</a:t>
            </a:r>
            <a:r>
              <a:rPr lang="ru-RU" sz="1600" dirty="0" smtClean="0">
                <a:solidFill>
                  <a:schemeClr val="bg1"/>
                </a:solidFill>
              </a:rPr>
              <a:t> Стройная длиннохвостая птица немного меньше голубя, внешне похожа на ястреба-перепелятника. Верх обычно тёмно-серый (самки и молодые бывают рыжеватые), низ поперечно-полосатый.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Отличительные признаки</a:t>
            </a:r>
            <a:r>
              <a:rPr lang="ru-RU" sz="1600" dirty="0" smtClean="0">
                <a:solidFill>
                  <a:schemeClr val="bg1"/>
                </a:solidFill>
              </a:rPr>
              <a:t>: Голос самца — всем известное кукование, голос самки — звонкая трель «кли-кли-кли», или глухой крик, похожий на приглушённый «утробный» хохот.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Повадки:</a:t>
            </a:r>
            <a:r>
              <a:rPr lang="ru-RU" sz="1600" dirty="0" smtClean="0">
                <a:solidFill>
                  <a:schemeClr val="bg1"/>
                </a:solidFill>
              </a:rPr>
              <a:t> Кукует самец, сидя на возвышении. В полете контур кукушки напоминает ястреба. Наши кукушки зимуют в Африке. 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Характер пребывания в Краснодарском крае:</a:t>
            </a:r>
            <a:r>
              <a:rPr lang="ru-RU" sz="1600" dirty="0" smtClean="0">
                <a:solidFill>
                  <a:schemeClr val="bg1"/>
                </a:solidFill>
              </a:rPr>
              <a:t> Перелетная птица.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Питание:</a:t>
            </a:r>
            <a:r>
              <a:rPr lang="ru-RU" sz="1600" dirty="0" smtClean="0">
                <a:solidFill>
                  <a:schemeClr val="bg1"/>
                </a:solidFill>
              </a:rPr>
              <a:t> Питается в основном насекомыми и их личинками, иногда ягодами и птичьими яйцами. Особенно важна её способность питаться мохнатыми гусеницами, среди которых много серьёзных вредителей, почти не поедаемых другими птицами, поскольку хитиновые волоски гусениц ранят кишечный тракт</a:t>
            </a:r>
          </a:p>
          <a:p>
            <a:pPr algn="just">
              <a:buNone/>
            </a:pPr>
            <a:r>
              <a:rPr lang="ru-RU" sz="1600" u="sng" dirty="0" smtClean="0">
                <a:solidFill>
                  <a:schemeClr val="bg1"/>
                </a:solidFill>
              </a:rPr>
              <a:t>Расположение гнезда:</a:t>
            </a:r>
            <a:r>
              <a:rPr lang="ru-RU" sz="1600" dirty="0" smtClean="0">
                <a:solidFill>
                  <a:schemeClr val="bg1"/>
                </a:solidFill>
              </a:rPr>
              <a:t> Гнезд не делает, яйца подбрасывает другим птицам. По цвету, яйца кукушки похожи на яйца тех птиц, в гнездо которых они отложены, но крупнее.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creagrus.home.montereybay.com/Cuckoo_Eur-M23Jun04Huzu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3" y="3500438"/>
            <a:ext cx="257176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scientificamerican.com/media/inline/2774194A-BA06-7423-C117CE798E83702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9" y="500042"/>
            <a:ext cx="264318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Тимофей  Белозеров </a:t>
            </a:r>
            <a:br>
              <a:rPr lang="ru-RU" i="1" dirty="0" smtClean="0"/>
            </a:br>
            <a:r>
              <a:rPr lang="ru-RU" i="1" dirty="0" smtClean="0"/>
              <a:t>КУКУШКА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8840"/>
            <a:ext cx="3686172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Пестреет цветами опушка,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Плывут облака налегке.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«Ку-ку!» — напевает кукушка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зелёном лесном далеке.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«Ку-ку!» — отзываются эхом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роща, и луг, и река.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вешнюю песенку эту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Уносят с собой облака.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32770" name="Picture 2" descr="http://zooclub.org.ua/assets/files/2013/11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798009" cy="3062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зиновий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C000"/>
                </a:solidFill>
              </a:rPr>
              <a:t>12 ноября </a:t>
            </a:r>
            <a:r>
              <a:rPr lang="ru-RU" dirty="0" smtClean="0">
                <a:solidFill>
                  <a:schemeClr val="bg1"/>
                </a:solidFill>
              </a:rPr>
              <a:t>отмечается память священномученика Зиновия, епископа Егейского, и его сестры — мученицы Зиновии, живших в 3 веке в Каппадокии.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cs622416.vk.me/v622416654/75a42/UzKyObFD4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16"/>
            <a:ext cx="4857752" cy="6820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Синичкин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mtdata.ru/u25/photo3731/20199937367-0/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83601"/>
            <a:ext cx="2357422" cy="1974399"/>
          </a:xfrm>
          <a:prstGeom prst="rect">
            <a:avLst/>
          </a:prstGeom>
          <a:noFill/>
        </p:spPr>
      </p:pic>
      <p:pic>
        <p:nvPicPr>
          <p:cNvPr id="27654" name="Picture 6" descr="http://mtdata.ru/u17/photoA46D/20781834695-0/original.jpg"/>
          <p:cNvPicPr>
            <a:picLocks noChangeAspect="1" noChangeArrowheads="1"/>
          </p:cNvPicPr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>
            <a:off x="1000100" y="1071546"/>
            <a:ext cx="2643206" cy="1971495"/>
          </a:xfrm>
          <a:prstGeom prst="rect">
            <a:avLst/>
          </a:prstGeom>
          <a:noFill/>
        </p:spPr>
      </p:pic>
      <p:pic>
        <p:nvPicPr>
          <p:cNvPr id="27656" name="Picture 8" descr="http://a1282.phobos.apple.com/us/r1000/087/Purple/v4/c8/48/f9/c848f975-adef-cf18-fc3b-0a06485de098/mzl.vpfeuhzd.jpg"/>
          <p:cNvPicPr>
            <a:picLocks noChangeAspect="1" noChangeArrowheads="1"/>
          </p:cNvPicPr>
          <p:nvPr/>
        </p:nvPicPr>
        <p:blipFill>
          <a:blip r:embed="rId4" cstate="print"/>
          <a:srcRect t="25514"/>
          <a:stretch>
            <a:fillRect/>
          </a:stretch>
        </p:blipFill>
        <p:spPr bwMode="auto">
          <a:xfrm>
            <a:off x="1" y="2961008"/>
            <a:ext cx="2571736" cy="1915594"/>
          </a:xfrm>
          <a:prstGeom prst="rect">
            <a:avLst/>
          </a:prstGeom>
          <a:noFill/>
        </p:spPr>
      </p:pic>
      <p:pic>
        <p:nvPicPr>
          <p:cNvPr id="27658" name="Picture 10" descr="http://cdn.tips-board.ru/images/zimuyushie_i_perelyotnie_ptici_nazvaniya_ptic-_interesnie_fakti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995218"/>
            <a:ext cx="5214942" cy="586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532924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Большая синица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7091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i="1" dirty="0" smtClean="0">
                <a:solidFill>
                  <a:schemeClr val="bg1"/>
                </a:solidFill>
              </a:rPr>
              <a:t>СПРАВКА</a:t>
            </a:r>
            <a:endParaRPr lang="ru-RU" sz="3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Внешний вид:</a:t>
            </a:r>
            <a:r>
              <a:rPr lang="ru-RU" dirty="0" smtClean="0">
                <a:solidFill>
                  <a:schemeClr val="bg1"/>
                </a:solidFill>
              </a:rPr>
              <a:t> Голова, горло, полоса посреди груди и подхвостье черные, крылья и хвост голубоватые, спина зеленая или голубовато-серая, грудь и брюшко желтые или белые, щеки и пятно на затылке белые.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Повадки:</a:t>
            </a:r>
            <a:r>
              <a:rPr lang="ru-RU" dirty="0" smtClean="0">
                <a:solidFill>
                  <a:schemeClr val="bg1"/>
                </a:solidFill>
              </a:rPr>
              <a:t> Очень подвижная птица, при поиске пищи подвешивается вниз головой или вниз спиной на концах ветвей. Полет волнообразный, с частыми взмахами крыльев. Найденную пищу прижимает лапкой и расклевывает. В гнездовое время держится парами, в остальное – стайками обычно вместе с другими синицами.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Характер пребывания в Краснодарском крае:</a:t>
            </a:r>
            <a:r>
              <a:rPr lang="ru-RU" dirty="0" smtClean="0">
                <a:solidFill>
                  <a:schemeClr val="bg1"/>
                </a:solidFill>
              </a:rPr>
              <a:t> Оседлая и кочующая птица.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Питание:</a:t>
            </a:r>
            <a:r>
              <a:rPr lang="ru-RU" dirty="0" smtClean="0">
                <a:solidFill>
                  <a:schemeClr val="bg1"/>
                </a:solidFill>
              </a:rPr>
              <a:t> Насекомые и самый разнообразный корм, как растительный, так и животный.</a:t>
            </a:r>
          </a:p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Расположение гнезда:</a:t>
            </a:r>
            <a:r>
              <a:rPr lang="ru-RU" dirty="0" smtClean="0">
                <a:solidFill>
                  <a:schemeClr val="bg1"/>
                </a:solidFill>
              </a:rPr>
              <a:t> В дуплах, щелях построек и самых разных закрытых местах.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cdn5.imgbb.ru/user/8/89020/201411/f7a5660e80271b9a147ed80300bfbb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52505"/>
            <a:ext cx="3071802" cy="2271854"/>
          </a:xfrm>
          <a:prstGeom prst="rect">
            <a:avLst/>
          </a:prstGeom>
          <a:noFill/>
        </p:spPr>
      </p:pic>
      <p:pic>
        <p:nvPicPr>
          <p:cNvPr id="34820" name="Picture 4" descr="http://rasfokus.ru/images/photos/medium/14f9dad35e9d07181b4dad07f1097f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716981" cy="1800000"/>
          </a:xfrm>
          <a:prstGeom prst="rect">
            <a:avLst/>
          </a:prstGeom>
          <a:noFill/>
        </p:spPr>
      </p:pic>
      <p:pic>
        <p:nvPicPr>
          <p:cNvPr id="34822" name="Picture 6" descr="http://masterclasy.ru/uploads/fotos/560ae6886c8a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85776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У нас в крае встречается несколько видов синиц: синица усатая, ополовник, ремез,        гаичка буроголовая (пухляк), гаичка черноголовая, князек, лазоревка,            московка, синица большая, синица хохлатая (гренадерка).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гаичка  синица черноголов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876"/>
            <a:ext cx="2160000" cy="1440000"/>
          </a:xfrm>
          <a:prstGeom prst="rect">
            <a:avLst/>
          </a:prstGeom>
        </p:spPr>
      </p:pic>
      <p:pic>
        <p:nvPicPr>
          <p:cNvPr id="5" name="Рисунок 4" descr="синица хохлатая  гренадер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143512"/>
            <a:ext cx="1818947" cy="1440000"/>
          </a:xfrm>
          <a:prstGeom prst="rect">
            <a:avLst/>
          </a:prstGeom>
        </p:spPr>
      </p:pic>
      <p:pic>
        <p:nvPicPr>
          <p:cNvPr id="6" name="Рисунок 5" descr="синица усатая.jpg"/>
          <p:cNvPicPr>
            <a:picLocks noChangeAspect="1"/>
          </p:cNvPicPr>
          <p:nvPr/>
        </p:nvPicPr>
        <p:blipFill>
          <a:blip r:embed="rId4"/>
          <a:srcRect l="23958" r="5729"/>
          <a:stretch>
            <a:fillRect/>
          </a:stretch>
        </p:blipFill>
        <p:spPr>
          <a:xfrm>
            <a:off x="214282" y="1571612"/>
            <a:ext cx="2025014" cy="1440000"/>
          </a:xfrm>
          <a:prstGeom prst="rect">
            <a:avLst/>
          </a:prstGeom>
        </p:spPr>
      </p:pic>
      <p:pic>
        <p:nvPicPr>
          <p:cNvPr id="7" name="Рисунок 6" descr="ополовник или длинохвостая си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643050"/>
            <a:ext cx="2160000" cy="1440000"/>
          </a:xfrm>
          <a:prstGeom prst="rect">
            <a:avLst/>
          </a:prstGeom>
        </p:spPr>
      </p:pic>
      <p:pic>
        <p:nvPicPr>
          <p:cNvPr id="8" name="Рисунок 7" descr="реме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1714488"/>
            <a:ext cx="2160000" cy="1440000"/>
          </a:xfrm>
          <a:prstGeom prst="rect">
            <a:avLst/>
          </a:prstGeom>
        </p:spPr>
      </p:pic>
      <p:pic>
        <p:nvPicPr>
          <p:cNvPr id="9" name="Рисунок 8" descr="синица бураголовая гаич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4000" y="1714488"/>
            <a:ext cx="2160000" cy="1440000"/>
          </a:xfrm>
          <a:prstGeom prst="rect">
            <a:avLst/>
          </a:prstGeom>
        </p:spPr>
      </p:pic>
      <p:pic>
        <p:nvPicPr>
          <p:cNvPr id="11" name="Рисунок 10" descr="князек или лазоревка бел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571876"/>
            <a:ext cx="2160000" cy="1440000"/>
          </a:xfrm>
          <a:prstGeom prst="rect">
            <a:avLst/>
          </a:prstGeom>
        </p:spPr>
      </p:pic>
      <p:pic>
        <p:nvPicPr>
          <p:cNvPr id="12" name="Рисунок 11" descr="лазоревк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3429000"/>
            <a:ext cx="2160000" cy="1440000"/>
          </a:xfrm>
          <a:prstGeom prst="rect">
            <a:avLst/>
          </a:prstGeom>
        </p:spPr>
      </p:pic>
      <p:pic>
        <p:nvPicPr>
          <p:cNvPr id="13" name="Рисунок 12" descr="московк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976" y="5143512"/>
            <a:ext cx="2160000" cy="1440000"/>
          </a:xfrm>
          <a:prstGeom prst="rect">
            <a:avLst/>
          </a:prstGeom>
        </p:spPr>
      </p:pic>
      <p:pic>
        <p:nvPicPr>
          <p:cNvPr id="14" name="Рисунок 13" descr="синица большая.jpg"/>
          <p:cNvPicPr>
            <a:picLocks noChangeAspect="1"/>
          </p:cNvPicPr>
          <p:nvPr/>
        </p:nvPicPr>
        <p:blipFill>
          <a:blip r:embed="rId11"/>
          <a:srcRect l="21093"/>
          <a:stretch>
            <a:fillRect/>
          </a:stretch>
        </p:blipFill>
        <p:spPr>
          <a:xfrm>
            <a:off x="3929058" y="5143512"/>
            <a:ext cx="1704394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2969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Виктор Граф</a:t>
            </a:r>
            <a:br>
              <a:rPr lang="ru-RU" sz="4000" dirty="0" smtClean="0"/>
            </a:br>
            <a:r>
              <a:rPr lang="ru-RU" sz="4000" dirty="0" smtClean="0"/>
              <a:t>Синичка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Ты, синичка - невеличка,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Прилетай скорей сюда,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Хлеба крошки на окошке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Оставляю я всегда.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Ты, малютка - желтогрудка,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Жизни радость принеси,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Хлеба мало - будет сало,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Будет, только попроси.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Ты, вертушка - говорушка,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Хорошо с тобой вдвоём,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Сквозь метели до капели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До весны мы доживём</a:t>
            </a:r>
          </a:p>
          <a:p>
            <a:endParaRPr lang="ru-RU" dirty="0"/>
          </a:p>
        </p:txBody>
      </p:sp>
      <p:pic>
        <p:nvPicPr>
          <p:cNvPr id="4" name="Рисунок 3" descr="9841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55" y="1166775"/>
            <a:ext cx="3893387" cy="519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gnum.ru/uploads/pictures/news/2015/10/09/1444397123_%D0%B3%D0%BE%D0%BB%D1%83%D0%B1%D0%B8-rejpg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4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eontius2006.narod.ru/Animals/Animals1/images/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2786082" cy="185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fs1.inspider.ru/photo/2015/04/22/5625afc2a51495b3e6f10be6e909a2cc_o.jpg"/>
          <p:cNvPicPr>
            <a:picLocks noChangeAspect="1" noChangeArrowheads="1"/>
          </p:cNvPicPr>
          <p:nvPr/>
        </p:nvPicPr>
        <p:blipFill>
          <a:blip r:embed="rId4" cstate="print"/>
          <a:srcRect r="34396"/>
          <a:stretch>
            <a:fillRect/>
          </a:stretch>
        </p:blipFill>
        <p:spPr bwMode="auto">
          <a:xfrm flipH="1">
            <a:off x="6929454" y="285728"/>
            <a:ext cx="177130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9144000" cy="22860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Когда-то на Алтае совсем не было птиц, и орел послал синицу проверить, можно ли там жить. Синица отправилась в путь, но было очень холодно. Она увидела огонь и подумала: «Лучше умру, чем замерзну». Но огнем оказался куст маральника. Синица стала жить в нем. Когда растаяли снега , и стало тепло, она вылетела из куста и стала жить все лето, забыв, для чего прилетела. Потом она увидела стаю птиц и испугалась, что орел накажет ее. Стала придумывать себе отговорку и сказала, что там, на Алтае, жить можно, но только тогда она запоет. И с тех пор каждый раз, когда расцветал маральник, она начинала петь и наступала весна.</a:t>
            </a:r>
          </a:p>
          <a:p>
            <a:endParaRPr lang="ru-RU" dirty="0"/>
          </a:p>
        </p:txBody>
      </p:sp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214950"/>
            <a:ext cx="2285973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1736" y="5103674"/>
            <a:ext cx="657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В древней мифологии наших предков синичка имеет отношение к зорям (утренней и вечерней), зажигая их на небе (или синем море), она же выкликает осень и летает за море за ключами от подземного Мира Мертвых, выпуская оттуда весну красну, солнце яркое, зорю ясную.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6858048" cy="5257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Многие даты народного календаря связаны с птицами.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Это не только Герасим-Грачевник, Георгий Победоносец, Зиновий, но и другие: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14 февраля – Святой Трифон – праздник любителей хищных птиц и сокольников.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17 марта – Герасим-грачевник - грач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22 марта –Сороки – жаворонок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5 апреля – Никон – зяблик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9 апреля – Матрена-настовица – чибис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17 апреля – Иосиф-песнопесец –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27 апреля – Мартын Лисогон – чайка, ворон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6 мая – Георгий Победитель – ласточка, кукушка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8 мая – Апостол Марк – певчие птицы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15 мая – День Бориса и Глеба – соловей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27 сентября – Воздвиженье – перелетные птицы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28 сентября – Никитин день – гуси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 октября – Арина – журавли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12 ноября – Зиновий – синицы, зимующие птицы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i41.servimg.com/u/f41/13/11/37/51/aa462a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6286544" cy="156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apus666.narod.ru/clipart/p/pti/ptah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786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571612"/>
            <a:ext cx="68580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9de84209d1f095612d30346db02e1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88164" cy="6858000"/>
          </a:xfrm>
          <a:prstGeom prst="rect">
            <a:avLst/>
          </a:prstGeom>
          <a:noFill/>
        </p:spPr>
      </p:pic>
      <p:pic>
        <p:nvPicPr>
          <p:cNvPr id="2050" name="Picture 2" descr="E:\28316_1n3s3o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841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971924" cy="9175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Герасим Грачевник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7091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b="1" dirty="0" smtClean="0">
                <a:solidFill>
                  <a:srgbClr val="FFC000"/>
                </a:solidFill>
              </a:rPr>
              <a:t>17 марта 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День Герасима Грачевника получил название в честь монаха 6 века Герасима Иорданского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2.bp.blogspot.com/_FrSJ-8haOSI/S91xPVGRxmI/AAAAAAAAABU/qtF1MQV_cQ0/s1600/agios_gerasi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62500" cy="64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63524"/>
            <a:ext cx="8229600" cy="15944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Пословицы: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«Грач на горе - весна на дворе»,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«Увидел грача - весну встречай».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stihi.ru/pics/2015/03/08/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kachatkartinki.ru/img/picture/Sep/30/57cb24a6147136ff1563301c106e7067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100" name="Picture 4" descr="http://img-fotki.yandex.ru/get/6441/137330696.3/0_a617a_93e6f7d9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05611"/>
            <a:ext cx="3286148" cy="275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Юрий Коваль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ГЕРАСИМ ГРАЧЕВНИК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Грач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214974" cy="607223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7400" b="1" i="1" dirty="0" smtClean="0">
                <a:solidFill>
                  <a:schemeClr val="bg1"/>
                </a:solidFill>
              </a:rPr>
              <a:t>СПРАВКА</a:t>
            </a:r>
            <a:endParaRPr lang="ru-RU" sz="7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200" u="sng" dirty="0" smtClean="0">
                <a:solidFill>
                  <a:schemeClr val="bg1"/>
                </a:solidFill>
              </a:rPr>
              <a:t>Внешний вид: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</a:rPr>
              <a:t>       Вся черная, с фиолетовым отливом, стройнее вороны. Прямой относительно тонкий клюв. У взрослых грачей вокруг клюва грязно-белая кожа. </a:t>
            </a:r>
          </a:p>
          <a:p>
            <a:pPr>
              <a:buNone/>
            </a:pPr>
            <a:r>
              <a:rPr lang="ru-RU" sz="6200" u="sng" dirty="0" smtClean="0">
                <a:solidFill>
                  <a:schemeClr val="bg1"/>
                </a:solidFill>
              </a:rPr>
              <a:t>Повадки: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</a:rPr>
              <a:t>      Грач ходит широкими шагами, иногда прыгает. Полет довольно медленный прямой, более легкий чем у вороны. Держится стаями.</a:t>
            </a:r>
          </a:p>
          <a:p>
            <a:pPr>
              <a:buNone/>
            </a:pPr>
            <a:r>
              <a:rPr lang="ru-RU" sz="6200" u="sng" dirty="0" smtClean="0">
                <a:solidFill>
                  <a:schemeClr val="bg1"/>
                </a:solidFill>
              </a:rPr>
              <a:t>Характер пребывания в Краснодарском крае: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6200" dirty="0" smtClean="0">
                <a:solidFill>
                  <a:schemeClr val="bg1"/>
                </a:solidFill>
              </a:rPr>
              <a:t>      оседлая или кочующая, реже перелетная птица.</a:t>
            </a:r>
          </a:p>
          <a:p>
            <a:pPr>
              <a:buNone/>
            </a:pPr>
            <a:r>
              <a:rPr lang="ru-RU" sz="6200" u="sng" dirty="0" smtClean="0">
                <a:solidFill>
                  <a:schemeClr val="bg1"/>
                </a:solidFill>
              </a:rPr>
              <a:t>Питание: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</a:rPr>
              <a:t>       Преимущественно насекомые. Грызуны, сельскохозяйственные растения, семена. Кормится преимущественно на земле.</a:t>
            </a:r>
          </a:p>
          <a:p>
            <a:pPr>
              <a:buNone/>
            </a:pPr>
            <a:r>
              <a:rPr lang="ru-RU" sz="6200" u="sng" dirty="0" smtClean="0">
                <a:solidFill>
                  <a:schemeClr val="bg1"/>
                </a:solidFill>
              </a:rPr>
              <a:t>Расположение гнезда:</a:t>
            </a:r>
            <a:r>
              <a:rPr lang="ru-RU" sz="6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6200" dirty="0" smtClean="0">
                <a:solidFill>
                  <a:schemeClr val="bg1"/>
                </a:solidFill>
              </a:rPr>
              <a:t>       Колониями на деревьях. </a:t>
            </a:r>
          </a:p>
          <a:p>
            <a:pPr>
              <a:buNone/>
            </a:pPr>
            <a:endParaRPr lang="ru-RU" sz="6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grachi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00240"/>
            <a:ext cx="3357586" cy="340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rdwatch.by/sites/default/files/11%20%D0%B3%D1%80%D0%B0%D1%87%D0%B8_0.jpg?1363099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  <p:pic>
        <p:nvPicPr>
          <p:cNvPr id="22530" name="Picture 2" descr="http://www.zooclub.ru/attach/1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72008"/>
            <a:ext cx="2857520" cy="2038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Андрей  Кропотин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Грач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в поле ходит грач –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урожае жди удач!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Он съедает всех знакомых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Агрономам насекомых,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Даже злостного пока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Колорадского жука!..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От грача не скрыться в норке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Листовёрту с плодожоркой,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Встрече с ним не будет рад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Очень вредный шелкопряд...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Черно-синим опереньем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Грач мелькнёт над полем тенью,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Сев на пашню ясным днём...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доволен агроном!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://nature.baikal.ru/phs/norm/68/68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58000"/>
            <a:ext cx="245622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stihi.ru/pics/2015/03/08/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528" y="5138760"/>
            <a:ext cx="2580472" cy="1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prv1.lori-images.net/traktor-vspahivayuschii-polosu-pod-kartoshku-v-chastnom-0001074069-preview.jpg"/>
          <p:cNvPicPr>
            <a:picLocks noChangeAspect="1" noChangeArrowheads="1"/>
          </p:cNvPicPr>
          <p:nvPr/>
        </p:nvPicPr>
        <p:blipFill>
          <a:blip r:embed="rId4"/>
          <a:srcRect b="13276"/>
          <a:stretch>
            <a:fillRect/>
          </a:stretch>
        </p:blipFill>
        <p:spPr bwMode="auto">
          <a:xfrm>
            <a:off x="3786182" y="1428736"/>
            <a:ext cx="498157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874</Words>
  <Application>Microsoft Office PowerPoint</Application>
  <PresentationFormat>Экран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Птицы в народном календаре</vt:lpstr>
      <vt:lpstr>Презентация PowerPoint</vt:lpstr>
      <vt:lpstr>Презентация PowerPoint</vt:lpstr>
      <vt:lpstr>Герасим Грачевник - </vt:lpstr>
      <vt:lpstr>Презентация PowerPoint</vt:lpstr>
      <vt:lpstr>Юрий Коваль ГЕРАСИМ ГРАЧЕВНИК </vt:lpstr>
      <vt:lpstr>Грач</vt:lpstr>
      <vt:lpstr>Презентация PowerPoint</vt:lpstr>
      <vt:lpstr>Андрей  Кропотин  Грач </vt:lpstr>
      <vt:lpstr>Георгий Победоносец</vt:lpstr>
      <vt:lpstr>   Елена Неменко  Ласточка касаточка   </vt:lpstr>
      <vt:lpstr>Ласточка деревенская</vt:lpstr>
      <vt:lpstr>Презентация PowerPoint</vt:lpstr>
      <vt:lpstr>К Дню Георгия Победоносца возвращаются на Родину не только ласточки, но и кукушки. </vt:lpstr>
      <vt:lpstr>Кукушка  обыкновенная</vt:lpstr>
      <vt:lpstr>   Тимофей  Белозеров  КУКУШКА   </vt:lpstr>
      <vt:lpstr>зиновий</vt:lpstr>
      <vt:lpstr>Синичкин день</vt:lpstr>
      <vt:lpstr>Большая синица </vt:lpstr>
      <vt:lpstr> У нас в крае встречается несколько видов синиц: синица усатая, ополовник, ремез,        гаичка буроголовая (пухляк), гаичка черноголовая, князек, лазоревка,            московка, синица большая, синица хохлатая (гренадерка).  </vt:lpstr>
      <vt:lpstr>Виктор Граф Синичка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 народном календаре</dc:title>
  <dc:creator>Admin</dc:creator>
  <cp:lastModifiedBy>1</cp:lastModifiedBy>
  <cp:revision>30</cp:revision>
  <dcterms:created xsi:type="dcterms:W3CDTF">2016-03-07T06:02:02Z</dcterms:created>
  <dcterms:modified xsi:type="dcterms:W3CDTF">2023-11-20T18:38:09Z</dcterms:modified>
</cp:coreProperties>
</file>