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9" r:id="rId2"/>
    <p:sldId id="256" r:id="rId3"/>
    <p:sldId id="257" r:id="rId4"/>
    <p:sldId id="258" r:id="rId5"/>
    <p:sldId id="259" r:id="rId6"/>
    <p:sldId id="260" r:id="rId7"/>
    <p:sldId id="262" r:id="rId8"/>
    <p:sldId id="261" r:id="rId9"/>
    <p:sldId id="263" r:id="rId10"/>
    <p:sldId id="280" r:id="rId11"/>
    <p:sldId id="281" r:id="rId12"/>
    <p:sldId id="282" r:id="rId13"/>
    <p:sldId id="283" r:id="rId14"/>
    <p:sldId id="284" r:id="rId15"/>
    <p:sldId id="285" r:id="rId16"/>
    <p:sldId id="286" r:id="rId17"/>
    <p:sldId id="287" r:id="rId18"/>
    <p:sldId id="288" r:id="rId19"/>
    <p:sldId id="289" r:id="rId20"/>
    <p:sldId id="264" r:id="rId21"/>
    <p:sldId id="265" r:id="rId22"/>
    <p:sldId id="266" r:id="rId23"/>
    <p:sldId id="268" r:id="rId24"/>
    <p:sldId id="269" r:id="rId25"/>
    <p:sldId id="270" r:id="rId26"/>
    <p:sldId id="271" r:id="rId27"/>
    <p:sldId id="272" r:id="rId28"/>
    <p:sldId id="273" r:id="rId29"/>
    <p:sldId id="274" r:id="rId30"/>
    <p:sldId id="275" r:id="rId31"/>
    <p:sldId id="276" r:id="rId32"/>
    <p:sldId id="277" r:id="rId33"/>
    <p:sldId id="278" r:id="rId34"/>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65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07DBCBB9-04E9-4C7B-9B25-55874E8658FD}" type="datetimeFigureOut">
              <a:rPr lang="ru-RU" smtClean="0"/>
              <a:pPr/>
              <a:t>09.01.2024</a:t>
            </a:fld>
            <a:endParaRPr lang="ru-RU"/>
          </a:p>
        </p:txBody>
      </p:sp>
      <p:sp>
        <p:nvSpPr>
          <p:cNvPr id="4" name="Нижний колонтитул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5" name="Номер слайда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7460C105-EF08-40C2-B098-DCEC2500940C}" type="slidenum">
              <a:rPr lang="ru-RU" smtClean="0"/>
              <a:pPr/>
              <a:t>‹#›</a:t>
            </a:fld>
            <a:endParaRPr lang="ru-RU"/>
          </a:p>
        </p:txBody>
      </p:sp>
    </p:spTree>
    <p:extLst>
      <p:ext uri="{BB962C8B-B14F-4D97-AF65-F5344CB8AC3E}">
        <p14:creationId xmlns:p14="http://schemas.microsoft.com/office/powerpoint/2010/main" val="3151235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95F0C64-3331-4038-BDDA-30F8F2355D33}" type="datetimeFigureOut">
              <a:rPr lang="ru-RU" smtClean="0"/>
              <a:pPr/>
              <a:t>09.01.2024</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975E54E-4D89-4B14-A5D5-1EF9F22ED506}" type="slidenum">
              <a:rPr lang="ru-RU" smtClean="0"/>
              <a:pPr/>
              <a:t>‹#›</a:t>
            </a:fld>
            <a:endParaRPr lang="ru-RU"/>
          </a:p>
        </p:txBody>
      </p:sp>
    </p:spTree>
    <p:extLst>
      <p:ext uri="{BB962C8B-B14F-4D97-AF65-F5344CB8AC3E}">
        <p14:creationId xmlns:p14="http://schemas.microsoft.com/office/powerpoint/2010/main" val="177511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33AF3AD-6F29-4DCF-8E56-25E733812A1F}" type="slidenum">
              <a:rPr lang="ru-RU"/>
              <a:pPr/>
              <a:t>1</a:t>
            </a:fld>
            <a:endParaRPr lang="ru-RU"/>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75E54E-4D89-4B14-A5D5-1EF9F22ED506}"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175D4F-B98F-4950-AB9F-E012BD14DA7D}" type="datetimeFigureOut">
              <a:rPr lang="ru-RU" smtClean="0"/>
              <a:pPr/>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04BF3-27E8-4E63-9759-CB203BFFF4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5D4F-B98F-4950-AB9F-E012BD14DA7D}" type="datetimeFigureOut">
              <a:rPr lang="ru-RU" smtClean="0"/>
              <a:pPr/>
              <a:t>09.01.2024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4BF3-27E8-4E63-9759-CB203BFFF4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http://www.otdelochka.ru/level0/images/perch.gif" TargetMode="External"/><Relationship Id="rId2" Type="http://schemas.openxmlformats.org/officeDocument/2006/relationships/image" Target="../media/image36.gif"/><Relationship Id="rId1" Type="http://schemas.openxmlformats.org/officeDocument/2006/relationships/slideLayout" Target="../slideLayouts/slideLayout7.xml"/><Relationship Id="rId5" Type="http://schemas.openxmlformats.org/officeDocument/2006/relationships/image" Target="http://www.otdelochka.ru/level0/images/mikser.gif" TargetMode="External"/><Relationship Id="rId4" Type="http://schemas.openxmlformats.org/officeDocument/2006/relationships/image" Target="../media/image37.gif"/></Relationships>
</file>

<file path=ppt/slides/_rels/slide25.xml.rels><?xml version="1.0" encoding="UTF-8" standalone="yes"?>
<Relationships xmlns="http://schemas.openxmlformats.org/package/2006/relationships"><Relationship Id="rId3" Type="http://schemas.openxmlformats.org/officeDocument/2006/relationships/image" Target="http://www.otdelochka.ru/level6/images/mixol.gif" TargetMode="External"/><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6" name="Text Box 8"/>
          <p:cNvSpPr txBox="1">
            <a:spLocks noChangeArrowheads="1"/>
          </p:cNvSpPr>
          <p:nvPr/>
        </p:nvSpPr>
        <p:spPr bwMode="auto">
          <a:xfrm>
            <a:off x="1907704" y="5214938"/>
            <a:ext cx="6879109" cy="707886"/>
          </a:xfrm>
          <a:prstGeom prst="rect">
            <a:avLst/>
          </a:prstGeom>
          <a:noFill/>
          <a:ln w="9525">
            <a:noFill/>
            <a:miter lim="800000"/>
            <a:headEnd/>
            <a:tailEnd/>
          </a:ln>
          <a:effectLst/>
        </p:spPr>
        <p:txBody>
          <a:bodyPr wrap="square">
            <a:spAutoFit/>
          </a:bodyPr>
          <a:lstStyle/>
          <a:p>
            <a:r>
              <a:rPr lang="ru-RU" sz="2000" b="1" dirty="0" smtClean="0">
                <a:latin typeface="Times New Roman"/>
                <a:ea typeface="SimSun"/>
              </a:rPr>
              <a:t>Разработчик:</a:t>
            </a:r>
            <a:endParaRPr lang="ru-RU" sz="2000" dirty="0">
              <a:latin typeface="Times New Roman"/>
              <a:ea typeface="SimSun"/>
            </a:endParaRPr>
          </a:p>
          <a:p>
            <a:r>
              <a:rPr lang="ru-RU" sz="2000" dirty="0" err="1">
                <a:latin typeface="Times New Roman"/>
                <a:ea typeface="SimSun"/>
              </a:rPr>
              <a:t>Салабай</a:t>
            </a:r>
            <a:r>
              <a:rPr lang="ru-RU" sz="2000" dirty="0">
                <a:latin typeface="Times New Roman"/>
                <a:ea typeface="SimSun"/>
              </a:rPr>
              <a:t> М.А., мастер производственного обучения</a:t>
            </a:r>
            <a:endParaRPr lang="ru-RU" sz="2000" dirty="0">
              <a:effectLst/>
              <a:latin typeface="Times New Roman"/>
              <a:ea typeface="SimSun"/>
            </a:endParaRPr>
          </a:p>
        </p:txBody>
      </p:sp>
      <p:sp>
        <p:nvSpPr>
          <p:cNvPr id="8" name="Прямоугольник 7"/>
          <p:cNvSpPr/>
          <p:nvPr/>
        </p:nvSpPr>
        <p:spPr>
          <a:xfrm>
            <a:off x="428625" y="2143125"/>
            <a:ext cx="8358188" cy="1938992"/>
          </a:xfrm>
          <a:prstGeom prst="rect">
            <a:avLst/>
          </a:prstGeom>
          <a:effectLst>
            <a:outerShdw sx="1000" sy="1000" algn="ctr" rotWithShape="0">
              <a:schemeClr val="tx1"/>
            </a:outerShdw>
          </a:effectLst>
        </p:spPr>
        <p:txBody>
          <a:bodyPr>
            <a:spAutoFit/>
          </a:bodyPr>
          <a:lstStyle/>
          <a:p>
            <a:pPr algn="ctr" fontAlgn="auto">
              <a:spcBef>
                <a:spcPts val="0"/>
              </a:spcBef>
              <a:spcAft>
                <a:spcPts val="0"/>
              </a:spcAft>
              <a:defRPr/>
            </a:pPr>
            <a:r>
              <a:rPr lang="ru-RU" sz="4000" b="1" dirty="0">
                <a:latin typeface="Bookman Old Style" pitchFamily="18" charset="0"/>
              </a:rPr>
              <a:t>Тема работы:</a:t>
            </a:r>
          </a:p>
          <a:p>
            <a:pPr algn="ctr" fontAlgn="auto">
              <a:spcBef>
                <a:spcPts val="0"/>
              </a:spcBef>
              <a:spcAft>
                <a:spcPts val="0"/>
              </a:spcAft>
              <a:defRPr/>
            </a:pPr>
            <a:r>
              <a:rPr lang="ru-RU" sz="4000" b="1" dirty="0" smtClean="0">
                <a:solidFill>
                  <a:srgbClr val="FF0000"/>
                </a:solidFill>
                <a:latin typeface="Bookman Old Style" pitchFamily="18" charset="0"/>
              </a:rPr>
              <a:t>«Штукатурка сграффито. Окрашивание поверхностей»  </a:t>
            </a:r>
            <a:endParaRPr lang="ru-RU" sz="4000" b="1" dirty="0">
              <a:solidFill>
                <a:srgbClr val="FF0000"/>
              </a:solidFill>
              <a:latin typeface="Bookman Old Style" pitchFamily="18" charset="0"/>
            </a:endParaRPr>
          </a:p>
        </p:txBody>
      </p:sp>
      <p:sp>
        <p:nvSpPr>
          <p:cNvPr id="4100" name="Rectangle 0"/>
          <p:cNvSpPr>
            <a:spLocks noChangeArrowheads="1"/>
          </p:cNvSpPr>
          <p:nvPr/>
        </p:nvSpPr>
        <p:spPr bwMode="auto">
          <a:xfrm>
            <a:off x="0" y="655270"/>
            <a:ext cx="9144000" cy="830997"/>
          </a:xfrm>
          <a:prstGeom prst="rect">
            <a:avLst/>
          </a:prstGeom>
          <a:noFill/>
          <a:ln w="9525">
            <a:noFill/>
            <a:miter lim="800000"/>
            <a:headEnd/>
            <a:tailEnd/>
          </a:ln>
        </p:spPr>
        <p:txBody>
          <a:bodyPr anchor="ctr">
            <a:spAutoFit/>
          </a:bodyPr>
          <a:lstStyle/>
          <a:p>
            <a:pPr algn="ctr"/>
            <a:r>
              <a:rPr lang="ru-RU" sz="1600" b="1" dirty="0" smtClean="0">
                <a:latin typeface="Times New Roman"/>
                <a:ea typeface="SimSun"/>
              </a:rPr>
              <a:t>ОБЛАСТНОЕ </a:t>
            </a:r>
            <a:r>
              <a:rPr lang="ru-RU" sz="1600" b="1" dirty="0">
                <a:latin typeface="Times New Roman"/>
                <a:ea typeface="SimSun"/>
              </a:rPr>
              <a:t>ГОСУДАРСТВЕННОЕ АВТОНОМНОЕ ПРОФЕССИОНАЛЬНОЕ </a:t>
            </a:r>
            <a:endParaRPr lang="ru-RU" sz="1600" dirty="0">
              <a:latin typeface="Times New Roman"/>
              <a:ea typeface="SimSun"/>
            </a:endParaRPr>
          </a:p>
          <a:p>
            <a:pPr algn="ctr"/>
            <a:r>
              <a:rPr lang="ru-RU" sz="1600" b="1" dirty="0">
                <a:latin typeface="Times New Roman"/>
                <a:ea typeface="SimSun"/>
              </a:rPr>
              <a:t>ОБРАЗОВАТЕЛЬНОЕ УЧРЕЖДЕНИЕ</a:t>
            </a:r>
            <a:endParaRPr lang="ru-RU" sz="1600" dirty="0">
              <a:latin typeface="Times New Roman"/>
              <a:ea typeface="SimSun"/>
            </a:endParaRPr>
          </a:p>
          <a:p>
            <a:pPr algn="ctr"/>
            <a:r>
              <a:rPr lang="ru-RU" sz="1600" b="1" dirty="0">
                <a:latin typeface="Times New Roman"/>
                <a:ea typeface="SimSun"/>
              </a:rPr>
              <a:t>«БЕЛГОРОДСКИЙ СТРОИТЕЛЬНЫЙ КОЛЛЕДЖ</a:t>
            </a:r>
            <a:r>
              <a:rPr lang="ru-RU" sz="1600" b="1" dirty="0" smtClean="0">
                <a:latin typeface="Times New Roman"/>
                <a:ea typeface="SimSun"/>
              </a:rPr>
              <a:t>»</a:t>
            </a:r>
            <a:endParaRPr lang="ru-RU" sz="1600" dirty="0">
              <a:latin typeface="Times New Roman"/>
              <a:ea typeface="SimSun"/>
            </a:endParaRPr>
          </a:p>
        </p:txBody>
      </p:sp>
      <p:pic>
        <p:nvPicPr>
          <p:cNvPr id="4101" name="Picture 30" descr="C:\Documents and Settings\user14\Мои документы\Войнова\line1.gif"/>
          <p:cNvPicPr>
            <a:picLocks noChangeAspect="1" noChangeArrowheads="1" noCrop="1"/>
          </p:cNvPicPr>
          <p:nvPr/>
        </p:nvPicPr>
        <p:blipFill>
          <a:blip r:embed="rId3"/>
          <a:srcRect/>
          <a:stretch>
            <a:fillRect/>
          </a:stretch>
        </p:blipFill>
        <p:spPr bwMode="auto">
          <a:xfrm>
            <a:off x="0" y="1928813"/>
            <a:ext cx="9144000" cy="79375"/>
          </a:xfrm>
          <a:prstGeom prst="rect">
            <a:avLst/>
          </a:prstGeom>
          <a:noFill/>
          <a:ln w="9525">
            <a:noFill/>
            <a:miter lim="800000"/>
            <a:headEnd/>
            <a:tailEnd/>
          </a:ln>
        </p:spPr>
      </p:pic>
      <p:pic>
        <p:nvPicPr>
          <p:cNvPr id="4102" name="Picture 30" descr="C:\Documents and Settings\user14\Мои документы\Войнова\line1.gif"/>
          <p:cNvPicPr>
            <a:picLocks noChangeAspect="1" noChangeArrowheads="1" noCrop="1"/>
          </p:cNvPicPr>
          <p:nvPr/>
        </p:nvPicPr>
        <p:blipFill>
          <a:blip r:embed="rId3"/>
          <a:srcRect/>
          <a:stretch>
            <a:fillRect/>
          </a:stretch>
        </p:blipFill>
        <p:spPr bwMode="auto">
          <a:xfrm>
            <a:off x="0" y="4357688"/>
            <a:ext cx="9144000" cy="7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0"/>
            <a:ext cx="4331635"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latin typeface="Bookman Old Style" pitchFamily="18" charset="0"/>
              </a:rPr>
              <a:t>Штукатурка сграффито</a:t>
            </a:r>
            <a:endParaRPr lang="ru-RU" sz="2400" b="1"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Прямоугольник 2"/>
          <p:cNvSpPr/>
          <p:nvPr/>
        </p:nvSpPr>
        <p:spPr>
          <a:xfrm>
            <a:off x="285688" y="714356"/>
            <a:ext cx="8644030" cy="2585323"/>
          </a:xfrm>
          <a:prstGeom prst="rect">
            <a:avLst/>
          </a:prstGeom>
        </p:spPr>
        <p:txBody>
          <a:bodyPr wrap="square">
            <a:spAutoFit/>
          </a:bodyPr>
          <a:lstStyle/>
          <a:p>
            <a:pPr algn="just"/>
            <a:r>
              <a:rPr lang="ru-RU" dirty="0" smtClean="0">
                <a:latin typeface="Bookman Old Style" pitchFamily="18" charset="0"/>
              </a:rPr>
              <a:t>	Многоцветные штукатурки сграффито получают последовательным нанесением один на другой тонких слоев цветных растворов с последующим </a:t>
            </a:r>
            <a:r>
              <a:rPr lang="ru-RU" dirty="0" err="1" smtClean="0">
                <a:latin typeface="Bookman Old Style" pitchFamily="18" charset="0"/>
              </a:rPr>
              <a:t>выцарапыванием</a:t>
            </a:r>
            <a:r>
              <a:rPr lang="ru-RU" dirty="0" smtClean="0">
                <a:latin typeface="Bookman Old Style" pitchFamily="18" charset="0"/>
              </a:rPr>
              <a:t>, вырезанием на них рисунка. </a:t>
            </a:r>
          </a:p>
          <a:p>
            <a:pPr algn="just"/>
            <a:r>
              <a:rPr lang="ru-RU" dirty="0" smtClean="0">
                <a:latin typeface="Bookman Old Style" pitchFamily="18" charset="0"/>
              </a:rPr>
              <a:t>    	Выполняют штукатурку сграффито в несколько этапов: подготовка основания с нанесением грунта; нанесение цветного подготовительного слоя; нанесение 2-3 цветных </a:t>
            </a:r>
            <a:r>
              <a:rPr lang="ru-RU" dirty="0" err="1" smtClean="0">
                <a:latin typeface="Bookman Old Style" pitchFamily="18" charset="0"/>
              </a:rPr>
              <a:t>накрывочных</a:t>
            </a:r>
            <a:r>
              <a:rPr lang="ru-RU" dirty="0" smtClean="0">
                <a:latin typeface="Bookman Old Style" pitchFamily="18" charset="0"/>
              </a:rPr>
              <a:t> слоев; подготовка к </a:t>
            </a:r>
            <a:r>
              <a:rPr lang="ru-RU" dirty="0" err="1" smtClean="0">
                <a:latin typeface="Bookman Old Style" pitchFamily="18" charset="0"/>
              </a:rPr>
              <a:t>выцарапыванию</a:t>
            </a:r>
            <a:r>
              <a:rPr lang="ru-RU" dirty="0" smtClean="0">
                <a:latin typeface="Bookman Old Style" pitchFamily="18" charset="0"/>
              </a:rPr>
              <a:t> с </a:t>
            </a:r>
            <a:r>
              <a:rPr lang="ru-RU" dirty="0" err="1" smtClean="0">
                <a:latin typeface="Bookman Old Style" pitchFamily="18" charset="0"/>
              </a:rPr>
              <a:t>помощьюнанесения</a:t>
            </a:r>
            <a:r>
              <a:rPr lang="ru-RU" dirty="0" smtClean="0">
                <a:latin typeface="Bookman Old Style" pitchFamily="18" charset="0"/>
              </a:rPr>
              <a:t> контура рисунка на поверхность; </a:t>
            </a:r>
            <a:r>
              <a:rPr lang="ru-RU" dirty="0" err="1" smtClean="0">
                <a:latin typeface="Bookman Old Style" pitchFamily="18" charset="0"/>
              </a:rPr>
              <a:t>выцарапывание</a:t>
            </a:r>
            <a:r>
              <a:rPr lang="ru-RU" dirty="0" smtClean="0">
                <a:latin typeface="Bookman Old Style" pitchFamily="18" charset="0"/>
              </a:rPr>
              <a:t> рисунка.</a:t>
            </a:r>
            <a:endParaRPr lang="ru-RU" dirty="0">
              <a:latin typeface="Bookman Old Style" pitchFamily="18" charset="0"/>
            </a:endParaRPr>
          </a:p>
        </p:txBody>
      </p:sp>
      <p:pic>
        <p:nvPicPr>
          <p:cNvPr id="10242" name="Picture 2"/>
          <p:cNvPicPr>
            <a:picLocks noChangeAspect="1" noChangeArrowheads="1"/>
          </p:cNvPicPr>
          <p:nvPr/>
        </p:nvPicPr>
        <p:blipFill>
          <a:blip r:embed="rId2"/>
          <a:srcRect/>
          <a:stretch>
            <a:fillRect/>
          </a:stretch>
        </p:blipFill>
        <p:spPr bwMode="auto">
          <a:xfrm>
            <a:off x="714348" y="3357562"/>
            <a:ext cx="2200275" cy="33432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143241" y="3357562"/>
            <a:ext cx="2714644" cy="200025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3143240" y="4903972"/>
            <a:ext cx="2714644" cy="1859434"/>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5929322" y="3357562"/>
            <a:ext cx="2886075" cy="108585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6"/>
          <a:srcRect/>
          <a:stretch>
            <a:fillRect/>
          </a:stretch>
        </p:blipFill>
        <p:spPr bwMode="auto">
          <a:xfrm>
            <a:off x="6429388" y="4572008"/>
            <a:ext cx="2022614" cy="200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2246769"/>
          </a:xfrm>
          <a:prstGeom prst="rect">
            <a:avLst/>
          </a:prstGeom>
        </p:spPr>
        <p:txBody>
          <a:bodyPr wrap="square">
            <a:spAutoFit/>
          </a:bodyPr>
          <a:lstStyle/>
          <a:p>
            <a:pPr algn="just"/>
            <a:r>
              <a:rPr lang="ru-RU" sz="1400" dirty="0" smtClean="0">
                <a:latin typeface="Bookman Old Style" pitchFamily="18" charset="0"/>
              </a:rPr>
              <a:t> Подготовку основания и нанесение грунта выполняют так же, как и при известково-песчаных декоративных штукатурках. На затвердевший, но еще не совсем сухой грунт наносят нижний цветной отделочный слой. Затем наносят </a:t>
            </a:r>
            <a:r>
              <a:rPr lang="ru-RU" sz="1400" dirty="0" err="1" smtClean="0">
                <a:latin typeface="Bookman Old Style" pitchFamily="18" charset="0"/>
              </a:rPr>
              <a:t>накрывочные</a:t>
            </a:r>
            <a:r>
              <a:rPr lang="ru-RU" sz="1400" dirty="0" smtClean="0">
                <a:latin typeface="Bookman Old Style" pitchFamily="18" charset="0"/>
              </a:rPr>
              <a:t> слои. Для </a:t>
            </a:r>
            <a:r>
              <a:rPr lang="ru-RU" sz="1400" dirty="0" err="1" smtClean="0">
                <a:latin typeface="Bookman Old Style" pitchFamily="18" charset="0"/>
              </a:rPr>
              <a:t>накрывочных</a:t>
            </a:r>
            <a:r>
              <a:rPr lang="ru-RU" sz="1400" dirty="0" smtClean="0">
                <a:latin typeface="Bookman Old Style" pitchFamily="18" charset="0"/>
              </a:rPr>
              <a:t> слоев применяют известково-песчаные растворы. Для нанесения контура рисунка на поверхность, подготовленную под сграффито, применяют трафареты, которые изготовляют из картона или плотной бумаги. Контуры нанесенного рисунка накалывают шилом, и через отверстия припорашивают цветной пылью, перенося рисунок на верхний цветной слой. Затем специальными стальными инструментами штукатурку процарапывают по контуру рисунка. Рисунок выцарапывают по влажной мягкой штукатурке не позднее, чем через 5-6 часов после ее нанесения. </a:t>
            </a:r>
            <a:endParaRPr lang="ru-RU" sz="1400" dirty="0">
              <a:latin typeface="Bookman Old Style" pitchFamily="18" charset="0"/>
            </a:endParaRPr>
          </a:p>
        </p:txBody>
      </p:sp>
      <p:pic>
        <p:nvPicPr>
          <p:cNvPr id="1026" name="Picture 2"/>
          <p:cNvPicPr>
            <a:picLocks noChangeAspect="1" noChangeArrowheads="1"/>
          </p:cNvPicPr>
          <p:nvPr/>
        </p:nvPicPr>
        <p:blipFill>
          <a:blip r:embed="rId2"/>
          <a:srcRect/>
          <a:stretch>
            <a:fillRect/>
          </a:stretch>
        </p:blipFill>
        <p:spPr bwMode="auto">
          <a:xfrm>
            <a:off x="214282" y="2500306"/>
            <a:ext cx="4057650" cy="4086225"/>
          </a:xfrm>
          <a:prstGeom prst="rect">
            <a:avLst/>
          </a:prstGeom>
          <a:noFill/>
          <a:ln w="9525">
            <a:noFill/>
            <a:miter lim="800000"/>
            <a:headEnd/>
            <a:tailEnd/>
          </a:ln>
          <a:effectLst/>
        </p:spPr>
      </p:pic>
      <p:sp>
        <p:nvSpPr>
          <p:cNvPr id="4" name="Прямоугольник 3"/>
          <p:cNvSpPr/>
          <p:nvPr/>
        </p:nvSpPr>
        <p:spPr>
          <a:xfrm>
            <a:off x="4429124" y="2500306"/>
            <a:ext cx="4572000" cy="2862322"/>
          </a:xfrm>
          <a:prstGeom prst="rect">
            <a:avLst/>
          </a:prstGeom>
        </p:spPr>
        <p:txBody>
          <a:bodyPr>
            <a:spAutoFit/>
          </a:bodyPr>
          <a:lstStyle/>
          <a:p>
            <a:pPr algn="ctr"/>
            <a:r>
              <a:rPr lang="ru-RU" b="1" dirty="0" smtClean="0">
                <a:latin typeface="Bookman Old Style" pitchFamily="18" charset="0"/>
              </a:rPr>
              <a:t>Выполнение штукатурки сграффито способом </a:t>
            </a:r>
            <a:r>
              <a:rPr lang="ru-RU" b="1" dirty="0" err="1" smtClean="0">
                <a:latin typeface="Bookman Old Style" pitchFamily="18" charset="0"/>
              </a:rPr>
              <a:t>выцарапывания</a:t>
            </a:r>
            <a:r>
              <a:rPr lang="ru-RU" b="1" dirty="0" smtClean="0">
                <a:latin typeface="Bookman Old Style" pitchFamily="18" charset="0"/>
              </a:rPr>
              <a:t>:</a:t>
            </a:r>
          </a:p>
          <a:p>
            <a:pPr algn="ctr"/>
            <a:endParaRPr lang="ru-RU" b="1" dirty="0" smtClean="0">
              <a:latin typeface="Bookman Old Style" pitchFamily="18" charset="0"/>
            </a:endParaRPr>
          </a:p>
          <a:p>
            <a:pPr algn="just"/>
            <a:r>
              <a:rPr lang="ru-RU" b="1" dirty="0" smtClean="0">
                <a:latin typeface="Bookman Old Style" pitchFamily="18" charset="0"/>
              </a:rPr>
              <a:t>а</a:t>
            </a:r>
            <a:r>
              <a:rPr lang="ru-RU" dirty="0" smtClean="0">
                <a:latin typeface="Bookman Old Style" pitchFamily="18" charset="0"/>
              </a:rPr>
              <a:t> — инструменты</a:t>
            </a:r>
          </a:p>
          <a:p>
            <a:pPr algn="just"/>
            <a:r>
              <a:rPr lang="ru-RU" dirty="0" smtClean="0">
                <a:latin typeface="Bookman Old Style" pitchFamily="18" charset="0"/>
              </a:rPr>
              <a:t> </a:t>
            </a:r>
          </a:p>
          <a:p>
            <a:pPr algn="just"/>
            <a:r>
              <a:rPr lang="ru-RU" b="1" dirty="0" smtClean="0">
                <a:latin typeface="Bookman Old Style" pitchFamily="18" charset="0"/>
              </a:rPr>
              <a:t>б</a:t>
            </a:r>
            <a:r>
              <a:rPr lang="ru-RU" dirty="0" smtClean="0">
                <a:latin typeface="Bookman Old Style" pitchFamily="18" charset="0"/>
              </a:rPr>
              <a:t> — нанесение припороха по шаблону</a:t>
            </a:r>
          </a:p>
          <a:p>
            <a:pPr algn="just"/>
            <a:endParaRPr lang="ru-RU" dirty="0" smtClean="0">
              <a:latin typeface="Bookman Old Style" pitchFamily="18" charset="0"/>
            </a:endParaRPr>
          </a:p>
          <a:p>
            <a:pPr algn="just"/>
            <a:r>
              <a:rPr lang="ru-RU" b="1" dirty="0" smtClean="0">
                <a:latin typeface="Bookman Old Style" pitchFamily="18" charset="0"/>
              </a:rPr>
              <a:t>в </a:t>
            </a:r>
            <a:r>
              <a:rPr lang="ru-RU" dirty="0" smtClean="0">
                <a:latin typeface="Bookman Old Style" pitchFamily="18" charset="0"/>
              </a:rPr>
              <a:t>— </a:t>
            </a:r>
            <a:r>
              <a:rPr lang="ru-RU" dirty="0" err="1" smtClean="0">
                <a:latin typeface="Bookman Old Style" pitchFamily="18" charset="0"/>
              </a:rPr>
              <a:t>выцарапывание</a:t>
            </a:r>
            <a:r>
              <a:rPr lang="ru-RU" dirty="0" smtClean="0">
                <a:latin typeface="Bookman Old Style" pitchFamily="18" charset="0"/>
              </a:rPr>
              <a:t> рисунка.</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214290"/>
            <a:ext cx="5254965"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latin typeface="Bookman Old Style" pitchFamily="18" charset="0"/>
              </a:rPr>
              <a:t>Цветная отделка «сграффито»</a:t>
            </a:r>
          </a:p>
        </p:txBody>
      </p:sp>
      <p:sp>
        <p:nvSpPr>
          <p:cNvPr id="3" name="Прямоугольник 2"/>
          <p:cNvSpPr/>
          <p:nvPr/>
        </p:nvSpPr>
        <p:spPr>
          <a:xfrm>
            <a:off x="214282" y="785794"/>
            <a:ext cx="2699072" cy="369332"/>
          </a:xfrm>
          <a:prstGeom prst="rect">
            <a:avLst/>
          </a:prstGeom>
        </p:spPr>
        <p:txBody>
          <a:bodyPr wrap="none">
            <a:spAutoFit/>
          </a:bodyPr>
          <a:lstStyle/>
          <a:p>
            <a:r>
              <a:rPr lang="ru-RU" b="1" dirty="0" smtClean="0"/>
              <a:t>Применяемый материал</a:t>
            </a:r>
            <a:endParaRPr lang="ru-RU" b="1" dirty="0"/>
          </a:p>
        </p:txBody>
      </p:sp>
      <p:sp>
        <p:nvSpPr>
          <p:cNvPr id="4" name="Прямоугольник 3"/>
          <p:cNvSpPr/>
          <p:nvPr/>
        </p:nvSpPr>
        <p:spPr>
          <a:xfrm>
            <a:off x="214282" y="1133356"/>
            <a:ext cx="8715436" cy="4524315"/>
          </a:xfrm>
          <a:prstGeom prst="rect">
            <a:avLst/>
          </a:prstGeom>
        </p:spPr>
        <p:txBody>
          <a:bodyPr wrap="square">
            <a:spAutoFit/>
          </a:bodyPr>
          <a:lstStyle/>
          <a:p>
            <a:pPr indent="536575" algn="just"/>
            <a:r>
              <a:rPr lang="ru-RU" sz="1600" dirty="0" smtClean="0">
                <a:latin typeface="Bookman Old Style" pitchFamily="18" charset="0"/>
              </a:rPr>
              <a:t>Основным вяжущим материалом служат извести всех сортов, по возможности наиболее медленно схватывающиеся, чтобы можно было процарапывать более продолжительное время. Цементы как вяжущие, быстро схватывающиеся, исключаются.</a:t>
            </a:r>
          </a:p>
          <a:p>
            <a:pPr indent="536575" algn="just"/>
            <a:r>
              <a:rPr lang="ru-RU" sz="1600" dirty="0" smtClean="0">
                <a:latin typeface="Bookman Old Style" pitchFamily="18" charset="0"/>
              </a:rPr>
              <a:t>Инертными материалами могут быть пески, так и различных каменных пород. Если верхний выцарапываемый </a:t>
            </a:r>
            <a:r>
              <a:rPr lang="ru-RU" sz="1600" dirty="0" err="1" smtClean="0">
                <a:latin typeface="Bookman Old Style" pitchFamily="18" charset="0"/>
              </a:rPr>
              <a:t>слойкварцевы</a:t>
            </a:r>
            <a:r>
              <a:rPr lang="ru-RU" sz="1600" dirty="0" smtClean="0">
                <a:latin typeface="Bookman Old Style" pitchFamily="18" charset="0"/>
              </a:rPr>
              <a:t> наносится тонким слоем кистью, то в качестве наполнителя применяются пудры: мраморная, толченого белого кварцевого песка и других каменных пород. Надо иметь в виду, что, поскольку сграффито занимает по площади фасада и по объему работ небольшое место, естественно, что к материалу сграффито возможно предъявлять значительно . более строгие требования в отношении качества. Для получения однородной массы известковое тесто следует пропускать через сито с количеством отверстий приблизительно 600 </a:t>
            </a:r>
            <a:r>
              <a:rPr lang="ru-RU" sz="1600" dirty="0" err="1" smtClean="0">
                <a:latin typeface="Bookman Old Style" pitchFamily="18" charset="0"/>
              </a:rPr>
              <a:t>отв</a:t>
            </a:r>
            <a:r>
              <a:rPr lang="ru-RU" sz="1600" dirty="0" smtClean="0">
                <a:latin typeface="Bookman Old Style" pitchFamily="18" charset="0"/>
              </a:rPr>
              <a:t>/см.</a:t>
            </a:r>
          </a:p>
          <a:p>
            <a:pPr indent="536575" algn="just"/>
            <a:r>
              <a:rPr lang="ru-RU" sz="1600" dirty="0" smtClean="0">
                <a:latin typeface="Bookman Old Style" pitchFamily="18" charset="0"/>
              </a:rPr>
              <a:t>Крупность зерен наполнителя не должна превосходить обычную их величину для </a:t>
            </a:r>
            <a:r>
              <a:rPr lang="ru-RU" sz="1600" dirty="0" err="1" smtClean="0">
                <a:latin typeface="Bookman Old Style" pitchFamily="18" charset="0"/>
              </a:rPr>
              <a:t>накрывочного</a:t>
            </a:r>
            <a:r>
              <a:rPr lang="ru-RU" sz="1600" dirty="0" smtClean="0">
                <a:latin typeface="Bookman Old Style" pitchFamily="18" charset="0"/>
              </a:rPr>
              <a:t> слоя, в пределах от 0,3 до 0,6 мм.</a:t>
            </a:r>
          </a:p>
          <a:p>
            <a:pPr indent="536575" algn="just"/>
            <a:r>
              <a:rPr lang="ru-RU" sz="1600" dirty="0" smtClean="0">
                <a:latin typeface="Bookman Old Style" pitchFamily="18" charset="0"/>
              </a:rPr>
              <a:t>Краски обладают теми же свойствами, как и краски в цветных штукатурках, но ассортимент их может быть увеличен за счет красок, применяемых в живописных работах.</a:t>
            </a:r>
            <a:endParaRPr lang="ru-RU" sz="1600"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57166"/>
            <a:ext cx="2857500" cy="2143125"/>
          </a:xfrm>
          <a:prstGeom prst="rect">
            <a:avLst/>
          </a:prstGeom>
          <a:noFill/>
          <a:ln w="9525">
            <a:noFill/>
            <a:miter lim="800000"/>
            <a:headEnd/>
            <a:tailEnd/>
          </a:ln>
          <a:effectLst/>
        </p:spPr>
      </p:pic>
      <p:sp>
        <p:nvSpPr>
          <p:cNvPr id="3" name="Прямоугольник 2"/>
          <p:cNvSpPr/>
          <p:nvPr/>
        </p:nvSpPr>
        <p:spPr>
          <a:xfrm>
            <a:off x="928662" y="2643182"/>
            <a:ext cx="1925207" cy="369332"/>
          </a:xfrm>
          <a:prstGeom prst="rect">
            <a:avLst/>
          </a:prstGeom>
        </p:spPr>
        <p:txBody>
          <a:bodyPr wrap="none">
            <a:spAutoFit/>
          </a:bodyPr>
          <a:lstStyle/>
          <a:p>
            <a:r>
              <a:rPr lang="ru-RU" b="1" dirty="0" smtClean="0"/>
              <a:t>кварцевый песок</a:t>
            </a:r>
            <a:endParaRPr lang="ru-RU" b="1" dirty="0"/>
          </a:p>
        </p:txBody>
      </p:sp>
      <p:pic>
        <p:nvPicPr>
          <p:cNvPr id="2051" name="Picture 3"/>
          <p:cNvPicPr>
            <a:picLocks noChangeAspect="1" noChangeArrowheads="1"/>
          </p:cNvPicPr>
          <p:nvPr/>
        </p:nvPicPr>
        <p:blipFill>
          <a:blip r:embed="rId3" cstate="print"/>
          <a:srcRect/>
          <a:stretch>
            <a:fillRect/>
          </a:stretch>
        </p:blipFill>
        <p:spPr bwMode="auto">
          <a:xfrm>
            <a:off x="3571869" y="357167"/>
            <a:ext cx="2857520" cy="2167568"/>
          </a:xfrm>
          <a:prstGeom prst="rect">
            <a:avLst/>
          </a:prstGeom>
          <a:noFill/>
          <a:ln w="9525">
            <a:noFill/>
            <a:miter lim="800000"/>
            <a:headEnd/>
            <a:tailEnd/>
          </a:ln>
          <a:effectLst/>
        </p:spPr>
      </p:pic>
      <p:sp>
        <p:nvSpPr>
          <p:cNvPr id="5" name="Прямоугольник 4"/>
          <p:cNvSpPr/>
          <p:nvPr/>
        </p:nvSpPr>
        <p:spPr>
          <a:xfrm>
            <a:off x="3714744" y="2643182"/>
            <a:ext cx="2571768" cy="1200329"/>
          </a:xfrm>
          <a:prstGeom prst="rect">
            <a:avLst/>
          </a:prstGeom>
        </p:spPr>
        <p:txBody>
          <a:bodyPr wrap="square">
            <a:spAutoFit/>
          </a:bodyPr>
          <a:lstStyle/>
          <a:p>
            <a:pPr algn="ctr"/>
            <a:r>
              <a:rPr lang="ru-RU" b="1" dirty="0" smtClean="0"/>
              <a:t>Венецианская штукатурка сграффито на основе мраморной пудры</a:t>
            </a:r>
            <a:endParaRPr lang="ru-RU" b="1" dirty="0"/>
          </a:p>
        </p:txBody>
      </p:sp>
      <p:pic>
        <p:nvPicPr>
          <p:cNvPr id="2052" name="Picture 4"/>
          <p:cNvPicPr>
            <a:picLocks noChangeAspect="1" noChangeArrowheads="1"/>
          </p:cNvPicPr>
          <p:nvPr/>
        </p:nvPicPr>
        <p:blipFill>
          <a:blip r:embed="rId4"/>
          <a:srcRect/>
          <a:stretch>
            <a:fillRect/>
          </a:stretch>
        </p:blipFill>
        <p:spPr bwMode="auto">
          <a:xfrm>
            <a:off x="428596" y="3500438"/>
            <a:ext cx="2887600" cy="2524126"/>
          </a:xfrm>
          <a:prstGeom prst="rect">
            <a:avLst/>
          </a:prstGeom>
          <a:noFill/>
          <a:ln w="9525">
            <a:noFill/>
            <a:miter lim="800000"/>
            <a:headEnd/>
            <a:tailEnd/>
          </a:ln>
          <a:effectLst/>
        </p:spPr>
      </p:pic>
      <p:sp>
        <p:nvSpPr>
          <p:cNvPr id="7" name="Прямоугольник 6"/>
          <p:cNvSpPr/>
          <p:nvPr/>
        </p:nvSpPr>
        <p:spPr>
          <a:xfrm>
            <a:off x="428596" y="6000768"/>
            <a:ext cx="5214974" cy="646331"/>
          </a:xfrm>
          <a:prstGeom prst="rect">
            <a:avLst/>
          </a:prstGeom>
        </p:spPr>
        <p:txBody>
          <a:bodyPr wrap="square">
            <a:spAutoFit/>
          </a:bodyPr>
          <a:lstStyle/>
          <a:p>
            <a:pPr algn="ctr"/>
            <a:r>
              <a:rPr lang="ru-RU" b="1" dirty="0" smtClean="0"/>
              <a:t>декоративное сграффито, роспись потолков красками</a:t>
            </a:r>
            <a:endParaRPr lang="ru-RU" b="1" dirty="0"/>
          </a:p>
        </p:txBody>
      </p:sp>
      <p:pic>
        <p:nvPicPr>
          <p:cNvPr id="2053" name="Picture 5"/>
          <p:cNvPicPr>
            <a:picLocks noChangeAspect="1" noChangeArrowheads="1"/>
          </p:cNvPicPr>
          <p:nvPr/>
        </p:nvPicPr>
        <p:blipFill>
          <a:blip r:embed="rId5"/>
          <a:srcRect/>
          <a:stretch>
            <a:fillRect/>
          </a:stretch>
        </p:blipFill>
        <p:spPr bwMode="auto">
          <a:xfrm>
            <a:off x="6500826" y="357166"/>
            <a:ext cx="2428875" cy="3800475"/>
          </a:xfrm>
          <a:prstGeom prst="rect">
            <a:avLst/>
          </a:prstGeom>
          <a:noFill/>
          <a:ln w="9525">
            <a:noFill/>
            <a:miter lim="800000"/>
            <a:headEnd/>
            <a:tailEnd/>
          </a:ln>
          <a:effectLst/>
        </p:spPr>
      </p:pic>
      <p:sp>
        <p:nvSpPr>
          <p:cNvPr id="9" name="Прямоугольник 8"/>
          <p:cNvSpPr/>
          <p:nvPr/>
        </p:nvSpPr>
        <p:spPr>
          <a:xfrm>
            <a:off x="6429388" y="4286256"/>
            <a:ext cx="2571768" cy="923330"/>
          </a:xfrm>
          <a:prstGeom prst="rect">
            <a:avLst/>
          </a:prstGeom>
        </p:spPr>
        <p:txBody>
          <a:bodyPr wrap="square">
            <a:spAutoFit/>
          </a:bodyPr>
          <a:lstStyle/>
          <a:p>
            <a:pPr algn="ctr"/>
            <a:r>
              <a:rPr lang="ru-RU" b="1" dirty="0" smtClean="0"/>
              <a:t>оформлено в технике фрески, сграффито и мозаики</a:t>
            </a:r>
            <a:endParaRPr lang="ru-RU" b="1" dirty="0"/>
          </a:p>
        </p:txBody>
      </p:sp>
      <p:pic>
        <p:nvPicPr>
          <p:cNvPr id="2054" name="Picture 6"/>
          <p:cNvPicPr>
            <a:picLocks noChangeAspect="1" noChangeArrowheads="1"/>
          </p:cNvPicPr>
          <p:nvPr/>
        </p:nvPicPr>
        <p:blipFill>
          <a:blip r:embed="rId6"/>
          <a:srcRect/>
          <a:stretch>
            <a:fillRect/>
          </a:stretch>
        </p:blipFill>
        <p:spPr bwMode="auto">
          <a:xfrm>
            <a:off x="3500430" y="4214818"/>
            <a:ext cx="2371061" cy="1783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428868"/>
            <a:ext cx="2963312" cy="369332"/>
          </a:xfrm>
          <a:prstGeom prst="rect">
            <a:avLst/>
          </a:prstGeom>
        </p:spPr>
        <p:txBody>
          <a:bodyPr wrap="none">
            <a:spAutoFit/>
          </a:bodyPr>
          <a:lstStyle/>
          <a:p>
            <a:r>
              <a:rPr lang="ru-RU" dirty="0" smtClean="0"/>
              <a:t>Плоский рисунок сграффито</a:t>
            </a:r>
            <a:endParaRPr lang="ru-RU" dirty="0"/>
          </a:p>
        </p:txBody>
      </p:sp>
      <p:pic>
        <p:nvPicPr>
          <p:cNvPr id="3074" name="Picture 2"/>
          <p:cNvPicPr>
            <a:picLocks noChangeAspect="1" noChangeArrowheads="1"/>
          </p:cNvPicPr>
          <p:nvPr/>
        </p:nvPicPr>
        <p:blipFill>
          <a:blip r:embed="rId2"/>
          <a:srcRect/>
          <a:stretch>
            <a:fillRect/>
          </a:stretch>
        </p:blipFill>
        <p:spPr bwMode="auto">
          <a:xfrm>
            <a:off x="571472" y="214290"/>
            <a:ext cx="2190750" cy="2114550"/>
          </a:xfrm>
          <a:prstGeom prst="rect">
            <a:avLst/>
          </a:prstGeom>
          <a:noFill/>
          <a:ln w="9525">
            <a:noFill/>
            <a:miter lim="800000"/>
            <a:headEnd/>
            <a:tailEnd/>
          </a:ln>
          <a:effectLst/>
        </p:spPr>
      </p:pic>
      <p:sp>
        <p:nvSpPr>
          <p:cNvPr id="4" name="Прямоугольник 3"/>
          <p:cNvSpPr/>
          <p:nvPr/>
        </p:nvSpPr>
        <p:spPr>
          <a:xfrm>
            <a:off x="3143240" y="214290"/>
            <a:ext cx="5786478" cy="4524315"/>
          </a:xfrm>
          <a:prstGeom prst="rect">
            <a:avLst/>
          </a:prstGeom>
        </p:spPr>
        <p:txBody>
          <a:bodyPr wrap="square">
            <a:spAutoFit/>
          </a:bodyPr>
          <a:lstStyle/>
          <a:p>
            <a:pPr algn="just"/>
            <a:r>
              <a:rPr lang="ru-RU" b="1" dirty="0" smtClean="0">
                <a:solidFill>
                  <a:srgbClr val="FF0000"/>
                </a:solidFill>
                <a:effectLst>
                  <a:outerShdw blurRad="38100" dist="38100" dir="2700000" algn="tl">
                    <a:srgbClr val="000000">
                      <a:alpha val="43137"/>
                    </a:srgbClr>
                  </a:outerShdw>
                </a:effectLst>
                <a:latin typeface="Bookman Old Style" pitchFamily="18" charset="0"/>
              </a:rPr>
              <a:t>ПОДГОТОВКА ОСНОВАНИЯ</a:t>
            </a:r>
          </a:p>
          <a:p>
            <a:pPr algn="just"/>
            <a:endParaRPr lang="ru-RU" dirty="0" smtClean="0">
              <a:latin typeface="Bookman Old Style" pitchFamily="18" charset="0"/>
            </a:endParaRPr>
          </a:p>
          <a:p>
            <a:pPr algn="just"/>
            <a:r>
              <a:rPr lang="ru-RU" dirty="0" smtClean="0">
                <a:latin typeface="Bookman Old Style" pitchFamily="18" charset="0"/>
              </a:rPr>
              <a:t>Основанием для сграффито служит, как и в цветной штукатурке, </a:t>
            </a:r>
            <a:r>
              <a:rPr lang="ru-RU" dirty="0" err="1" smtClean="0">
                <a:latin typeface="Bookman Old Style" pitchFamily="18" charset="0"/>
              </a:rPr>
              <a:t>набрызг</a:t>
            </a:r>
            <a:r>
              <a:rPr lang="ru-RU" dirty="0" smtClean="0">
                <a:latin typeface="Bookman Old Style" pitchFamily="18" charset="0"/>
              </a:rPr>
              <a:t> и грунт. Во избежание появления трещин основные требования к растворам грунта должны быть следующие: а) раствор </a:t>
            </a:r>
            <a:r>
              <a:rPr lang="ru-RU" dirty="0" err="1" smtClean="0">
                <a:latin typeface="Bookman Old Style" pitchFamily="18" charset="0"/>
              </a:rPr>
              <a:t>набрызга</a:t>
            </a:r>
            <a:r>
              <a:rPr lang="ru-RU" dirty="0" smtClean="0">
                <a:latin typeface="Bookman Old Style" pitchFamily="18" charset="0"/>
              </a:rPr>
              <a:t> и грунта должен обладать теми же свойствами, что и </a:t>
            </a:r>
            <a:r>
              <a:rPr lang="ru-RU" dirty="0" err="1" smtClean="0">
                <a:latin typeface="Bookman Old Style" pitchFamily="18" charset="0"/>
              </a:rPr>
              <a:t>накрывочные</a:t>
            </a:r>
            <a:r>
              <a:rPr lang="ru-RU" dirty="0" smtClean="0">
                <a:latin typeface="Bookman Old Style" pitchFamily="18" charset="0"/>
              </a:rPr>
              <a:t> </a:t>
            </a:r>
            <a:r>
              <a:rPr lang="ru-RU" dirty="0" err="1" smtClean="0">
                <a:latin typeface="Bookman Old Style" pitchFamily="18" charset="0"/>
              </a:rPr>
              <a:t>и</a:t>
            </a:r>
            <a:r>
              <a:rPr lang="ru-RU" dirty="0" smtClean="0">
                <a:latin typeface="Bookman Old Style" pitchFamily="18" charset="0"/>
              </a:rPr>
              <a:t> цветные выцарапываемые слои, т. е. он должен быть также известковым. В этом случае уменьшается значение, внутренних напряжений.</a:t>
            </a:r>
            <a:r>
              <a:rPr lang="ru-RU" dirty="0" smtClean="0"/>
              <a:t> </a:t>
            </a:r>
            <a:r>
              <a:rPr lang="ru-RU" dirty="0" smtClean="0">
                <a:latin typeface="Bookman Old Style" pitchFamily="18" charset="0"/>
              </a:rPr>
              <a:t>При способе сграффито основное </a:t>
            </a:r>
            <a:r>
              <a:rPr lang="ru-RU" dirty="0" err="1" smtClean="0">
                <a:latin typeface="Bookman Old Style" pitchFamily="18" charset="0"/>
              </a:rPr>
              <a:t>вниманле</a:t>
            </a:r>
            <a:r>
              <a:rPr lang="ru-RU" dirty="0" smtClean="0">
                <a:latin typeface="Bookman Old Style" pitchFamily="18" charset="0"/>
              </a:rPr>
              <a:t> должно быть обращено на составление растворов и толщину цветных </a:t>
            </a:r>
            <a:r>
              <a:rPr lang="ru-RU" dirty="0" err="1" smtClean="0">
                <a:latin typeface="Bookman Old Style" pitchFamily="18" charset="0"/>
              </a:rPr>
              <a:t>накрывочных</a:t>
            </a:r>
            <a:r>
              <a:rPr lang="ru-RU" dirty="0" smtClean="0">
                <a:latin typeface="Bookman Old Style" pitchFamily="18" charset="0"/>
              </a:rPr>
              <a:t> слоев.</a:t>
            </a:r>
          </a:p>
          <a:p>
            <a:pPr algn="just"/>
            <a:endParaRPr lang="ru-RU" dirty="0">
              <a:latin typeface="Bookman Old Style" pitchFamily="18" charset="0"/>
            </a:endParaRPr>
          </a:p>
        </p:txBody>
      </p:sp>
      <p:pic>
        <p:nvPicPr>
          <p:cNvPr id="3075" name="Picture 3"/>
          <p:cNvPicPr>
            <a:picLocks noChangeAspect="1" noChangeArrowheads="1"/>
          </p:cNvPicPr>
          <p:nvPr/>
        </p:nvPicPr>
        <p:blipFill>
          <a:blip r:embed="rId3"/>
          <a:srcRect/>
          <a:stretch>
            <a:fillRect/>
          </a:stretch>
        </p:blipFill>
        <p:spPr bwMode="auto">
          <a:xfrm>
            <a:off x="785786" y="3429000"/>
            <a:ext cx="1857375" cy="2371725"/>
          </a:xfrm>
          <a:prstGeom prst="rect">
            <a:avLst/>
          </a:prstGeom>
          <a:noFill/>
          <a:ln w="9525">
            <a:noFill/>
            <a:miter lim="800000"/>
            <a:headEnd/>
            <a:tailEnd/>
          </a:ln>
          <a:effectLst/>
        </p:spPr>
      </p:pic>
      <p:sp>
        <p:nvSpPr>
          <p:cNvPr id="6" name="Прямоугольник 5"/>
          <p:cNvSpPr/>
          <p:nvPr/>
        </p:nvSpPr>
        <p:spPr>
          <a:xfrm>
            <a:off x="642910" y="5786454"/>
            <a:ext cx="2143140" cy="646331"/>
          </a:xfrm>
          <a:prstGeom prst="rect">
            <a:avLst/>
          </a:prstGeom>
        </p:spPr>
        <p:txBody>
          <a:bodyPr wrap="square">
            <a:spAutoFit/>
          </a:bodyPr>
          <a:lstStyle/>
          <a:p>
            <a:pPr algn="ctr"/>
            <a:r>
              <a:rPr lang="ru-RU" dirty="0" smtClean="0"/>
              <a:t>Многослойный рисунок сграффито</a:t>
            </a:r>
            <a:endParaRPr lang="ru-RU" dirty="0"/>
          </a:p>
        </p:txBody>
      </p:sp>
      <p:sp>
        <p:nvSpPr>
          <p:cNvPr id="7" name="Прямоугольник 6"/>
          <p:cNvSpPr/>
          <p:nvPr/>
        </p:nvSpPr>
        <p:spPr>
          <a:xfrm>
            <a:off x="4643438" y="5143512"/>
            <a:ext cx="1845743" cy="923330"/>
          </a:xfrm>
          <a:prstGeom prst="rect">
            <a:avLst/>
          </a:prstGeom>
        </p:spPr>
        <p:txBody>
          <a:bodyPr wrap="square">
            <a:spAutoFit/>
          </a:bodyPr>
          <a:lstStyle/>
          <a:p>
            <a:pPr algn="ctr"/>
            <a:r>
              <a:rPr lang="ru-RU" dirty="0" smtClean="0"/>
              <a:t>Выпуклый рисунок сграффито</a:t>
            </a:r>
            <a:endParaRPr lang="ru-RU" dirty="0"/>
          </a:p>
        </p:txBody>
      </p:sp>
      <p:pic>
        <p:nvPicPr>
          <p:cNvPr id="3076" name="Picture 4"/>
          <p:cNvPicPr>
            <a:picLocks noChangeAspect="1" noChangeArrowheads="1"/>
          </p:cNvPicPr>
          <p:nvPr/>
        </p:nvPicPr>
        <p:blipFill>
          <a:blip r:embed="rId4"/>
          <a:srcRect/>
          <a:stretch>
            <a:fillRect/>
          </a:stretch>
        </p:blipFill>
        <p:spPr bwMode="auto">
          <a:xfrm>
            <a:off x="3428992" y="4572008"/>
            <a:ext cx="1158961" cy="1981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85728"/>
            <a:ext cx="8715436" cy="2185214"/>
          </a:xfrm>
          <a:prstGeom prst="rect">
            <a:avLst/>
          </a:prstGeom>
        </p:spPr>
        <p:txBody>
          <a:bodyPr wrap="square">
            <a:spAutoFit/>
          </a:bodyPr>
          <a:lstStyle/>
          <a:p>
            <a:pPr algn="just"/>
            <a:r>
              <a:rPr lang="ru-RU" sz="1600" b="1" dirty="0" smtClean="0">
                <a:solidFill>
                  <a:srgbClr val="FF0000"/>
                </a:solidFill>
                <a:effectLst>
                  <a:outerShdw blurRad="38100" dist="38100" dir="2700000" algn="tl">
                    <a:srgbClr val="000000">
                      <a:alpha val="43137"/>
                    </a:srgbClr>
                  </a:outerShdw>
                </a:effectLst>
                <a:latin typeface="Bookman Old Style" pitchFamily="18" charset="0"/>
              </a:rPr>
              <a:t>ПРОИЗВОДСТВО РИСУНКА</a:t>
            </a:r>
          </a:p>
          <a:p>
            <a:pPr algn="just"/>
            <a:endParaRPr lang="ru-RU" sz="1200" dirty="0" smtClean="0">
              <a:latin typeface="Bookman Old Style" pitchFamily="18" charset="0"/>
            </a:endParaRPr>
          </a:p>
          <a:p>
            <a:pPr indent="536575" algn="just"/>
            <a:r>
              <a:rPr lang="ru-RU" sz="1200" dirty="0" smtClean="0">
                <a:latin typeface="Bookman Old Style" pitchFamily="18" charset="0"/>
              </a:rPr>
              <a:t>Производство </a:t>
            </a:r>
            <a:r>
              <a:rPr lang="ru-RU" sz="1200" dirty="0" err="1" smtClean="0">
                <a:latin typeface="Bookman Old Style" pitchFamily="18" charset="0"/>
              </a:rPr>
              <a:t>выцарапывания</a:t>
            </a:r>
            <a:r>
              <a:rPr lang="ru-RU" sz="1200" dirty="0" smtClean="0">
                <a:latin typeface="Bookman Old Style" pitchFamily="18" charset="0"/>
              </a:rPr>
              <a:t> выполняется весьма разнообразными режущими и царапающими инструментами в виде особых петель, скребков, стамесок, стеков и пр. </a:t>
            </a:r>
          </a:p>
          <a:p>
            <a:pPr indent="536575" algn="just"/>
            <a:r>
              <a:rPr lang="ru-RU" sz="1200" dirty="0" smtClean="0">
                <a:latin typeface="Bookman Old Style" pitchFamily="18" charset="0"/>
              </a:rPr>
              <a:t>После схватывания верхнего выцарапываемого слоя на стену наносится(путем перевода) рисунок. Рисунок «сграффито» выполняется на плотной чертежной бумаге или </a:t>
            </a:r>
            <a:r>
              <a:rPr lang="ru-RU" sz="1200" dirty="0" err="1" smtClean="0">
                <a:latin typeface="Bookman Old Style" pitchFamily="18" charset="0"/>
              </a:rPr>
              <a:t>полукартоне</a:t>
            </a:r>
            <a:r>
              <a:rPr lang="ru-RU" sz="1200" dirty="0" smtClean="0">
                <a:latin typeface="Bookman Old Style" pitchFamily="18" charset="0"/>
              </a:rPr>
              <a:t>, пропитанных олифой, во избежание размокания при работе по сырой штукатурке. Контур рисунка прокалывается шилом или иглой на мягкой прокладке. Приготовленная бумага с рисунком укрепляется на поверхности цветного слоя и перевод рисунка заключается в «</a:t>
            </a:r>
            <a:r>
              <a:rPr lang="ru-RU" sz="1200" dirty="0" err="1" smtClean="0">
                <a:latin typeface="Bookman Old Style" pitchFamily="18" charset="0"/>
              </a:rPr>
              <a:t>припорашива-нии</a:t>
            </a:r>
            <a:r>
              <a:rPr lang="ru-RU" sz="1200" dirty="0" smtClean="0">
                <a:latin typeface="Bookman Old Style" pitchFamily="18" charset="0"/>
              </a:rPr>
              <a:t>», т. е. по контуру рисунка ударяют марлевым </a:t>
            </a:r>
            <a:r>
              <a:rPr lang="ru-RU" sz="1200" dirty="0" err="1" smtClean="0">
                <a:latin typeface="Bookman Old Style" pitchFamily="18" charset="0"/>
              </a:rPr>
              <a:t>томпоном</a:t>
            </a:r>
            <a:r>
              <a:rPr lang="ru-RU" sz="1200" dirty="0" smtClean="0">
                <a:latin typeface="Bookman Old Style" pitchFamily="18" charset="0"/>
              </a:rPr>
              <a:t>, в котором находится угольная пыль, белый порошок или сухая краска, в зависимости от цвета поверхности. По отнятии от поверхности бумаги с рисунком на стене остается копия рисунка  с пунктирными линиями.</a:t>
            </a:r>
            <a:endParaRPr lang="ru-RU" sz="1200" dirty="0">
              <a:latin typeface="Bookman Old Style" pitchFamily="18" charset="0"/>
            </a:endParaRPr>
          </a:p>
        </p:txBody>
      </p:sp>
      <p:pic>
        <p:nvPicPr>
          <p:cNvPr id="4098" name="Picture 2"/>
          <p:cNvPicPr>
            <a:picLocks noChangeAspect="1" noChangeArrowheads="1"/>
          </p:cNvPicPr>
          <p:nvPr/>
        </p:nvPicPr>
        <p:blipFill>
          <a:blip r:embed="rId2"/>
          <a:srcRect/>
          <a:stretch>
            <a:fillRect/>
          </a:stretch>
        </p:blipFill>
        <p:spPr bwMode="auto">
          <a:xfrm>
            <a:off x="170533" y="2571744"/>
            <a:ext cx="3829963" cy="3714776"/>
          </a:xfrm>
          <a:prstGeom prst="rect">
            <a:avLst/>
          </a:prstGeom>
          <a:noFill/>
          <a:ln w="9525">
            <a:noFill/>
            <a:miter lim="800000"/>
            <a:headEnd/>
            <a:tailEnd/>
          </a:ln>
          <a:effectLst/>
        </p:spPr>
      </p:pic>
      <p:sp>
        <p:nvSpPr>
          <p:cNvPr id="5" name="Прямоугольник 4"/>
          <p:cNvSpPr/>
          <p:nvPr/>
        </p:nvSpPr>
        <p:spPr>
          <a:xfrm>
            <a:off x="4071934" y="2571744"/>
            <a:ext cx="4857784" cy="3985706"/>
          </a:xfrm>
          <a:prstGeom prst="rect">
            <a:avLst/>
          </a:prstGeom>
        </p:spPr>
        <p:txBody>
          <a:bodyPr wrap="square">
            <a:spAutoFit/>
          </a:bodyPr>
          <a:lstStyle/>
          <a:p>
            <a:pPr algn="just"/>
            <a:r>
              <a:rPr lang="ru-RU" sz="1100" dirty="0" err="1" smtClean="0">
                <a:latin typeface="Bookman Old Style" pitchFamily="18" charset="0"/>
              </a:rPr>
              <a:t>Выцарапывание</a:t>
            </a:r>
            <a:r>
              <a:rPr lang="ru-RU" sz="1100" dirty="0" smtClean="0">
                <a:latin typeface="Bookman Old Style" pitchFamily="18" charset="0"/>
              </a:rPr>
              <a:t> рисунка, производится только по мягкому сырому раствору, который наносится на поверхности в количестве, равном тому, </a:t>
            </a:r>
            <a:r>
              <a:rPr lang="ru-RU" sz="1100" dirty="0" err="1" smtClean="0">
                <a:latin typeface="Bookman Old Style" pitchFamily="18" charset="0"/>
              </a:rPr>
              <a:t>цоторое</a:t>
            </a:r>
            <a:r>
              <a:rPr lang="ru-RU" sz="1100" dirty="0" smtClean="0">
                <a:latin typeface="Bookman Old Style" pitchFamily="18" charset="0"/>
              </a:rPr>
              <a:t> может быть обработано за день. Отвердевший излишек приходится сколачивать и в этом месте наносить раствор заново.</a:t>
            </a:r>
          </a:p>
          <a:p>
            <a:pPr algn="just"/>
            <a:endParaRPr lang="ru-RU" sz="1100" dirty="0" smtClean="0">
              <a:latin typeface="Bookman Old Style" pitchFamily="18" charset="0"/>
            </a:endParaRPr>
          </a:p>
          <a:p>
            <a:pPr algn="just"/>
            <a:r>
              <a:rPr lang="ru-RU" sz="1100" dirty="0" smtClean="0">
                <a:latin typeface="Bookman Old Style" pitchFamily="18" charset="0"/>
              </a:rPr>
              <a:t>При больших работах сграффито нужно заранее определить места стыков в рисунке по линии контура. Работа </a:t>
            </a:r>
            <a:r>
              <a:rPr lang="ru-RU" sz="1100" dirty="0" err="1" smtClean="0">
                <a:latin typeface="Bookman Old Style" pitchFamily="18" charset="0"/>
              </a:rPr>
              <a:t>выцарапывания</a:t>
            </a:r>
            <a:r>
              <a:rPr lang="ru-RU" sz="1100" dirty="0" smtClean="0">
                <a:latin typeface="Bookman Old Style" pitchFamily="18" charset="0"/>
              </a:rPr>
              <a:t> производится осторожно. На процесс </a:t>
            </a:r>
            <a:r>
              <a:rPr lang="ru-RU" sz="1100" dirty="0" err="1" smtClean="0">
                <a:latin typeface="Bookman Old Style" pitchFamily="18" charset="0"/>
              </a:rPr>
              <a:t>выцарапывания</a:t>
            </a:r>
            <a:r>
              <a:rPr lang="ru-RU" sz="1100" dirty="0" smtClean="0">
                <a:latin typeface="Bookman Old Style" pitchFamily="18" charset="0"/>
              </a:rPr>
              <a:t> влияет степень крупности зерен и степень затвердения раствора. Точность контура сложного рисунка может быть соблюдена лишь при мягком мелкозернистом растворе. Инструменты для прорезки должны быть остры и по возможности с тонким острием.</a:t>
            </a:r>
          </a:p>
          <a:p>
            <a:pPr algn="just"/>
            <a:endParaRPr lang="ru-RU" sz="1100" dirty="0" smtClean="0">
              <a:latin typeface="Bookman Old Style" pitchFamily="18" charset="0"/>
            </a:endParaRPr>
          </a:p>
          <a:p>
            <a:pPr algn="just"/>
            <a:r>
              <a:rPr lang="ru-RU" sz="1100" dirty="0" smtClean="0">
                <a:latin typeface="Bookman Old Style" pitchFamily="18" charset="0"/>
              </a:rPr>
              <a:t>При толстых выцарапываемых слоях прорези выполняются наклонными, чтобы избежать задержки воды в прорезях. При </a:t>
            </a:r>
            <a:r>
              <a:rPr lang="ru-RU" sz="1100" dirty="0" err="1" smtClean="0">
                <a:latin typeface="Bookman Old Style" pitchFamily="18" charset="0"/>
              </a:rPr>
              <a:t>выцарапывании</a:t>
            </a:r>
            <a:r>
              <a:rPr lang="ru-RU" sz="1100" dirty="0" smtClean="0">
                <a:latin typeface="Bookman Old Style" pitchFamily="18" charset="0"/>
              </a:rPr>
              <a:t> в линиях контура рисунка должен быть снят весь раствор верхнего слоя с тем, чтобы полностью обнажить нижележащий слой фона. Во Избежание излишней сушки раствора работы сграффито лучше производить в сырую погоду. При солнечной погоде нанесенный раствор до </a:t>
            </a:r>
            <a:r>
              <a:rPr lang="ru-RU" sz="1100" dirty="0" err="1" smtClean="0">
                <a:latin typeface="Bookman Old Style" pitchFamily="18" charset="0"/>
              </a:rPr>
              <a:t>выцарапывания</a:t>
            </a:r>
            <a:r>
              <a:rPr lang="ru-RU" sz="1100" dirty="0" smtClean="0">
                <a:latin typeface="Bookman Old Style" pitchFamily="18" charset="0"/>
              </a:rPr>
              <a:t> закрывается мокрой мешковиной.</a:t>
            </a:r>
            <a:endParaRPr lang="ru-RU" sz="1100" dirty="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214290"/>
            <a:ext cx="5732660"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latin typeface="Bookman Old Style" pitchFamily="18" charset="0"/>
              </a:rPr>
              <a:t>Инструменты и приспособления</a:t>
            </a:r>
            <a:endParaRPr lang="ru-RU" sz="2400" b="1"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Прямоугольник 2"/>
          <p:cNvSpPr/>
          <p:nvPr/>
        </p:nvSpPr>
        <p:spPr>
          <a:xfrm>
            <a:off x="214282" y="785794"/>
            <a:ext cx="8643998" cy="1815882"/>
          </a:xfrm>
          <a:prstGeom prst="rect">
            <a:avLst/>
          </a:prstGeom>
        </p:spPr>
        <p:txBody>
          <a:bodyPr wrap="square">
            <a:spAutoFit/>
          </a:bodyPr>
          <a:lstStyle/>
          <a:p>
            <a:pPr algn="just"/>
            <a:r>
              <a:rPr lang="ru-RU" sz="1600" dirty="0" smtClean="0">
                <a:latin typeface="Bookman Old Style" pitchFamily="18" charset="0"/>
              </a:rPr>
              <a:t>При выполнении штукатурки сграффито необходимы все инструменты и инвентарь, которыми выполняют обычную и декоративную штукатурки. Для </a:t>
            </a:r>
            <a:r>
              <a:rPr lang="ru-RU" sz="1600" dirty="0" err="1" smtClean="0">
                <a:latin typeface="Bookman Old Style" pitchFamily="18" charset="0"/>
              </a:rPr>
              <a:t>выцарапывания</a:t>
            </a:r>
            <a:r>
              <a:rPr lang="ru-RU" sz="1600" dirty="0" smtClean="0">
                <a:latin typeface="Bookman Old Style" pitchFamily="18" charset="0"/>
              </a:rPr>
              <a:t> штукатурных слоев понадобятся острый нож и скальпель. Специалисты пользуются также набором резцов, предназначенных для подрезания, выбирания и зачистки раствора. Кроме того, понадобятся фанера, ДСП, оцинкованная сталь или другие листовые материалы для изготовления форм и лекал при выполнении штукатурки по шаблонам.</a:t>
            </a:r>
            <a:endParaRPr lang="ru-RU" sz="1600" dirty="0">
              <a:latin typeface="Bookman Old Style" pitchFamily="18" charset="0"/>
            </a:endParaRPr>
          </a:p>
        </p:txBody>
      </p:sp>
      <p:pic>
        <p:nvPicPr>
          <p:cNvPr id="5122" name="Picture 2"/>
          <p:cNvPicPr>
            <a:picLocks noChangeAspect="1" noChangeArrowheads="1"/>
          </p:cNvPicPr>
          <p:nvPr/>
        </p:nvPicPr>
        <p:blipFill>
          <a:blip r:embed="rId2"/>
          <a:srcRect/>
          <a:stretch>
            <a:fillRect/>
          </a:stretch>
        </p:blipFill>
        <p:spPr bwMode="auto">
          <a:xfrm>
            <a:off x="1785918" y="2643182"/>
            <a:ext cx="5572164" cy="3479507"/>
          </a:xfrm>
          <a:prstGeom prst="rect">
            <a:avLst/>
          </a:prstGeom>
          <a:noFill/>
          <a:ln w="9525">
            <a:noFill/>
            <a:miter lim="800000"/>
            <a:headEnd/>
            <a:tailEnd/>
          </a:ln>
          <a:effectLst/>
        </p:spPr>
      </p:pic>
      <p:sp>
        <p:nvSpPr>
          <p:cNvPr id="5" name="Прямоугольник 4"/>
          <p:cNvSpPr/>
          <p:nvPr/>
        </p:nvSpPr>
        <p:spPr>
          <a:xfrm>
            <a:off x="3071802" y="6215082"/>
            <a:ext cx="3118354" cy="369332"/>
          </a:xfrm>
          <a:prstGeom prst="rect">
            <a:avLst/>
          </a:prstGeom>
        </p:spPr>
        <p:txBody>
          <a:bodyPr wrap="none">
            <a:spAutoFit/>
          </a:bodyPr>
          <a:lstStyle/>
          <a:p>
            <a:r>
              <a:rPr lang="ru-RU" b="1" dirty="0" smtClean="0"/>
              <a:t>а - резцы; б - </a:t>
            </a:r>
            <a:r>
              <a:rPr lang="ru-RU" b="1" dirty="0" err="1" smtClean="0"/>
              <a:t>скоблики</a:t>
            </a:r>
            <a:r>
              <a:rPr lang="ru-RU" b="1" dirty="0" smtClean="0"/>
              <a:t>, стеки</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643998" cy="1077218"/>
          </a:xfrm>
          <a:prstGeom prst="rect">
            <a:avLst/>
          </a:prstGeom>
        </p:spPr>
        <p:txBody>
          <a:bodyPr wrap="square">
            <a:spAutoFit/>
          </a:bodyPr>
          <a:lstStyle/>
          <a:p>
            <a:pPr algn="just"/>
            <a:r>
              <a:rPr lang="ru-RU" sz="1600" dirty="0" smtClean="0">
                <a:latin typeface="Bookman Old Style" pitchFamily="18" charset="0"/>
              </a:rPr>
              <a:t>Для резьбы по гипсу профессионалы используют более десятка различных инструментов. Но для несложных орнаментов достаточно иметь обыкновенный медицинский скальпель, стамеску, скребки для выборки фона, стеки, используемые при выполнении штукатурки сграффито</a:t>
            </a:r>
            <a:endParaRPr lang="ru-RU" sz="1600" dirty="0">
              <a:latin typeface="Bookman Old Style" pitchFamily="18" charset="0"/>
            </a:endParaRPr>
          </a:p>
        </p:txBody>
      </p:sp>
      <p:pic>
        <p:nvPicPr>
          <p:cNvPr id="6146" name="Picture 2"/>
          <p:cNvPicPr>
            <a:picLocks noChangeAspect="1" noChangeArrowheads="1"/>
          </p:cNvPicPr>
          <p:nvPr/>
        </p:nvPicPr>
        <p:blipFill>
          <a:blip r:embed="rId2"/>
          <a:srcRect/>
          <a:stretch>
            <a:fillRect/>
          </a:stretch>
        </p:blipFill>
        <p:spPr bwMode="auto">
          <a:xfrm>
            <a:off x="1285852" y="1285860"/>
            <a:ext cx="6572296" cy="3549040"/>
          </a:xfrm>
          <a:prstGeom prst="rect">
            <a:avLst/>
          </a:prstGeom>
          <a:noFill/>
          <a:ln w="9525">
            <a:noFill/>
            <a:miter lim="800000"/>
            <a:headEnd/>
            <a:tailEnd/>
          </a:ln>
          <a:effectLst/>
        </p:spPr>
      </p:pic>
      <p:sp>
        <p:nvSpPr>
          <p:cNvPr id="4" name="Прямоугольник 3"/>
          <p:cNvSpPr/>
          <p:nvPr/>
        </p:nvSpPr>
        <p:spPr>
          <a:xfrm>
            <a:off x="571472" y="4929198"/>
            <a:ext cx="8286808" cy="923330"/>
          </a:xfrm>
          <a:prstGeom prst="rect">
            <a:avLst/>
          </a:prstGeom>
        </p:spPr>
        <p:txBody>
          <a:bodyPr wrap="square">
            <a:spAutoFit/>
          </a:bodyPr>
          <a:lstStyle/>
          <a:p>
            <a:pPr algn="ctr"/>
            <a:r>
              <a:rPr lang="ru-RU" b="1" dirty="0" smtClean="0"/>
              <a:t>Основные инструменты для выполнения резьбы по гипсу:</a:t>
            </a:r>
          </a:p>
          <a:p>
            <a:pPr algn="ctr"/>
            <a:r>
              <a:rPr lang="ru-RU" b="1" dirty="0" smtClean="0"/>
              <a:t>а - стамеска; б - скребки для выборки фона; в - мутовка (для размешивания раствора); г - скальпель; </a:t>
            </a:r>
            <a:r>
              <a:rPr lang="ru-RU" b="1" dirty="0" err="1" smtClean="0"/>
              <a:t>д</a:t>
            </a:r>
            <a:r>
              <a:rPr lang="ru-RU" b="1" dirty="0" smtClean="0"/>
              <a:t> - сосуд для замешивания раствора</a:t>
            </a:r>
            <a:endParaRPr lang="ru-RU"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2462213"/>
          </a:xfrm>
          <a:prstGeom prst="rect">
            <a:avLst/>
          </a:prstGeom>
        </p:spPr>
        <p:txBody>
          <a:bodyPr wrap="square">
            <a:spAutoFit/>
          </a:bodyPr>
          <a:lstStyle/>
          <a:p>
            <a:pPr indent="450850" algn="just"/>
            <a:r>
              <a:rPr lang="ru-RU" sz="1400" dirty="0" smtClean="0">
                <a:latin typeface="Bookman Old Style" pitchFamily="18" charset="0"/>
              </a:rPr>
              <a:t>Готовить раствор удобно в </a:t>
            </a:r>
            <a:r>
              <a:rPr lang="ru-RU" sz="1400" dirty="0" err="1" smtClean="0">
                <a:latin typeface="Bookman Old Style" pitchFamily="18" charset="0"/>
              </a:rPr>
              <a:t>гипсовке</a:t>
            </a:r>
            <a:r>
              <a:rPr lang="ru-RU" sz="1400" dirty="0" smtClean="0">
                <a:latin typeface="Bookman Old Style" pitchFamily="18" charset="0"/>
              </a:rPr>
              <a:t>, сделанной из резинового мяча. Из такой </a:t>
            </a:r>
            <a:r>
              <a:rPr lang="ru-RU" sz="1400" dirty="0" err="1" smtClean="0">
                <a:latin typeface="Bookman Old Style" pitchFamily="18" charset="0"/>
              </a:rPr>
              <a:t>гипсовки</a:t>
            </a:r>
            <a:r>
              <a:rPr lang="ru-RU" sz="1400" dirty="0" smtClean="0">
                <a:latin typeface="Bookman Old Style" pitchFamily="18" charset="0"/>
              </a:rPr>
              <a:t> легко удалять остатки затвердевшего раствора. Для отливки плит и резьбы по гипсу желательно соорудить верстак.</a:t>
            </a:r>
          </a:p>
          <a:p>
            <a:pPr indent="450850" algn="just"/>
            <a:r>
              <a:rPr lang="ru-RU" sz="1400" dirty="0" smtClean="0">
                <a:latin typeface="Bookman Old Style" pitchFamily="18" charset="0"/>
              </a:rPr>
              <a:t>Для литых изделий из гипса также понадобятся </a:t>
            </a:r>
            <a:r>
              <a:rPr lang="ru-RU" sz="1400" dirty="0" err="1" smtClean="0">
                <a:latin typeface="Bookman Old Style" pitchFamily="18" charset="0"/>
              </a:rPr>
              <a:t>гипсовка</a:t>
            </a:r>
            <a:r>
              <a:rPr lang="ru-RU" sz="1400" dirty="0" smtClean="0">
                <a:latin typeface="Bookman Old Style" pitchFamily="18" charset="0"/>
              </a:rPr>
              <a:t> из резины и верстак. На верстак часто укладывают </a:t>
            </a:r>
            <a:r>
              <a:rPr lang="ru-RU" sz="1400" dirty="0" err="1" smtClean="0">
                <a:latin typeface="Bookman Old Style" pitchFamily="18" charset="0"/>
              </a:rPr>
              <a:t>подмодельную</a:t>
            </a:r>
            <a:r>
              <a:rPr lang="ru-RU" sz="1400" dirty="0" smtClean="0">
                <a:latin typeface="Bookman Old Style" pitchFamily="18" charset="0"/>
              </a:rPr>
              <a:t> плиту из полированного мрамора, гранита, гипса или цемента.</a:t>
            </a:r>
          </a:p>
          <a:p>
            <a:pPr indent="450850" algn="just"/>
            <a:r>
              <a:rPr lang="ru-RU" sz="1400" dirty="0" smtClean="0">
                <a:latin typeface="Bookman Old Style" pitchFamily="18" charset="0"/>
              </a:rPr>
              <a:t>Шаблоны для </a:t>
            </a:r>
            <a:r>
              <a:rPr lang="ru-RU" sz="1400" dirty="0" err="1" smtClean="0">
                <a:latin typeface="Bookman Old Style" pitchFamily="18" charset="0"/>
              </a:rPr>
              <a:t>погонажных</a:t>
            </a:r>
            <a:r>
              <a:rPr lang="ru-RU" sz="1400" dirty="0" smtClean="0">
                <a:latin typeface="Bookman Old Style" pitchFamily="18" charset="0"/>
              </a:rPr>
              <a:t> изделий из гипса делают из деревянных досок с применением для облицовки тонколистовой оцинкованной стали. Поэтому для их изготовления необходимо приготовить столярный и слесарный инструмент.</a:t>
            </a:r>
          </a:p>
          <a:p>
            <a:pPr indent="450850" algn="just"/>
            <a:r>
              <a:rPr lang="ru-RU" sz="1400" dirty="0" smtClean="0">
                <a:latin typeface="Bookman Old Style" pitchFamily="18" charset="0"/>
              </a:rPr>
              <a:t>Для художественной резьбы по дереву надо иметь набор режущих инструментов. К ним относятся ножи различного вида, стамески, рашпили и другие </a:t>
            </a:r>
            <a:endParaRPr lang="ru-RU" sz="1400" dirty="0">
              <a:latin typeface="Bookman Old Style" pitchFamily="18" charset="0"/>
            </a:endParaRPr>
          </a:p>
        </p:txBody>
      </p:sp>
      <p:pic>
        <p:nvPicPr>
          <p:cNvPr id="7170" name="Picture 2"/>
          <p:cNvPicPr>
            <a:picLocks noChangeAspect="1" noChangeArrowheads="1"/>
          </p:cNvPicPr>
          <p:nvPr/>
        </p:nvPicPr>
        <p:blipFill>
          <a:blip r:embed="rId2"/>
          <a:srcRect/>
          <a:stretch>
            <a:fillRect/>
          </a:stretch>
        </p:blipFill>
        <p:spPr bwMode="auto">
          <a:xfrm>
            <a:off x="2000232" y="2786057"/>
            <a:ext cx="5295520" cy="2953723"/>
          </a:xfrm>
          <a:prstGeom prst="rect">
            <a:avLst/>
          </a:prstGeom>
          <a:noFill/>
          <a:ln w="9525">
            <a:noFill/>
            <a:miter lim="800000"/>
            <a:headEnd/>
            <a:tailEnd/>
          </a:ln>
          <a:effectLst/>
        </p:spPr>
      </p:pic>
      <p:sp>
        <p:nvSpPr>
          <p:cNvPr id="4" name="Прямоугольник 3"/>
          <p:cNvSpPr/>
          <p:nvPr/>
        </p:nvSpPr>
        <p:spPr>
          <a:xfrm>
            <a:off x="214282" y="5715016"/>
            <a:ext cx="8715436" cy="923330"/>
          </a:xfrm>
          <a:prstGeom prst="rect">
            <a:avLst/>
          </a:prstGeom>
        </p:spPr>
        <p:txBody>
          <a:bodyPr wrap="square">
            <a:spAutoFit/>
          </a:bodyPr>
          <a:lstStyle/>
          <a:p>
            <a:pPr algn="ctr"/>
            <a:r>
              <a:rPr lang="ru-RU" b="1" dirty="0" smtClean="0"/>
              <a:t>Режущие инструменты для резьбы по дереву:</a:t>
            </a:r>
          </a:p>
          <a:p>
            <a:pPr algn="ctr"/>
            <a:r>
              <a:rPr lang="ru-RU" b="1" dirty="0" smtClean="0"/>
              <a:t>а - полукруглая стамеска; б - прямая стамеска; в - </a:t>
            </a:r>
            <a:r>
              <a:rPr lang="ru-RU" b="1" dirty="0" err="1" smtClean="0"/>
              <a:t>стамески-клюкарзы</a:t>
            </a:r>
            <a:r>
              <a:rPr lang="ru-RU" b="1" dirty="0" smtClean="0"/>
              <a:t>; г - ножи; </a:t>
            </a:r>
            <a:r>
              <a:rPr lang="ru-RU" b="1" dirty="0" err="1" smtClean="0"/>
              <a:t>д</a:t>
            </a:r>
            <a:r>
              <a:rPr lang="ru-RU" b="1" dirty="0" smtClean="0"/>
              <a:t>- пуансоны; е - скребки</a:t>
            </a: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3970318"/>
          </a:xfrm>
          <a:prstGeom prst="rect">
            <a:avLst/>
          </a:prstGeom>
        </p:spPr>
        <p:txBody>
          <a:bodyPr wrap="square">
            <a:spAutoFit/>
          </a:bodyPr>
          <a:lstStyle/>
          <a:p>
            <a:pPr indent="450850" algn="just"/>
            <a:r>
              <a:rPr lang="ru-RU" sz="1200" dirty="0" smtClean="0">
                <a:latin typeface="Bookman Old Style" pitchFamily="18" charset="0"/>
              </a:rPr>
              <a:t>Нож-косяк предназначен для резьбы геометрических рисунков. Длина металлической части ножа составляет 50-70, ширина 20-25 мм. Конец лезвия стачивают под углом 60°. Стамески прямые требуются при выполнении рельефной резьбы для зачистки фона и других работ. Полукруглые стамески применяются для всех видов резьбы, кроме геометрической. Ширина прямых и полукруглых стамесок, как правило, составляет от 5 до 25 мм.</a:t>
            </a:r>
          </a:p>
          <a:p>
            <a:pPr indent="450850" algn="just"/>
            <a:r>
              <a:rPr lang="ru-RU" sz="1200" dirty="0" err="1" smtClean="0">
                <a:latin typeface="Bookman Old Style" pitchFamily="18" charset="0"/>
              </a:rPr>
              <a:t>Стамески-клюкарзы</a:t>
            </a:r>
            <a:r>
              <a:rPr lang="ru-RU" sz="1200" dirty="0" smtClean="0">
                <a:latin typeface="Bookman Old Style" pitchFamily="18" charset="0"/>
              </a:rPr>
              <a:t> в виде согнутой лопатки применяют для плоскорельефной и рельефной резьбы; рашпили - для зачистки резьбы. Пуансоны - металлические стержни разного диаметра, на конце которых сделана насечка в виде различных геометрических форм - используют для получения фактурного фона.</a:t>
            </a:r>
          </a:p>
          <a:p>
            <a:pPr indent="450850" algn="just"/>
            <a:r>
              <a:rPr lang="ru-RU" sz="1200" dirty="0" smtClean="0">
                <a:latin typeface="Bookman Old Style" pitchFamily="18" charset="0"/>
              </a:rPr>
              <a:t>Кроме того, необходимо приобрести разметочный и измерительный инструмент - метр, линейку, угольник-угломер, циркуль.</a:t>
            </a:r>
          </a:p>
          <a:p>
            <a:pPr indent="450850" algn="just"/>
            <a:r>
              <a:rPr lang="ru-RU" sz="1200" dirty="0" smtClean="0">
                <a:latin typeface="Bookman Old Style" pitchFamily="18" charset="0"/>
              </a:rPr>
              <a:t>При выполнении мозаики по дереву необходимо иметь нож-резец, цикли, нож-пилу.</a:t>
            </a:r>
          </a:p>
          <a:p>
            <a:pPr indent="450850" algn="just"/>
            <a:r>
              <a:rPr lang="ru-RU" sz="1200" dirty="0" smtClean="0">
                <a:latin typeface="Bookman Old Style" pitchFamily="18" charset="0"/>
              </a:rPr>
              <a:t>Нож резец толщиной до 1,5 мм применяют с углом заточки 20-25°. Тыльный конец деревянной ручки также срезан под углом 30-35°С. Его используют для заглаживания стыков.</a:t>
            </a:r>
          </a:p>
          <a:p>
            <a:pPr indent="450850" algn="just"/>
            <a:r>
              <a:rPr lang="ru-RU" sz="1200" dirty="0" smtClean="0">
                <a:latin typeface="Bookman Old Style" pitchFamily="18" charset="0"/>
              </a:rPr>
              <a:t>Цикля представляет собой прямоугольную пластину размером 150X70 мм, один конец которой заточен и загнут таким образом, что образовавшийся по всей длине лезвия заусениц служит режущей частью. Циклей снимают с поверхности тончайшую стружку, поэтому используют ее для очистки мозаичного набора от остатков клея и бумаги, для выравнивания поверхности при использовании разного по толщине шпона и других работ.</a:t>
            </a:r>
          </a:p>
          <a:p>
            <a:pPr indent="450850" algn="just"/>
            <a:r>
              <a:rPr lang="ru-RU" sz="1200" dirty="0" smtClean="0">
                <a:latin typeface="Bookman Old Style" pitchFamily="18" charset="0"/>
              </a:rPr>
              <a:t>Нож-пила служит для разрезания тонкой облицовочной фанеры по прямой линии при большой длине разреза. Это стальная пластинка с мелкими зубьями, укрепленная на деревянной колодке с ручкой. Нож-пила бывает односторонним и двусторонним. Его можно сделать из обломка старой ножовки по дереву </a:t>
            </a:r>
            <a:endParaRPr lang="ru-RU" sz="1200" dirty="0">
              <a:latin typeface="Bookman Old Style" pitchFamily="18" charset="0"/>
            </a:endParaRPr>
          </a:p>
        </p:txBody>
      </p:sp>
      <p:pic>
        <p:nvPicPr>
          <p:cNvPr id="8194" name="Picture 2"/>
          <p:cNvPicPr>
            <a:picLocks noChangeAspect="1" noChangeArrowheads="1"/>
          </p:cNvPicPr>
          <p:nvPr/>
        </p:nvPicPr>
        <p:blipFill>
          <a:blip r:embed="rId2"/>
          <a:srcRect/>
          <a:stretch>
            <a:fillRect/>
          </a:stretch>
        </p:blipFill>
        <p:spPr bwMode="auto">
          <a:xfrm>
            <a:off x="2428860" y="4286256"/>
            <a:ext cx="4286250" cy="2057400"/>
          </a:xfrm>
          <a:prstGeom prst="rect">
            <a:avLst/>
          </a:prstGeom>
          <a:noFill/>
          <a:ln w="9525">
            <a:noFill/>
            <a:miter lim="800000"/>
            <a:headEnd/>
            <a:tailEnd/>
          </a:ln>
          <a:effectLst/>
        </p:spPr>
      </p:pic>
      <p:sp>
        <p:nvSpPr>
          <p:cNvPr id="4" name="Прямоугольник 3"/>
          <p:cNvSpPr/>
          <p:nvPr/>
        </p:nvSpPr>
        <p:spPr>
          <a:xfrm>
            <a:off x="3929058" y="6357958"/>
            <a:ext cx="1178721" cy="369332"/>
          </a:xfrm>
          <a:prstGeom prst="rect">
            <a:avLst/>
          </a:prstGeom>
        </p:spPr>
        <p:txBody>
          <a:bodyPr wrap="none">
            <a:spAutoFit/>
          </a:bodyPr>
          <a:lstStyle/>
          <a:p>
            <a:r>
              <a:rPr lang="ru-RU" b="1" dirty="0" smtClean="0"/>
              <a:t>Нож-пила</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8992" y="214290"/>
            <a:ext cx="2428892" cy="584775"/>
          </a:xfrm>
          <a:prstGeom prst="rect">
            <a:avLst/>
          </a:prstGeom>
        </p:spPr>
        <p:txBody>
          <a:bodyPr wrap="square">
            <a:spAutoFit/>
          </a:bodyPr>
          <a:lstStyle/>
          <a:p>
            <a:pPr algn="ctr"/>
            <a:r>
              <a:rPr lang="ru-RU" sz="3200" b="1" dirty="0">
                <a:latin typeface="Times New Roman" pitchFamily="18" charset="0"/>
                <a:cs typeface="Times New Roman" pitchFamily="18" charset="0"/>
              </a:rPr>
              <a:t>Сграффито</a:t>
            </a:r>
          </a:p>
        </p:txBody>
      </p:sp>
      <p:sp>
        <p:nvSpPr>
          <p:cNvPr id="5" name="Прямоугольник 4"/>
          <p:cNvSpPr/>
          <p:nvPr/>
        </p:nvSpPr>
        <p:spPr>
          <a:xfrm>
            <a:off x="357158" y="857232"/>
            <a:ext cx="8501122" cy="2308324"/>
          </a:xfrm>
          <a:prstGeom prst="rect">
            <a:avLst/>
          </a:prstGeom>
        </p:spPr>
        <p:txBody>
          <a:bodyPr wrap="square">
            <a:spAutoFit/>
          </a:bodyPr>
          <a:lstStyle/>
          <a:p>
            <a:pPr algn="just"/>
            <a:r>
              <a:rPr lang="ru-RU" dirty="0">
                <a:latin typeface="Times New Roman" pitchFamily="18" charset="0"/>
                <a:cs typeface="Times New Roman" pitchFamily="18" charset="0"/>
              </a:rPr>
              <a:t>Сграффито (</a:t>
            </a:r>
            <a:r>
              <a:rPr lang="ru-RU" dirty="0" err="1">
                <a:latin typeface="Times New Roman" pitchFamily="18" charset="0"/>
                <a:cs typeface="Times New Roman" pitchFamily="18" charset="0"/>
              </a:rPr>
              <a:t>итал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sgraffito</a:t>
            </a:r>
            <a:r>
              <a:rPr lang="ru-RU" dirty="0">
                <a:latin typeface="Times New Roman" pitchFamily="18" charset="0"/>
                <a:cs typeface="Times New Roman" pitchFamily="18" charset="0"/>
              </a:rPr>
              <a:t> или </a:t>
            </a:r>
            <a:r>
              <a:rPr lang="ru-RU" dirty="0" err="1">
                <a:latin typeface="Times New Roman" pitchFamily="18" charset="0"/>
                <a:cs typeface="Times New Roman" pitchFamily="18" charset="0"/>
              </a:rPr>
              <a:t>grafrito</a:t>
            </a:r>
            <a:r>
              <a:rPr lang="ru-RU" dirty="0">
                <a:latin typeface="Times New Roman" pitchFamily="18" charset="0"/>
                <a:cs typeface="Times New Roman" pitchFamily="18" charset="0"/>
              </a:rPr>
              <a:t>, буквально — выцарапанный) — можно назвать относительно молодой, но при этом одной из наиболее распространённых техник стенописи. Хотя стоит отметить, что сам по себе принцип сграффито применялся в керамике уже в Древней Греции, о чем свидетельствуют старинные вазы Греции и Этрурии. В XV-XVII вв. сграффито распространилось в Италии как способ украшения стен. Из Италии эта техника проникла и в другие страны (Германию, Чехию и др.). Применяют сграффито в основном в интерьерах по причине боязни штукатурки внешних агрессивных воздействий.</a:t>
            </a:r>
          </a:p>
        </p:txBody>
      </p:sp>
      <p:pic>
        <p:nvPicPr>
          <p:cNvPr id="9218" name="Picture 2"/>
          <p:cNvPicPr>
            <a:picLocks noChangeAspect="1" noChangeArrowheads="1"/>
          </p:cNvPicPr>
          <p:nvPr/>
        </p:nvPicPr>
        <p:blipFill>
          <a:blip r:embed="rId2"/>
          <a:srcRect/>
          <a:stretch>
            <a:fillRect/>
          </a:stretch>
        </p:blipFill>
        <p:spPr bwMode="auto">
          <a:xfrm>
            <a:off x="357158" y="3286124"/>
            <a:ext cx="3548064" cy="265091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286116" y="4286256"/>
            <a:ext cx="2809878" cy="2349058"/>
          </a:xfrm>
          <a:prstGeom prst="rect">
            <a:avLst/>
          </a:prstGeom>
          <a:noFill/>
          <a:ln w="9525">
            <a:noFill/>
            <a:miter lim="800000"/>
            <a:headEnd/>
            <a:tailEnd/>
          </a:ln>
          <a:effectLst/>
        </p:spPr>
      </p:pic>
      <p:pic>
        <p:nvPicPr>
          <p:cNvPr id="9220" name="Picture 4" descr="C:\Documents and Settings\Владелец\Рабочий стол\фото лицей\P8042254.JPG"/>
          <p:cNvPicPr>
            <a:picLocks noChangeAspect="1" noChangeArrowheads="1"/>
          </p:cNvPicPr>
          <p:nvPr/>
        </p:nvPicPr>
        <p:blipFill>
          <a:blip r:embed="rId4"/>
          <a:srcRect l="58789" t="41399" b="19036"/>
          <a:stretch>
            <a:fillRect/>
          </a:stretch>
        </p:blipFill>
        <p:spPr bwMode="auto">
          <a:xfrm>
            <a:off x="5643570" y="3357562"/>
            <a:ext cx="3262239" cy="2000264"/>
          </a:xfrm>
          <a:prstGeom prst="rect">
            <a:avLst/>
          </a:prstGeom>
          <a:noFill/>
        </p:spPr>
      </p:pic>
      <p:pic>
        <p:nvPicPr>
          <p:cNvPr id="9221" name="Picture 5"/>
          <p:cNvPicPr>
            <a:picLocks noChangeAspect="1" noChangeArrowheads="1"/>
          </p:cNvPicPr>
          <p:nvPr/>
        </p:nvPicPr>
        <p:blipFill>
          <a:blip r:embed="rId5"/>
          <a:srcRect/>
          <a:stretch>
            <a:fillRect/>
          </a:stretch>
        </p:blipFill>
        <p:spPr bwMode="auto">
          <a:xfrm>
            <a:off x="142844" y="4572008"/>
            <a:ext cx="1361838" cy="2047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72400" cy="1470025"/>
          </a:xfrm>
        </p:spPr>
        <p:txBody>
          <a:bodyPr/>
          <a:lstStyle/>
          <a:p>
            <a:r>
              <a:rPr lang="ru-RU" b="1" dirty="0" smtClean="0">
                <a:solidFill>
                  <a:srgbClr val="FF0000"/>
                </a:solidFill>
                <a:effectLst>
                  <a:outerShdw blurRad="38100" dist="38100" dir="2700000" algn="tl">
                    <a:srgbClr val="000000">
                      <a:alpha val="43137"/>
                    </a:srgbClr>
                  </a:outerShdw>
                </a:effectLst>
              </a:rPr>
              <a:t>Окраска поверхностей</a:t>
            </a:r>
            <a:endParaRPr lang="ru-RU" b="1"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642910" y="1571612"/>
            <a:ext cx="3314700" cy="2971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786578" y="1285860"/>
            <a:ext cx="2000264" cy="524069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571868" y="3643314"/>
            <a:ext cx="238125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857356" y="214290"/>
            <a:ext cx="5745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ОКРАСКА ВОДОЭМУЛЬСИОННЫМИ КРАСКАМИ</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57158" y="3286124"/>
            <a:ext cx="2331736" cy="17145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071802" y="2786058"/>
            <a:ext cx="2571768" cy="2571768"/>
          </a:xfrm>
          <a:prstGeom prst="rect">
            <a:avLst/>
          </a:prstGeom>
          <a:noFill/>
          <a:ln w="9525">
            <a:noFill/>
            <a:miter lim="800000"/>
            <a:headEnd/>
            <a:tailEnd/>
          </a:ln>
          <a:effectLst/>
        </p:spPr>
      </p:pic>
      <p:sp>
        <p:nvSpPr>
          <p:cNvPr id="7" name="Прямоугольник 6"/>
          <p:cNvSpPr/>
          <p:nvPr/>
        </p:nvSpPr>
        <p:spPr>
          <a:xfrm>
            <a:off x="214282" y="785795"/>
            <a:ext cx="8715436" cy="1477328"/>
          </a:xfrm>
          <a:prstGeom prst="rect">
            <a:avLst/>
          </a:prstGeom>
        </p:spPr>
        <p:txBody>
          <a:bodyPr wrap="square">
            <a:spAutoFit/>
          </a:bodyPr>
          <a:lstStyle/>
          <a:p>
            <a:pPr algn="just"/>
            <a:r>
              <a:rPr lang="ru-RU" dirty="0" smtClean="0">
                <a:latin typeface="Times New Roman" pitchFamily="18" charset="0"/>
                <a:cs typeface="Times New Roman" pitchFamily="18" charset="0"/>
              </a:rPr>
              <a:t>Поливинилацетатные водоэмульсионные краски ВА-17, ВА-27, ВА-27ПГ и </a:t>
            </a:r>
            <a:r>
              <a:rPr lang="ru-RU" dirty="0" err="1" smtClean="0">
                <a:latin typeface="Times New Roman" pitchFamily="18" charset="0"/>
                <a:cs typeface="Times New Roman" pitchFamily="18" charset="0"/>
              </a:rPr>
              <a:t>бутадиенстирольные</a:t>
            </a:r>
            <a:r>
              <a:rPr lang="ru-RU" dirty="0" smtClean="0">
                <a:latin typeface="Times New Roman" pitchFamily="18" charset="0"/>
                <a:cs typeface="Times New Roman" pitchFamily="18" charset="0"/>
              </a:rPr>
              <a:t> краски КЧ-26А, КЧ-26 широко используют для внутренней окраски по дереву, штукатурке, картону и другим пористым материалам, по загрунтованной поверхности металла, а также по старым прочным покрытиям масляными, эмалевыми и эмульсионными красками.</a:t>
            </a:r>
            <a:endParaRPr lang="ru-RU"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4"/>
          <a:srcRect/>
          <a:stretch>
            <a:fillRect/>
          </a:stretch>
        </p:blipFill>
        <p:spPr bwMode="auto">
          <a:xfrm>
            <a:off x="5857884" y="2285992"/>
            <a:ext cx="2708055" cy="3857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928794" y="285728"/>
            <a:ext cx="550804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Подготовка поверхностей под окраску</a:t>
            </a:r>
            <a:endParaRPr kumimoji="0" lang="ru-RU"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98" name="Rectangle 2"/>
          <p:cNvSpPr>
            <a:spLocks noChangeArrowheads="1"/>
          </p:cNvSpPr>
          <p:nvPr/>
        </p:nvSpPr>
        <p:spPr bwMode="auto">
          <a:xfrm>
            <a:off x="285720" y="928670"/>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Старые поверхности, ранее окрашенные известковыми и клеевыми красками, должны быть полностью очищены от красочных слоев. Для этого поверхность смачивается водой и размокший красочный слой счищается стальными скребками.</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старой масляной, а также поливинилацетатной и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бутадиенстирольной</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окраске счищается только непрочное и отставшее красочное покрытие. Прочная окраска промывается от загрязнений теплой мыльной или аммиачной водой, а затем чистой водой. На очищенных поверхностях можно оставлять только волосные трещины, заделываемые шпатлевкой. Более глубокие трещины требуют обязательной расшивки и заделки раствором, чтобы в этих местах не произошел разрыв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шпатлевочного</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красочного слоев с последующим отслоением.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Оштукатуренные поверхности перед окраской выравниваются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шпатлеванием</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 предварительно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огрунтованной</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поверхности. Под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клеемасляную</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шпатлевку в качестве грунта используется поливинилацетатная краска, разбавленная водой в соотношении 1:1, при использовании поливинилацетатной или цементно-меловой шпатлевки грунтование не производится, а поверхность обильно смачивается водой.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Шпатлевание</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поверхности производится после высыхания грунтовочного слоя, при этом, чтобы не происходило растрескивание шпатлевки, ее надо полностью наносить слоями толщиной не более 0,5 мм, причем каждый последующий слой может наноситься после высыхания предыдущего. После высыхания шпатлевки поверхность зачищается пемзой или наждачной шкуркой.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Следует иметь в виду, что на поверхностях,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огрунтованных</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ранее купоросной грунтовкой, после окраски поливинилацетатными и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бутадиенстирольными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составами получаются темные пятна. Для проверки наличия купоросного грунта производится пробная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выкраска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случае появления темных пятен на окрашенной поверхности она грунтуется масляной краской в цвет колера, а затем после высыхания масляного грунтовочного слоя по нему наносится водоэмульсионная краска.</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Листовая сухая штукатурка при наличии на ней мелких углублений и выбоин выравнивается известково-гипсовой шпатлевкой. Старые гипсовые детали перед окраской очищаются от наслоений старой краски, пыли и загрязнений.</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Старые деревянные поверхности, ранее окрашенные масляными или синтетическими красками, очищаются только от непрочной краски, грунтуются краской, разбавленной водой в соотношении 1:1, и после высыхания грунтовочного слоя поверхность сплошь шпатлюется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клеемасляной</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шпатлевкой.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Подготовка новых деревянных поверхностей производится как обычно. Трещины и щели должны быть заглажены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подмазочным</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составом и олифой, а после высыхания грунтовки покрыты сплошь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клеемасляной</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шпатлевкой.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97346"/>
            <a:ext cx="8572560" cy="3693319"/>
          </a:xfrm>
          <a:prstGeom prst="rect">
            <a:avLst/>
          </a:prstGeom>
        </p:spPr>
        <p:txBody>
          <a:bodyPr wrap="square">
            <a:spAutoFit/>
          </a:bodyPr>
          <a:lstStyle/>
          <a:p>
            <a:pPr algn="ct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Этап 1</a:t>
            </a:r>
            <a:endParaRPr lang="ru-RU"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После завершения всех подготовительных работ (выравнивание стен, шпатлевка, клейка обоев и др.) можно приступить к окраске стен. Требования к качеству поверхности при окраске </a:t>
            </a:r>
            <a:r>
              <a:rPr lang="ru-RU" b="1" i="1" dirty="0" smtClean="0">
                <a:latin typeface="Times New Roman" pitchFamily="18" charset="0"/>
                <a:cs typeface="Times New Roman" pitchFamily="18" charset="0"/>
              </a:rPr>
              <a:t>шпатлеванных стен</a:t>
            </a:r>
            <a:r>
              <a:rPr lang="ru-RU" dirty="0" smtClean="0">
                <a:latin typeface="Times New Roman" pitchFamily="18" charset="0"/>
                <a:cs typeface="Times New Roman" pitchFamily="18" charset="0"/>
              </a:rPr>
              <a:t> (без обоев под покраску) такие же, как при окраске потолка (ровная, гладкая, без царапин, поверхность). Следует помнить, что матовые водоэмульсионные краски менее требовательны к качеству поверхности, чем глянцевые.   </a:t>
            </a:r>
          </a:p>
          <a:p>
            <a:pPr algn="just"/>
            <a:r>
              <a:rPr lang="ru-RU" dirty="0" smtClean="0">
                <a:latin typeface="Times New Roman" pitchFamily="18" charset="0"/>
                <a:cs typeface="Times New Roman" pitchFamily="18" charset="0"/>
              </a:rPr>
              <a:t>При  окраске </a:t>
            </a:r>
            <a:r>
              <a:rPr lang="ru-RU" b="1" i="1" dirty="0" smtClean="0">
                <a:latin typeface="Times New Roman" pitchFamily="18" charset="0"/>
                <a:cs typeface="Times New Roman" pitchFamily="18" charset="0"/>
              </a:rPr>
              <a:t>шпатлеванных стен</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(без обоев под покраску) следует наносить три слоя краски, причем, первый слой является грунтом. В качестве грунта можно задействовать водоэмульсионную краску, которой предполагается основная окраска стен, хотя наиболее предпочтительно использовать рекомендуемую производителем данной краски грунтовку. </a:t>
            </a:r>
          </a:p>
          <a:p>
            <a:pPr algn="just"/>
            <a:r>
              <a:rPr lang="ru-RU" dirty="0" smtClean="0">
                <a:latin typeface="Times New Roman" pitchFamily="18" charset="0"/>
                <a:cs typeface="Times New Roman" pitchFamily="18" charset="0"/>
              </a:rPr>
              <a:t>При окраске </a:t>
            </a:r>
            <a:r>
              <a:rPr lang="ru-RU" b="1" i="1" dirty="0" smtClean="0">
                <a:latin typeface="Times New Roman" pitchFamily="18" charset="0"/>
                <a:cs typeface="Times New Roman" pitchFamily="18" charset="0"/>
              </a:rPr>
              <a:t>стен с </a:t>
            </a:r>
            <a:r>
              <a:rPr lang="ru-RU" dirty="0" smtClean="0">
                <a:latin typeface="Times New Roman" pitchFamily="18" charset="0"/>
                <a:cs typeface="Times New Roman" pitchFamily="18" charset="0"/>
              </a:rPr>
              <a:t>обоями достаточно двух слоев краски (исключается грунтовка).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Перчатки"/>
          <p:cNvPicPr>
            <a:picLocks noChangeAspect="1" noChangeArrowheads="1"/>
          </p:cNvPicPr>
          <p:nvPr/>
        </p:nvPicPr>
        <p:blipFill>
          <a:blip r:embed="rId2" r:link="rId3"/>
          <a:srcRect/>
          <a:stretch>
            <a:fillRect/>
          </a:stretch>
        </p:blipFill>
        <p:spPr bwMode="auto">
          <a:xfrm rot="2196731">
            <a:off x="6572264" y="214290"/>
            <a:ext cx="1211320" cy="1428736"/>
          </a:xfrm>
          <a:prstGeom prst="rect">
            <a:avLst/>
          </a:prstGeom>
          <a:noFill/>
        </p:spPr>
      </p:pic>
      <p:pic>
        <p:nvPicPr>
          <p:cNvPr id="26625" name="Picture 1" descr="Дрель с насадкой &quot;миксер&quot;"/>
          <p:cNvPicPr>
            <a:picLocks noChangeAspect="1" noChangeArrowheads="1"/>
          </p:cNvPicPr>
          <p:nvPr/>
        </p:nvPicPr>
        <p:blipFill>
          <a:blip r:embed="rId4" r:link="rId5"/>
          <a:srcRect/>
          <a:stretch>
            <a:fillRect/>
          </a:stretch>
        </p:blipFill>
        <p:spPr bwMode="auto">
          <a:xfrm rot="1014570">
            <a:off x="2402006" y="4572008"/>
            <a:ext cx="3874970" cy="1428760"/>
          </a:xfrm>
          <a:prstGeom prst="rect">
            <a:avLst/>
          </a:prstGeom>
          <a:noFill/>
        </p:spPr>
      </p:pic>
      <p:sp>
        <p:nvSpPr>
          <p:cNvPr id="26627" name="Rectangle 3"/>
          <p:cNvSpPr>
            <a:spLocks noChangeArrowheads="1"/>
          </p:cNvSpPr>
          <p:nvPr/>
        </p:nvSpPr>
        <p:spPr bwMode="auto">
          <a:xfrm>
            <a:off x="2714612" y="214290"/>
            <a:ext cx="356168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54000" algn="ctr" fontAlgn="base">
              <a:lnSpc>
                <a:spcPct val="100000"/>
              </a:lnSpc>
              <a:spcBef>
                <a:spcPct val="0"/>
              </a:spcBef>
              <a:spcAft>
                <a:spcPct val="0"/>
              </a:spcAft>
              <a:buClrTx/>
              <a:buSzTx/>
              <a:buFontTx/>
              <a:buNone/>
              <a:tabLst/>
            </a:pP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Этап 2. Работать в перчатках </a:t>
            </a:r>
          </a:p>
        </p:txBody>
      </p:sp>
      <p:sp>
        <p:nvSpPr>
          <p:cNvPr id="26628" name="Rectangle 4"/>
          <p:cNvSpPr>
            <a:spLocks noChangeArrowheads="1"/>
          </p:cNvSpPr>
          <p:nvPr/>
        </p:nvSpPr>
        <p:spPr bwMode="auto">
          <a:xfrm>
            <a:off x="571472" y="1571612"/>
            <a:ext cx="7786742"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54000" algn="just"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Перелить водоэмульсионную краску в чистое ведро (рекомендуется использовать 16-ти литровые пластиковые ведра фирмы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Terraco</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крышкой). Добавляя воду, миксером </a:t>
            </a:r>
            <a:r>
              <a:rPr lang="ru-RU" sz="2000" dirty="0" smtClean="0">
                <a:latin typeface="Times New Roman" pitchFamily="18" charset="0"/>
                <a:ea typeface="Times New Roman" pitchFamily="18" charset="0"/>
                <a:cs typeface="Times New Roman" pitchFamily="18" charset="0"/>
              </a:rPr>
              <a:t>довести до консистенции "молоко". Внимание! Если работать густой краской, то при высыхании проявятся более насыщенные места стыков полос окраски. </a:t>
            </a:r>
            <a:endParaRPr lang="ru-RU" sz="2000" dirty="0" smtClean="0">
              <a:latin typeface="Times New Roman" pitchFamily="18" charset="0"/>
              <a:cs typeface="Times New Roman" pitchFamily="18" charset="0"/>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cxnSp>
        <p:nvCxnSpPr>
          <p:cNvPr id="8" name="Прямая со стрелкой 7"/>
          <p:cNvCxnSpPr/>
          <p:nvPr/>
        </p:nvCxnSpPr>
        <p:spPr>
          <a:xfrm rot="5400000">
            <a:off x="6286512" y="2571744"/>
            <a:ext cx="2571768" cy="25717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a:off x="5857884" y="2571744"/>
            <a:ext cx="300039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85720" y="214290"/>
            <a:ext cx="85011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Белую водоэмульсионную краску, например </a:t>
            </a:r>
            <a:r>
              <a:rPr kumimoji="0" lang="en-US" b="1" i="0" u="none" strike="noStrike" cap="none" normalizeH="0" baseline="0" dirty="0" smtClean="0">
                <a:ln>
                  <a:noFill/>
                </a:ln>
                <a:effectLst/>
                <a:latin typeface="Times New Roman" pitchFamily="18" charset="0"/>
                <a:ea typeface="Times New Roman" pitchFamily="18" charset="0"/>
                <a:cs typeface="Times New Roman" pitchFamily="18" charset="0"/>
              </a:rPr>
              <a:t>POWERTEX</a:t>
            </a:r>
            <a:r>
              <a:rPr kumimoji="0" lang="en-US"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effectLst/>
                <a:latin typeface="Times New Roman" pitchFamily="18" charset="0"/>
                <a:ea typeface="Times New Roman" pitchFamily="18" charset="0"/>
                <a:cs typeface="Times New Roman" pitchFamily="18" charset="0"/>
              </a:rPr>
              <a:t>можно колеровать в нужный цвет с помощью колера, например </a:t>
            </a:r>
            <a:endParaRPr kumimoji="0" lang="ru-RU" sz="2800" b="0" i="0" u="none" strike="noStrike" cap="none" normalizeH="0" baseline="0" dirty="0" smtClean="0">
              <a:ln>
                <a:noFill/>
              </a:ln>
              <a:effectLst/>
              <a:latin typeface="Times New Roman" pitchFamily="18" charset="0"/>
              <a:cs typeface="Times New Roman" pitchFamily="18" charset="0"/>
            </a:endParaRPr>
          </a:p>
        </p:txBody>
      </p:sp>
      <p:pic>
        <p:nvPicPr>
          <p:cNvPr id="29697" name="Picture 1" descr="Колер &quot;Mixol&quot;"/>
          <p:cNvPicPr>
            <a:picLocks noChangeAspect="1" noChangeArrowheads="1"/>
          </p:cNvPicPr>
          <p:nvPr/>
        </p:nvPicPr>
        <p:blipFill>
          <a:blip r:embed="rId2" r:link="rId3"/>
          <a:srcRect/>
          <a:stretch>
            <a:fillRect/>
          </a:stretch>
        </p:blipFill>
        <p:spPr bwMode="auto">
          <a:xfrm>
            <a:off x="6286512" y="1285860"/>
            <a:ext cx="642942" cy="2077197"/>
          </a:xfrm>
          <a:prstGeom prst="rect">
            <a:avLst/>
          </a:prstGeom>
          <a:noFill/>
        </p:spPr>
      </p:pic>
      <p:sp>
        <p:nvSpPr>
          <p:cNvPr id="29699" name="Rectangle 3"/>
          <p:cNvSpPr>
            <a:spLocks noChangeArrowheads="1"/>
          </p:cNvSpPr>
          <p:nvPr/>
        </p:nvSpPr>
        <p:spPr bwMode="auto">
          <a:xfrm>
            <a:off x="357158" y="3643314"/>
            <a:ext cx="850112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работе с колером (жидким или порошковым) его следует предварительно разводить с водоэмульсионной краской в неглубокой посуде, например стакане (≈100 мл). Постепенно добавляя полученную смесь в основную краску (перемешивая миксером) достичь требуемой насыщенности. </a:t>
            </a: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Примерный расход водоэмульсионной краски для стен  (помещение с площадью потолка 16 м²)  равен 6 -7 л.</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4643438" y="5786454"/>
            <a:ext cx="4121962" cy="461665"/>
          </a:xfrm>
          <a:prstGeom prst="rect">
            <a:avLst/>
          </a:prstGeom>
        </p:spPr>
        <p:txBody>
          <a:bodyPr wrap="none">
            <a:spAutoFit/>
          </a:bodyPr>
          <a:lstStyle/>
          <a:p>
            <a:r>
              <a:rPr lang="ru-RU" sz="2400" b="1" dirty="0" smtClean="0">
                <a:solidFill>
                  <a:srgbClr val="FF0000"/>
                </a:solidFill>
              </a:rPr>
              <a:t>Дождаться пока осядет пена.</a:t>
            </a:r>
            <a:endParaRPr lang="ru-RU" sz="2400" b="1" dirty="0">
              <a:solidFill>
                <a:srgbClr val="FF0000"/>
              </a:solidFill>
            </a:endParaRPr>
          </a:p>
        </p:txBody>
      </p:sp>
      <p:cxnSp>
        <p:nvCxnSpPr>
          <p:cNvPr id="6" name="Прямая со стрелкой 5"/>
          <p:cNvCxnSpPr/>
          <p:nvPr/>
        </p:nvCxnSpPr>
        <p:spPr>
          <a:xfrm>
            <a:off x="4286248" y="857232"/>
            <a:ext cx="1857388" cy="10001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4572000" cy="584775"/>
          </a:xfrm>
          <a:prstGeom prst="rect">
            <a:avLst/>
          </a:prstGeom>
        </p:spPr>
        <p:txBody>
          <a:bodyPr>
            <a:spAutoFit/>
          </a:bodyPr>
          <a:lstStyle/>
          <a:p>
            <a:pPr algn="ctr"/>
            <a:r>
              <a:rPr lang="ru-RU" sz="1600" dirty="0" smtClean="0">
                <a:latin typeface="Times New Roman" pitchFamily="18" charset="0"/>
                <a:ea typeface="Times New Roman" pitchFamily="18" charset="0"/>
                <a:cs typeface="Times New Roman" pitchFamily="18" charset="0"/>
              </a:rPr>
              <a:t>Для окраски стен потребуется валик с меховой шубкой  </a:t>
            </a:r>
          </a:p>
        </p:txBody>
      </p:sp>
      <p:pic>
        <p:nvPicPr>
          <p:cNvPr id="30722" name="Picture 2" descr="Валик"/>
          <p:cNvPicPr>
            <a:picLocks noChangeAspect="1" noChangeArrowheads="1"/>
          </p:cNvPicPr>
          <p:nvPr/>
        </p:nvPicPr>
        <p:blipFill>
          <a:blip r:embed="rId2"/>
          <a:srcRect/>
          <a:stretch>
            <a:fillRect/>
          </a:stretch>
        </p:blipFill>
        <p:spPr bwMode="auto">
          <a:xfrm>
            <a:off x="2071670" y="1142984"/>
            <a:ext cx="1214446" cy="1357322"/>
          </a:xfrm>
          <a:prstGeom prst="rect">
            <a:avLst/>
          </a:prstGeom>
          <a:noFill/>
          <a:ln w="9525">
            <a:noFill/>
            <a:miter lim="800000"/>
            <a:headEnd/>
            <a:tailEnd/>
          </a:ln>
        </p:spPr>
      </p:pic>
      <p:pic>
        <p:nvPicPr>
          <p:cNvPr id="30723" name="Picture 3" descr="Насадка &quot;PAINTER'S CHOICE&quot; из светло-зеленого материала для всех матовых красок. Полипропиленовая двойная основа устойчива к воздействию воды, растворителей и не трескается. Для поверхностей средней шероховатости. Ширина 22,5 см."/>
          <p:cNvPicPr>
            <a:picLocks noChangeAspect="1" noChangeArrowheads="1"/>
          </p:cNvPicPr>
          <p:nvPr/>
        </p:nvPicPr>
        <p:blipFill>
          <a:blip r:embed="rId3"/>
          <a:srcRect/>
          <a:stretch>
            <a:fillRect/>
          </a:stretch>
        </p:blipFill>
        <p:spPr bwMode="auto">
          <a:xfrm>
            <a:off x="4857752" y="1643050"/>
            <a:ext cx="3629025" cy="1257300"/>
          </a:xfrm>
          <a:prstGeom prst="rect">
            <a:avLst/>
          </a:prstGeom>
          <a:noFill/>
          <a:ln w="9525">
            <a:noFill/>
            <a:miter lim="800000"/>
            <a:headEnd/>
            <a:tailEnd/>
          </a:ln>
        </p:spPr>
      </p:pic>
      <p:sp>
        <p:nvSpPr>
          <p:cNvPr id="8" name="Прямоугольник 7"/>
          <p:cNvSpPr/>
          <p:nvPr/>
        </p:nvSpPr>
        <p:spPr>
          <a:xfrm>
            <a:off x="5572132" y="357166"/>
            <a:ext cx="2286000" cy="1077218"/>
          </a:xfrm>
          <a:prstGeom prst="rect">
            <a:avLst/>
          </a:prstGeom>
        </p:spPr>
        <p:txBody>
          <a:bodyPr>
            <a:spAutoFit/>
          </a:bodyPr>
          <a:lstStyle/>
          <a:p>
            <a:pPr algn="ctr" fontAlgn="base">
              <a:spcBef>
                <a:spcPct val="0"/>
              </a:spcBef>
              <a:spcAft>
                <a:spcPct val="0"/>
              </a:spcAft>
            </a:pPr>
            <a:r>
              <a:rPr lang="ru-RU" sz="1600" dirty="0" smtClean="0">
                <a:latin typeface="Times New Roman" pitchFamily="18" charset="0"/>
                <a:ea typeface="Times New Roman" pitchFamily="18" charset="0"/>
                <a:cs typeface="Times New Roman" pitchFamily="18" charset="0"/>
              </a:rPr>
              <a:t>шубка для валика </a:t>
            </a:r>
            <a:endParaRPr lang="ru-RU" sz="1600" dirty="0" smtClean="0">
              <a:latin typeface="Times New Roman" pitchFamily="18" charset="0"/>
              <a:cs typeface="Times New Roman" pitchFamily="18" charset="0"/>
            </a:endParaRPr>
          </a:p>
          <a:p>
            <a:pPr lvl="0" algn="ctr" fontAlgn="base">
              <a:spcBef>
                <a:spcPct val="0"/>
              </a:spcBef>
              <a:spcAft>
                <a:spcPct val="0"/>
              </a:spcAft>
            </a:pPr>
            <a:r>
              <a:rPr lang="ru-RU" sz="1600" dirty="0" smtClean="0">
                <a:solidFill>
                  <a:prstClr val="black"/>
                </a:solidFill>
                <a:latin typeface="Times New Roman" pitchFamily="18" charset="0"/>
                <a:ea typeface="Times New Roman" pitchFamily="18" charset="0"/>
                <a:cs typeface="Times New Roman" pitchFamily="18" charset="0"/>
              </a:rPr>
              <a:t> создает эффект "кожица апельсина", высота ворса 16-18 мм)</a:t>
            </a:r>
            <a:r>
              <a:rPr lang="ru-RU" sz="1600" dirty="0" smtClean="0">
                <a:solidFill>
                  <a:prstClr val="black"/>
                </a:solidFill>
                <a:latin typeface="Times New Roman" pitchFamily="18" charset="0"/>
                <a:cs typeface="Times New Roman" pitchFamily="18" charset="0"/>
              </a:rPr>
              <a:t> </a:t>
            </a:r>
          </a:p>
        </p:txBody>
      </p:sp>
      <p:sp>
        <p:nvSpPr>
          <p:cNvPr id="9" name="Прямоугольник 8"/>
          <p:cNvSpPr/>
          <p:nvPr/>
        </p:nvSpPr>
        <p:spPr>
          <a:xfrm>
            <a:off x="2286000" y="3105835"/>
            <a:ext cx="4572000" cy="646331"/>
          </a:xfrm>
          <a:prstGeom prst="rect">
            <a:avLst/>
          </a:prstGeom>
        </p:spPr>
        <p:txBody>
          <a:bodyPr>
            <a:spAutoFit/>
          </a:bodyPr>
          <a:lstStyle/>
          <a:p>
            <a:pPr algn="ctr"/>
            <a:r>
              <a:rPr lang="ru-RU" dirty="0" smtClean="0"/>
              <a:t>Смачивание валика водоэмульсионной краской выполнять с помощью ванночки </a:t>
            </a:r>
            <a:endParaRPr lang="ru-RU" dirty="0"/>
          </a:p>
        </p:txBody>
      </p:sp>
      <p:pic>
        <p:nvPicPr>
          <p:cNvPr id="30727" name="Picture 7" descr="Ванночка для краски"/>
          <p:cNvPicPr>
            <a:picLocks noChangeAspect="1" noChangeArrowheads="1"/>
          </p:cNvPicPr>
          <p:nvPr/>
        </p:nvPicPr>
        <p:blipFill>
          <a:blip r:embed="rId4"/>
          <a:srcRect/>
          <a:stretch>
            <a:fillRect/>
          </a:stretch>
        </p:blipFill>
        <p:spPr bwMode="auto">
          <a:xfrm>
            <a:off x="3571868" y="3786190"/>
            <a:ext cx="2239581" cy="1571636"/>
          </a:xfrm>
          <a:prstGeom prst="rect">
            <a:avLst/>
          </a:prstGeom>
          <a:noFill/>
          <a:ln w="9525">
            <a:noFill/>
            <a:miter lim="800000"/>
            <a:headEnd/>
            <a:tailEnd/>
          </a:ln>
        </p:spPr>
      </p:pic>
      <p:sp>
        <p:nvSpPr>
          <p:cNvPr id="11" name="Прямоугольник 10"/>
          <p:cNvSpPr/>
          <p:nvPr/>
        </p:nvSpPr>
        <p:spPr>
          <a:xfrm>
            <a:off x="2357422" y="5500702"/>
            <a:ext cx="4572000" cy="923330"/>
          </a:xfrm>
          <a:prstGeom prst="rect">
            <a:avLst/>
          </a:prstGeom>
        </p:spPr>
        <p:txBody>
          <a:bodyPr>
            <a:spAutoFit/>
          </a:bodyPr>
          <a:lstStyle/>
          <a:p>
            <a:pPr algn="ctr"/>
            <a:r>
              <a:rPr lang="ru-RU" dirty="0" smtClean="0"/>
              <a:t>при этом краску в ведре, прежде чем залить в ванночку, тщательно перемешать миксером.</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0"/>
            <a:ext cx="857256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Перед началом окрашивания стен необходимо пропитать шубку валика водоэмульсионной краской, т.е. раскатать его по чистой, ровной поверхности, например обратной стороне ненужных обоев, разложенных на полу (достаточно 1-1,5 м²).</a:t>
            </a:r>
          </a:p>
          <a:p>
            <a:pPr indent="254000" algn="just" eaLnBrk="0" fontAlgn="base" hangingPunct="0">
              <a:spcBef>
                <a:spcPct val="0"/>
              </a:spcBef>
              <a:spcAft>
                <a:spcPct val="0"/>
              </a:spcAf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окраске </a:t>
            </a:r>
            <a:r>
              <a:rPr kumimoji="0" lang="ru-RU"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шпатлеванных стен </a:t>
            </a: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(без обоев под покраску) для контроля равномерности окрашивания поверхности (по толщине и текстуре наложения краски) необходима дополнительная подсветка. В данном случае  применяется патрон с </a:t>
            </a:r>
            <a:r>
              <a:rPr lang="ru-RU" dirty="0" smtClean="0">
                <a:latin typeface="Times New Roman" pitchFamily="18" charset="0"/>
                <a:ea typeface="Times New Roman" pitchFamily="18" charset="0"/>
                <a:cs typeface="Times New Roman" pitchFamily="18" charset="0"/>
              </a:rPr>
              <a:t>(</a:t>
            </a:r>
            <a:r>
              <a:rPr lang="ru-RU" b="1" dirty="0" smtClean="0">
                <a:latin typeface="Times New Roman" pitchFamily="18" charset="0"/>
                <a:ea typeface="Times New Roman" pitchFamily="18" charset="0"/>
                <a:cs typeface="Times New Roman" pitchFamily="18" charset="0"/>
              </a:rPr>
              <a:t>энергосберегающая лампа белого свечения на 15 Вт, рекомендуется использовать абажур). В отличие от ламп накаливания, более безопасна и практически не разогревает патрон. </a:t>
            </a:r>
          </a:p>
          <a:p>
            <a:pPr marL="0" marR="0" lvl="0" indent="254000" algn="just"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1746" name="Picture 2" descr="Патрон с электролампой"/>
          <p:cNvPicPr>
            <a:picLocks noChangeAspect="1" noChangeArrowheads="1"/>
          </p:cNvPicPr>
          <p:nvPr/>
        </p:nvPicPr>
        <p:blipFill>
          <a:blip r:embed="rId2"/>
          <a:srcRect/>
          <a:stretch>
            <a:fillRect/>
          </a:stretch>
        </p:blipFill>
        <p:spPr bwMode="auto">
          <a:xfrm>
            <a:off x="7929586" y="3357562"/>
            <a:ext cx="571504" cy="1802436"/>
          </a:xfrm>
          <a:prstGeom prst="rect">
            <a:avLst/>
          </a:prstGeom>
          <a:noFill/>
          <a:ln w="9525">
            <a:noFill/>
            <a:miter lim="800000"/>
            <a:headEnd/>
            <a:tailEnd/>
          </a:ln>
        </p:spPr>
      </p:pic>
      <p:cxnSp>
        <p:nvCxnSpPr>
          <p:cNvPr id="5" name="Прямая со стрелкой 4"/>
          <p:cNvCxnSpPr>
            <a:endCxn id="31746" idx="0"/>
          </p:cNvCxnSpPr>
          <p:nvPr/>
        </p:nvCxnSpPr>
        <p:spPr>
          <a:xfrm>
            <a:off x="6572264" y="2285992"/>
            <a:ext cx="1643074" cy="10715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747" name="Picture 3" descr="Дополнительная подсветка рабочей поверхности"/>
          <p:cNvPicPr>
            <a:picLocks noChangeAspect="1" noChangeArrowheads="1"/>
          </p:cNvPicPr>
          <p:nvPr/>
        </p:nvPicPr>
        <p:blipFill>
          <a:blip r:embed="rId3"/>
          <a:srcRect/>
          <a:stretch>
            <a:fillRect/>
          </a:stretch>
        </p:blipFill>
        <p:spPr bwMode="auto">
          <a:xfrm>
            <a:off x="714348" y="3429000"/>
            <a:ext cx="5725399"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9"/>
            <a:ext cx="4572032"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Этап 3. </a:t>
            </a:r>
            <a:r>
              <a:rPr lang="ru-RU" dirty="0" smtClean="0">
                <a:latin typeface="Times New Roman" pitchFamily="18" charset="0"/>
                <a:cs typeface="Times New Roman" pitchFamily="18" charset="0"/>
              </a:rPr>
              <a:t>Работать в перчатках. В процессе окраски </a:t>
            </a:r>
            <a:r>
              <a:rPr lang="ru-RU" b="1" i="1" dirty="0" smtClean="0">
                <a:latin typeface="Times New Roman" pitchFamily="18" charset="0"/>
                <a:cs typeface="Times New Roman" pitchFamily="18" charset="0"/>
              </a:rPr>
              <a:t>стен с обоями</a:t>
            </a:r>
            <a:r>
              <a:rPr lang="ru-RU" dirty="0" smtClean="0">
                <a:latin typeface="Times New Roman" pitchFamily="18" charset="0"/>
                <a:cs typeface="Times New Roman" pitchFamily="18" charset="0"/>
              </a:rPr>
              <a:t> не допускать сквозняков, а также исключить попадания на стены прямых солнечных лучей.</a:t>
            </a:r>
            <a:endParaRPr lang="ru-RU" dirty="0">
              <a:latin typeface="Times New Roman" pitchFamily="18" charset="0"/>
              <a:cs typeface="Times New Roman" pitchFamily="18" charset="0"/>
            </a:endParaRPr>
          </a:p>
        </p:txBody>
      </p:sp>
      <p:pic>
        <p:nvPicPr>
          <p:cNvPr id="32770" name="Picture 2" descr="Методика окраски стен"/>
          <p:cNvPicPr>
            <a:picLocks noChangeAspect="1" noChangeArrowheads="1"/>
          </p:cNvPicPr>
          <p:nvPr/>
        </p:nvPicPr>
        <p:blipFill>
          <a:blip r:embed="rId2"/>
          <a:srcRect/>
          <a:stretch>
            <a:fillRect/>
          </a:stretch>
        </p:blipFill>
        <p:spPr bwMode="auto">
          <a:xfrm>
            <a:off x="3357554" y="1785926"/>
            <a:ext cx="4643470" cy="422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14282" y="285728"/>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Окраску (в том числе грунтовку) стен начинать с угла наименее требовательной к качеству окраски стены. Чтобы краем валика не повредить угол или фриз, необходимо предварительно открасить стену (на ширину полосы) кистью на 3-5 см от угла</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33794" name="Picture 2" descr="Окраска в углу, у фриза, керамической плитки, окна"/>
          <p:cNvPicPr>
            <a:picLocks noChangeAspect="1" noChangeArrowheads="1"/>
          </p:cNvPicPr>
          <p:nvPr/>
        </p:nvPicPr>
        <p:blipFill>
          <a:blip r:embed="rId2"/>
          <a:srcRect/>
          <a:stretch>
            <a:fillRect/>
          </a:stretch>
        </p:blipFill>
        <p:spPr bwMode="auto">
          <a:xfrm>
            <a:off x="1357290" y="1428735"/>
            <a:ext cx="2428892" cy="3901731"/>
          </a:xfrm>
          <a:prstGeom prst="rect">
            <a:avLst/>
          </a:prstGeom>
          <a:noFill/>
          <a:ln w="9525">
            <a:noFill/>
            <a:miter lim="800000"/>
            <a:headEnd/>
            <a:tailEnd/>
          </a:ln>
        </p:spPr>
      </p:pic>
      <p:sp>
        <p:nvSpPr>
          <p:cNvPr id="33795" name="Rectangle 3"/>
          <p:cNvSpPr>
            <a:spLocks noChangeArrowheads="1"/>
          </p:cNvSpPr>
          <p:nvPr/>
        </p:nvSpPr>
        <p:spPr bwMode="auto">
          <a:xfrm>
            <a:off x="4143372" y="1428736"/>
            <a:ext cx="457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Краска на стены наносится вертикальными параллельными полосами, шириной примерно 70 см. Ширина полосы выбирается таким образом, чтобы стык свеженанесенных полос краски не совпадал со стыком полос краски высохшего слоя, а при окраске  </a:t>
            </a: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стен с обоями</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еще и со стыком полос обоев.  </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12"/>
          <p:cNvPicPr>
            <a:picLocks noChangeAspect="1" noChangeArrowheads="1"/>
          </p:cNvPicPr>
          <p:nvPr/>
        </p:nvPicPr>
        <p:blipFill>
          <a:blip r:embed="rId2"/>
          <a:srcRect/>
          <a:stretch>
            <a:fillRect/>
          </a:stretch>
        </p:blipFill>
        <p:spPr bwMode="auto">
          <a:xfrm>
            <a:off x="2000232" y="571480"/>
            <a:ext cx="4711700" cy="3111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214282" y="4000504"/>
            <a:ext cx="8715436" cy="830997"/>
          </a:xfrm>
          <a:prstGeom prst="rect">
            <a:avLst/>
          </a:prstGeom>
        </p:spPr>
        <p:txBody>
          <a:bodyPr wrap="square">
            <a:spAutoFit/>
          </a:bodyPr>
          <a:lstStyle/>
          <a:p>
            <a:pPr algn="ctr"/>
            <a:r>
              <a:rPr lang="ru-RU" sz="2400" dirty="0">
                <a:latin typeface="Times New Roman" pitchFamily="18" charset="0"/>
                <a:cs typeface="Times New Roman" pitchFamily="18" charset="0"/>
              </a:rPr>
              <a:t>Потолок в жилой комнате украшен имитацией рисунка Леонардо да Винчи, выполненной в технике сграффито</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Окраска сегментов полос"/>
          <p:cNvPicPr>
            <a:picLocks noChangeAspect="1" noChangeArrowheads="1"/>
          </p:cNvPicPr>
          <p:nvPr/>
        </p:nvPicPr>
        <p:blipFill>
          <a:blip r:embed="rId2"/>
          <a:srcRect/>
          <a:stretch>
            <a:fillRect/>
          </a:stretch>
        </p:blipFill>
        <p:spPr bwMode="auto">
          <a:xfrm>
            <a:off x="857224" y="553561"/>
            <a:ext cx="7072362" cy="5697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428596" y="0"/>
            <a:ext cx="8358246"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Полоса состоит из квадратных сегментов. Ширина сегмента равна ширине полосы. Соседние полосы, а также сегменты полос окрашивать внахлест примерно на 10 см.</a:t>
            </a: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Краску после нанесения каждого слоя фильтровать, либо заменять чистой.</a:t>
            </a:r>
          </a:p>
          <a:p>
            <a:pPr marL="0" marR="0" lvl="0" indent="2540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Выполнить грунтовку стен (кроме </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стен с обоями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254000" algn="just"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844" name="Rectangle 4"/>
          <p:cNvSpPr>
            <a:spLocks noChangeArrowheads="1"/>
          </p:cNvSpPr>
          <p:nvPr/>
        </p:nvSpPr>
        <p:spPr bwMode="auto">
          <a:xfrm>
            <a:off x="428596" y="1785926"/>
            <a:ext cx="80010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l"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ea typeface="Times New Roman" pitchFamily="18" charset="0"/>
                <a:cs typeface="Times New Roman" pitchFamily="18" charset="0"/>
              </a:rPr>
              <a:t>Время высыхания грунта: 4 часа.</a:t>
            </a:r>
          </a:p>
          <a:p>
            <a:pPr marL="0" marR="0" lvl="0" indent="254000" algn="l"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ea typeface="Times New Roman" pitchFamily="18" charset="0"/>
                <a:cs typeface="Times New Roman" pitchFamily="18" charset="0"/>
              </a:rPr>
              <a:t>Нанести на стены два слоя водоэмульсионной краски. </a:t>
            </a: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5845" name="Rectangle 5"/>
          <p:cNvSpPr>
            <a:spLocks noChangeArrowheads="1"/>
          </p:cNvSpPr>
          <p:nvPr/>
        </p:nvSpPr>
        <p:spPr bwMode="auto">
          <a:xfrm>
            <a:off x="428596" y="1428736"/>
            <a:ext cx="74295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l"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ea typeface="Times New Roman" pitchFamily="18" charset="0"/>
                <a:cs typeface="Times New Roman" pitchFamily="18" charset="0"/>
              </a:rPr>
              <a:t>Время высыхания каждого слоя краски: 5 часов. </a:t>
            </a:r>
          </a:p>
        </p:txBody>
      </p:sp>
      <p:sp>
        <p:nvSpPr>
          <p:cNvPr id="7" name="Прямоугольник 6"/>
          <p:cNvSpPr/>
          <p:nvPr/>
        </p:nvSpPr>
        <p:spPr>
          <a:xfrm>
            <a:off x="357158" y="2714620"/>
            <a:ext cx="8572560" cy="923330"/>
          </a:xfrm>
          <a:prstGeom prst="rect">
            <a:avLst/>
          </a:prstGeom>
        </p:spPr>
        <p:txBody>
          <a:bodyPr wrap="square">
            <a:spAutoFit/>
          </a:bodyPr>
          <a:lstStyle/>
          <a:p>
            <a:pPr algn="ctr"/>
            <a:r>
              <a:rPr lang="ru-RU" b="1" dirty="0" smtClean="0">
                <a:solidFill>
                  <a:srgbClr val="0000FF"/>
                </a:solidFill>
                <a:latin typeface="Times New Roman" pitchFamily="18" charset="0"/>
                <a:cs typeface="Times New Roman" pitchFamily="18" charset="0"/>
              </a:rPr>
              <a:t>Этап 4. </a:t>
            </a:r>
            <a:endParaRPr lang="ru-RU" dirty="0" smtClean="0">
              <a:solidFill>
                <a:srgbClr val="0000FF"/>
              </a:solidFill>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Обои с крупной текстурой можно окрашивать в два цвета: </a:t>
            </a:r>
            <a:endParaRPr lang="ru-RU" dirty="0">
              <a:latin typeface="Times New Roman" pitchFamily="18" charset="0"/>
              <a:cs typeface="Times New Roman" pitchFamily="18" charset="0"/>
            </a:endParaRPr>
          </a:p>
        </p:txBody>
      </p:sp>
      <p:pic>
        <p:nvPicPr>
          <p:cNvPr id="35846" name="Picture 6" descr="Окраска обоев в два цвета"/>
          <p:cNvPicPr>
            <a:picLocks noChangeAspect="1" noChangeArrowheads="1"/>
          </p:cNvPicPr>
          <p:nvPr/>
        </p:nvPicPr>
        <p:blipFill>
          <a:blip r:embed="rId2"/>
          <a:srcRect/>
          <a:stretch>
            <a:fillRect/>
          </a:stretch>
        </p:blipFill>
        <p:spPr bwMode="auto">
          <a:xfrm>
            <a:off x="3214678" y="3714752"/>
            <a:ext cx="3009900"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14282" y="214290"/>
            <a:ext cx="857256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данном случае с помощью валика (шубка с высотой ворса  16 -18 мм) наносится два слоя краски с цветом 1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пункт 2 и 3</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основание. Затем валиком (шубка с высотой ворса 4 мм) наносится один слой краски с цветом 2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пункт 2</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углы отводить не кисточкой, а узким валиком </a:t>
            </a:r>
            <a:r>
              <a:rPr lang="ru-RU" sz="2000" dirty="0" smtClean="0">
                <a:latin typeface="Times New Roman" pitchFamily="18" charset="0"/>
                <a:ea typeface="Times New Roman" pitchFamily="18" charset="0"/>
                <a:cs typeface="Times New Roman" pitchFamily="18" charset="0"/>
              </a:rPr>
              <a:t>с высотой ворса 4 мм).   </a:t>
            </a:r>
          </a:p>
        </p:txBody>
      </p:sp>
      <p:pic>
        <p:nvPicPr>
          <p:cNvPr id="36866" name="Picture 2" descr="Узкий валик"/>
          <p:cNvPicPr>
            <a:picLocks noChangeAspect="1" noChangeArrowheads="1"/>
          </p:cNvPicPr>
          <p:nvPr/>
        </p:nvPicPr>
        <p:blipFill>
          <a:blip r:embed="rId2"/>
          <a:srcRect/>
          <a:stretch>
            <a:fillRect/>
          </a:stretch>
        </p:blipFill>
        <p:spPr bwMode="auto">
          <a:xfrm>
            <a:off x="1928794" y="1785926"/>
            <a:ext cx="3786214" cy="1058259"/>
          </a:xfrm>
          <a:prstGeom prst="rect">
            <a:avLst/>
          </a:prstGeom>
          <a:noFill/>
          <a:ln w="9525">
            <a:noFill/>
            <a:miter lim="800000"/>
            <a:headEnd/>
            <a:tailEnd/>
          </a:ln>
        </p:spPr>
      </p:pic>
      <p:cxnSp>
        <p:nvCxnSpPr>
          <p:cNvPr id="4" name="Прямая со стрелкой 3"/>
          <p:cNvCxnSpPr/>
          <p:nvPr/>
        </p:nvCxnSpPr>
        <p:spPr>
          <a:xfrm>
            <a:off x="1071538" y="1857364"/>
            <a:ext cx="714380" cy="500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6867" name="Picture 3" descr="Конечный результат"/>
          <p:cNvPicPr>
            <a:picLocks noChangeAspect="1" noChangeArrowheads="1"/>
          </p:cNvPicPr>
          <p:nvPr/>
        </p:nvPicPr>
        <p:blipFill>
          <a:blip r:embed="rId3"/>
          <a:srcRect/>
          <a:stretch>
            <a:fillRect/>
          </a:stretch>
        </p:blipFill>
        <p:spPr bwMode="auto">
          <a:xfrm>
            <a:off x="3500430" y="2928934"/>
            <a:ext cx="4638675"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8858312" cy="6247864"/>
          </a:xfrm>
          <a:prstGeom prst="rect">
            <a:avLst/>
          </a:prstGeom>
        </p:spPr>
        <p:txBody>
          <a:bodyPr wrap="square">
            <a:spAutoFit/>
          </a:bodyPr>
          <a:lstStyle/>
          <a:p>
            <a:pPr algn="just"/>
            <a:r>
              <a:rPr lang="en-US" sz="1600" b="1" dirty="0" smtClean="0">
                <a:solidFill>
                  <a:srgbClr val="0000FF"/>
                </a:solidFill>
                <a:latin typeface="Times New Roman" pitchFamily="18" charset="0"/>
                <a:cs typeface="Times New Roman" pitchFamily="18" charset="0"/>
              </a:rPr>
              <a:t> </a:t>
            </a:r>
            <a:r>
              <a:rPr lang="ru-RU" sz="1600" b="1" dirty="0" smtClean="0">
                <a:solidFill>
                  <a:srgbClr val="0000FF"/>
                </a:solidFill>
                <a:latin typeface="Times New Roman" pitchFamily="18" charset="0"/>
                <a:cs typeface="Times New Roman" pitchFamily="18" charset="0"/>
              </a:rPr>
              <a:t>ХАРАКТЕРИСТИКА ПРИМЕНЯЕМЫХ МАТЕРИАЛОВ</a:t>
            </a:r>
          </a:p>
          <a:p>
            <a:pPr algn="just"/>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 Материалы, применяемые для малярных работ, должны отвечать требованиям ГОСТ.</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 Поливинилацетатные водоэмульсионные краски ВА-17, ВА-27 и ВА-27 п.г. представляют собой суспензии пигмента и наполнителя в пластифицированной поливинилацетатной дисперсии с эмульгатором, стабилизатором и прочими добавками.</a:t>
            </a:r>
          </a:p>
          <a:p>
            <a:pPr algn="just"/>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 Водоэмульсионные краски, за исключением краски ВА-27п.г., устойчивы к замораживанию (до -40°С) и оттаиванию. Краска ВА-17 предназначена для наружных и внутренних работ; ВА-27А, ВА-27 -для внутренних работ; ВА-27п.г. - для огнестойких покрасок.</a:t>
            </a:r>
          </a:p>
          <a:p>
            <a:pPr algn="just"/>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err="1" smtClean="0">
                <a:latin typeface="Times New Roman" pitchFamily="18" charset="0"/>
                <a:cs typeface="Times New Roman" pitchFamily="18" charset="0"/>
              </a:rPr>
              <a:t>Укрывистость</a:t>
            </a:r>
            <a:r>
              <a:rPr lang="ru-RU" sz="1600" dirty="0" smtClean="0">
                <a:latin typeface="Times New Roman" pitchFamily="18" charset="0"/>
                <a:cs typeface="Times New Roman" pitchFamily="18" charset="0"/>
              </a:rPr>
              <a:t> краска - это количество краски в граммах, расходуемое на </a:t>
            </a:r>
            <a:r>
              <a:rPr lang="ru-RU" sz="1600" dirty="0" err="1" smtClean="0">
                <a:latin typeface="Times New Roman" pitchFamily="18" charset="0"/>
                <a:cs typeface="Times New Roman" pitchFamily="18" charset="0"/>
              </a:rPr>
              <a:t>прокрашивание</a:t>
            </a:r>
            <a:r>
              <a:rPr lang="ru-RU" sz="1600" dirty="0" smtClean="0">
                <a:latin typeface="Times New Roman" pitchFamily="18" charset="0"/>
                <a:cs typeface="Times New Roman" pitchFamily="18" charset="0"/>
              </a:rPr>
              <a:t> единицы площади без просвета нижнего слоя - 120-220 г/см . Продолжительность полного высыхания при температуре +18-22°С - 2 ч. Вязкость по вискозиметру В-4 равна 80 с.</a:t>
            </a:r>
          </a:p>
          <a:p>
            <a:pPr algn="just"/>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 Стирол-бутадиеновые водоэмульсионные краски ЭКЧ-26А и ЭКЧ-26 представляют собой суспензии пигмента и наполнителя в стирол-бутадиеновом латексе с добавкой эмульгатора и стабилизатора.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5. Окрасочные составы приготовляют и доставляют на объект централизованно, в упаковке.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6. Перед нанесением краску тщательно перемешивают и разводят водой до вязкости по вискозиметру 40-45 с. Воду добавляют небольшими порциями, тщательно перемешивая краску после каждой добавки и проверяя вязкость.</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4071942"/>
            <a:ext cx="4572000" cy="1200329"/>
          </a:xfrm>
          <a:prstGeom prst="rect">
            <a:avLst/>
          </a:prstGeom>
        </p:spPr>
        <p:txBody>
          <a:bodyPr>
            <a:spAutoFit/>
          </a:bodyPr>
          <a:lstStyle/>
          <a:p>
            <a:pPr algn="ctr"/>
            <a:r>
              <a:rPr lang="ru-RU" sz="2400" dirty="0">
                <a:latin typeface="Times New Roman" pitchFamily="18" charset="0"/>
                <a:cs typeface="Times New Roman" pitchFamily="18" charset="0"/>
              </a:rPr>
              <a:t>Стена в гостиной также декорирована в технике сграффито</a:t>
            </a:r>
          </a:p>
        </p:txBody>
      </p:sp>
      <p:pic>
        <p:nvPicPr>
          <p:cNvPr id="3074" name="Picture 2" descr="image13"/>
          <p:cNvPicPr>
            <a:picLocks noChangeAspect="1" noChangeArrowheads="1"/>
          </p:cNvPicPr>
          <p:nvPr/>
        </p:nvPicPr>
        <p:blipFill>
          <a:blip r:embed="rId3"/>
          <a:srcRect/>
          <a:stretch>
            <a:fillRect/>
          </a:stretch>
        </p:blipFill>
        <p:spPr bwMode="auto">
          <a:xfrm>
            <a:off x="2214546" y="571480"/>
            <a:ext cx="4686300" cy="32639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643998" cy="1200329"/>
          </a:xfrm>
          <a:prstGeom prst="rect">
            <a:avLst/>
          </a:prstGeom>
        </p:spPr>
        <p:txBody>
          <a:bodyPr wrap="square">
            <a:spAutoFit/>
          </a:bodyPr>
          <a:lstStyle/>
          <a:p>
            <a:pPr algn="just"/>
            <a:r>
              <a:rPr lang="ru-RU" dirty="0">
                <a:latin typeface="Times New Roman" pitchFamily="18" charset="0"/>
                <a:cs typeface="Times New Roman" pitchFamily="18" charset="0"/>
              </a:rPr>
              <a:t>Технология исполнения трехслойного сграффито с помощью фанерных шаблонов:</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А — укладка второго цветного слоя вокруг и в центре шаблона;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Б — укладка третьего цветного слоя вокруг второго шаблона;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В — законченный рисунок.</a:t>
            </a:r>
          </a:p>
        </p:txBody>
      </p:sp>
      <p:pic>
        <p:nvPicPr>
          <p:cNvPr id="4098" name="Picture 2" descr="image15"/>
          <p:cNvPicPr>
            <a:picLocks noChangeAspect="1" noChangeArrowheads="1"/>
          </p:cNvPicPr>
          <p:nvPr/>
        </p:nvPicPr>
        <p:blipFill>
          <a:blip r:embed="rId2"/>
          <a:srcRect/>
          <a:stretch>
            <a:fillRect/>
          </a:stretch>
        </p:blipFill>
        <p:spPr bwMode="auto">
          <a:xfrm>
            <a:off x="2857488" y="1571612"/>
            <a:ext cx="3340100" cy="5168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071670" y="214290"/>
            <a:ext cx="51435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BA1319"/>
                </a:solidFill>
                <a:effectLst/>
                <a:latin typeface="Times New Roman" pitchFamily="18" charset="0"/>
                <a:ea typeface="Times New Roman" pitchFamily="18" charset="0"/>
                <a:cs typeface="Times New Roman" pitchFamily="18" charset="0"/>
              </a:rPr>
              <a:t>Штукатурка сграффито</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2786050" y="857232"/>
            <a:ext cx="3901133" cy="369332"/>
          </a:xfrm>
          <a:prstGeom prst="rect">
            <a:avLst/>
          </a:prstGeom>
        </p:spPr>
        <p:txBody>
          <a:bodyPr wrap="none">
            <a:spAutoFit/>
          </a:bodyPr>
          <a:lstStyle/>
          <a:p>
            <a:r>
              <a:rPr lang="ru-RU" b="1" dirty="0" smtClean="0"/>
              <a:t>Изготовление штукатурки сграффито</a:t>
            </a:r>
            <a:endParaRPr lang="ru-RU" b="1" dirty="0"/>
          </a:p>
        </p:txBody>
      </p:sp>
      <p:sp>
        <p:nvSpPr>
          <p:cNvPr id="4" name="Прямоугольник 3"/>
          <p:cNvSpPr/>
          <p:nvPr/>
        </p:nvSpPr>
        <p:spPr>
          <a:xfrm>
            <a:off x="142844" y="1214422"/>
            <a:ext cx="8786874" cy="2862322"/>
          </a:xfrm>
          <a:prstGeom prst="rect">
            <a:avLst/>
          </a:prstGeom>
        </p:spPr>
        <p:txBody>
          <a:bodyPr wrap="square">
            <a:spAutoFit/>
          </a:bodyPr>
          <a:lstStyle/>
          <a:p>
            <a:pPr algn="just"/>
            <a:r>
              <a:rPr lang="ru-RU" dirty="0" smtClean="0">
                <a:latin typeface="Times New Roman" pitchFamily="18" charset="0"/>
                <a:cs typeface="Times New Roman" pitchFamily="18" charset="0"/>
              </a:rPr>
              <a:t>При оформлении фасада индивидуального жилого дома и дворовых построек на усадьбе можно использовать штукатурку сграффито. Часто ее применяют для изготовления декоративных вставок, указателя номера дома и т. п.</a:t>
            </a:r>
          </a:p>
          <a:p>
            <a:pPr algn="just"/>
            <a:r>
              <a:rPr lang="ru-RU" dirty="0" smtClean="0">
                <a:latin typeface="Times New Roman" pitchFamily="18" charset="0"/>
                <a:cs typeface="Times New Roman" pitchFamily="18" charset="0"/>
              </a:rPr>
              <a:t>"Сграффито" в переводе с итальянского языка означает "выцарапанный". Она представляет собой вид художественно-декоративной штукатурки, которую получают соскабливанием (процарапыванием) тонких слоев специально нанесенной цветной штукатурки для получения силуэтных двух-, трех- или многоцветных рисунков.</a:t>
            </a:r>
          </a:p>
          <a:p>
            <a:pPr algn="just"/>
            <a:r>
              <a:rPr lang="ru-RU" dirty="0" smtClean="0">
                <a:latin typeface="Times New Roman" pitchFamily="18" charset="0"/>
                <a:cs typeface="Times New Roman" pitchFamily="18" charset="0"/>
              </a:rPr>
              <a:t>Работа по изготовлению штукатурки сграффито состоит из подготовки основания, нанесения грунта, цветной подготовки, цветных </a:t>
            </a:r>
            <a:r>
              <a:rPr lang="ru-RU" dirty="0" err="1" smtClean="0">
                <a:latin typeface="Times New Roman" pitchFamily="18" charset="0"/>
                <a:cs typeface="Times New Roman" pitchFamily="18" charset="0"/>
              </a:rPr>
              <a:t>накрывочных</a:t>
            </a:r>
            <a:r>
              <a:rPr lang="ru-RU" dirty="0" smtClean="0">
                <a:latin typeface="Times New Roman" pitchFamily="18" charset="0"/>
                <a:cs typeface="Times New Roman" pitchFamily="18" charset="0"/>
              </a:rPr>
              <a:t> слоев, контура рисунка и </a:t>
            </a:r>
            <a:r>
              <a:rPr lang="ru-RU" dirty="0" err="1" smtClean="0">
                <a:latin typeface="Times New Roman" pitchFamily="18" charset="0"/>
                <a:cs typeface="Times New Roman" pitchFamily="18" charset="0"/>
              </a:rPr>
              <a:t>выцарапывания</a:t>
            </a:r>
            <a:r>
              <a:rPr lang="ru-RU" dirty="0" smtClean="0">
                <a:latin typeface="Times New Roman" pitchFamily="18" charset="0"/>
                <a:cs typeface="Times New Roman" pitchFamily="18" charset="0"/>
              </a:rPr>
              <a:t> рисунка</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143240" y="3857628"/>
            <a:ext cx="4929222" cy="1664982"/>
          </a:xfrm>
          <a:prstGeom prst="rect">
            <a:avLst/>
          </a:prstGeom>
          <a:noFill/>
          <a:ln w="9525">
            <a:noFill/>
            <a:miter lim="800000"/>
            <a:headEnd/>
            <a:tailEnd/>
          </a:ln>
          <a:effectLst/>
        </p:spPr>
      </p:pic>
      <p:sp>
        <p:nvSpPr>
          <p:cNvPr id="6" name="Прямоугольник 5"/>
          <p:cNvSpPr/>
          <p:nvPr/>
        </p:nvSpPr>
        <p:spPr>
          <a:xfrm>
            <a:off x="142844" y="5500702"/>
            <a:ext cx="8715436" cy="1200329"/>
          </a:xfrm>
          <a:prstGeom prst="rect">
            <a:avLst/>
          </a:prstGeom>
        </p:spPr>
        <p:txBody>
          <a:bodyPr wrap="square">
            <a:spAutoFit/>
          </a:bodyPr>
          <a:lstStyle/>
          <a:p>
            <a:pPr algn="just"/>
            <a:r>
              <a:rPr lang="ru-RU" dirty="0" smtClean="0">
                <a:latin typeface="Times New Roman" pitchFamily="18" charset="0"/>
                <a:cs typeface="Times New Roman" pitchFamily="18" charset="0"/>
              </a:rPr>
              <a:t>Последовательность операций при выполнении штукатурки сграффито:</a:t>
            </a:r>
          </a:p>
          <a:p>
            <a:pPr algn="just"/>
            <a:r>
              <a:rPr lang="ru-RU" dirty="0" smtClean="0">
                <a:latin typeface="Times New Roman" pitchFamily="18" charset="0"/>
                <a:cs typeface="Times New Roman" pitchFamily="18" charset="0"/>
              </a:rPr>
              <a:t>а - нанесение нижнего слоя; б - нанесение верхнего слоя; в - перевод рисунка с трафарета </a:t>
            </a:r>
            <a:r>
              <a:rPr lang="ru-RU" dirty="0" err="1" smtClean="0">
                <a:latin typeface="Times New Roman" pitchFamily="18" charset="0"/>
                <a:cs typeface="Times New Roman" pitchFamily="18" charset="0"/>
              </a:rPr>
              <a:t>припорашиванием</a:t>
            </a:r>
            <a:r>
              <a:rPr lang="ru-RU" dirty="0" smtClean="0">
                <a:latin typeface="Times New Roman" pitchFamily="18" charset="0"/>
                <a:cs typeface="Times New Roman" pitchFamily="18" charset="0"/>
              </a:rPr>
              <a:t>; г - точечный контур рисунка после снятия трафарета; </a:t>
            </a:r>
            <a:r>
              <a:rPr lang="ru-RU" dirty="0" err="1" smtClean="0">
                <a:latin typeface="Times New Roman" pitchFamily="18" charset="0"/>
                <a:cs typeface="Times New Roman" pitchFamily="18" charset="0"/>
              </a:rPr>
              <a:t>д</a:t>
            </a:r>
            <a:r>
              <a:rPr lang="ru-RU" dirty="0" smtClean="0">
                <a:latin typeface="Times New Roman" pitchFamily="18" charset="0"/>
                <a:cs typeface="Times New Roman" pitchFamily="18" charset="0"/>
              </a:rPr>
              <a:t> - готовый орнамент</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66"/>
            <a:ext cx="8786874" cy="5478423"/>
          </a:xfrm>
          <a:prstGeom prst="rect">
            <a:avLst/>
          </a:prstGeom>
        </p:spPr>
        <p:txBody>
          <a:bodyPr wrap="square">
            <a:spAutoFit/>
          </a:bodyPr>
          <a:lstStyle/>
          <a:p>
            <a:pPr algn="just"/>
            <a:r>
              <a:rPr lang="ru-RU" sz="1400" dirty="0" smtClean="0">
                <a:latin typeface="Times New Roman" pitchFamily="18" charset="0"/>
                <a:cs typeface="Times New Roman" pitchFamily="18" charset="0"/>
              </a:rPr>
              <a:t>Растворы для </a:t>
            </a:r>
            <a:r>
              <a:rPr lang="ru-RU" sz="1400" dirty="0" err="1" smtClean="0">
                <a:latin typeface="Times New Roman" pitchFamily="18" charset="0"/>
                <a:cs typeface="Times New Roman" pitchFamily="18" charset="0"/>
              </a:rPr>
              <a:t>накрывочных</a:t>
            </a:r>
            <a:r>
              <a:rPr lang="ru-RU" sz="1400" dirty="0" smtClean="0">
                <a:latin typeface="Times New Roman" pitchFamily="18" charset="0"/>
                <a:cs typeface="Times New Roman" pitchFamily="18" charset="0"/>
              </a:rPr>
              <a:t> слоев лучше использовать известковые с применением минеральных </a:t>
            </a:r>
            <a:r>
              <a:rPr lang="ru-RU" sz="1400" dirty="0" err="1" smtClean="0">
                <a:latin typeface="Times New Roman" pitchFamily="18" charset="0"/>
                <a:cs typeface="Times New Roman" pitchFamily="18" charset="0"/>
              </a:rPr>
              <a:t>щелоче</a:t>
            </a:r>
            <a:r>
              <a:rPr lang="ru-RU" sz="1400" dirty="0" smtClean="0">
                <a:latin typeface="Times New Roman" pitchFamily="18" charset="0"/>
                <a:cs typeface="Times New Roman" pitchFamily="18" charset="0"/>
              </a:rPr>
              <a:t>- и светоустойчивых пигментов. Наполнителями могут служить кварцевые пески, мелкая крошка и пески цветных каменных пород, каменная пудра, порошок дробленого красного кирпича и другие материалы. Песок для </a:t>
            </a:r>
            <a:r>
              <a:rPr lang="ru-RU" sz="1400" dirty="0" err="1" smtClean="0">
                <a:latin typeface="Times New Roman" pitchFamily="18" charset="0"/>
                <a:cs typeface="Times New Roman" pitchFamily="18" charset="0"/>
              </a:rPr>
              <a:t>накрывочных</a:t>
            </a:r>
            <a:r>
              <a:rPr lang="ru-RU" sz="1400" dirty="0" smtClean="0">
                <a:latin typeface="Times New Roman" pitchFamily="18" charset="0"/>
                <a:cs typeface="Times New Roman" pitchFamily="18" charset="0"/>
              </a:rPr>
              <a:t> слоев должен быть мелким, фракции 0,15-0,6 мм, а для верхних слоев - менее 0,15 мм.</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После нанесения </a:t>
            </a:r>
            <a:r>
              <a:rPr lang="ru-RU" sz="1400" dirty="0" err="1" smtClean="0">
                <a:latin typeface="Times New Roman" pitchFamily="18" charset="0"/>
                <a:cs typeface="Times New Roman" pitchFamily="18" charset="0"/>
              </a:rPr>
              <a:t>накрывочных</a:t>
            </a:r>
            <a:r>
              <a:rPr lang="ru-RU" sz="1400" dirty="0" smtClean="0">
                <a:latin typeface="Times New Roman" pitchFamily="18" charset="0"/>
                <a:cs typeface="Times New Roman" pitchFamily="18" charset="0"/>
              </a:rPr>
              <a:t> слоев приступают к наведению контура рисунка. Для этого вначале изготавливают так называемый картон, на котором в натуральный размер изображен рисунок или трафарет, если предполагается делать орнаментальный рисунок с повторяющимся раппортом. Для изготовления картона необходимо склеить из кусков плотной бумаги лист, равный габаритным размерам будущего рисунка. Рисунок на бумаге надо расчертить на клетки и таким же образом расчертить лист будущего картона. Затем по клеткам перерисовывают рисунок на лист, подготовленный для картона, а контуры рисунка накалывают шилом или гвоздем с интервалом 15-20 мм. Трафарет, в отличие от картона, изготавливают на фрагмент (раппорт) рисунка, повторяющегося много раз. В связи с тем, что трафарет будет использоваться многократно, его следует упрочнить, пропитав олифой и просушив под листом фанеры с грузом. С картона и трафарета рисунок переносят на стену приемом, описанным в разделе "Малярные работы" - припорохом, т. е. с помощью марлевого тампона с пигментом, которым ударяют в местах наколок. Выцарапывают (соскабливают) </a:t>
            </a:r>
            <a:r>
              <a:rPr lang="ru-RU" sz="1400" dirty="0" err="1" smtClean="0">
                <a:latin typeface="Times New Roman" pitchFamily="18" charset="0"/>
                <a:cs typeface="Times New Roman" pitchFamily="18" charset="0"/>
              </a:rPr>
              <a:t>накрывочные</a:t>
            </a:r>
            <a:r>
              <a:rPr lang="ru-RU" sz="1400" dirty="0" smtClean="0">
                <a:latin typeface="Times New Roman" pitchFamily="18" charset="0"/>
                <a:cs typeface="Times New Roman" pitchFamily="18" charset="0"/>
              </a:rPr>
              <a:t> слои ножом, скальпелем, а также специальными резцами по влажному и мягкому раствору не позднее 5-6 ч после их нанесения.</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Если поверхность сграффито большая, то </a:t>
            </a:r>
            <a:r>
              <a:rPr lang="ru-RU" sz="1400" dirty="0" err="1" smtClean="0">
                <a:latin typeface="Times New Roman" pitchFamily="18" charset="0"/>
                <a:cs typeface="Times New Roman" pitchFamily="18" charset="0"/>
              </a:rPr>
              <a:t>накрывочные</a:t>
            </a:r>
            <a:r>
              <a:rPr lang="ru-RU" sz="1400" dirty="0" smtClean="0">
                <a:latin typeface="Times New Roman" pitchFamily="18" charset="0"/>
                <a:cs typeface="Times New Roman" pitchFamily="18" charset="0"/>
              </a:rPr>
              <a:t> слои лучше наносить участками, рассчитанными на один день работы, так как в противном случае работать с затвердевшим раствором будет очень сложно. Вначале контур рисунка прорезают резцом, держа его в правой руке с наклоном 60° к поверхности штукатурки, а затем внутри прорезанного контура выбирают раствор </a:t>
            </a:r>
            <a:r>
              <a:rPr lang="ru-RU" sz="1400" dirty="0" err="1" smtClean="0">
                <a:latin typeface="Times New Roman" pitchFamily="18" charset="0"/>
                <a:cs typeface="Times New Roman" pitchFamily="18" charset="0"/>
              </a:rPr>
              <a:t>скоблилками</a:t>
            </a:r>
            <a:r>
              <a:rPr lang="ru-RU" sz="1400" dirty="0" smtClean="0">
                <a:latin typeface="Times New Roman" pitchFamily="18" charset="0"/>
                <a:cs typeface="Times New Roman" pitchFamily="18" charset="0"/>
              </a:rPr>
              <a:t>. Форма среза, в зависимости от требований рисунка и толщины слоя, может быть прямой или скошенной. Нижние срезы рисунка лучше делать скошенными, так как это будет способствовать сдуванию с них ветром оседающей пыли.</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8786874" cy="4185761"/>
          </a:xfrm>
          <a:prstGeom prst="rect">
            <a:avLst/>
          </a:prstGeom>
        </p:spPr>
        <p:txBody>
          <a:bodyPr wrap="square">
            <a:spAutoFit/>
          </a:bodyPr>
          <a:lstStyle/>
          <a:p>
            <a:pPr algn="just"/>
            <a:r>
              <a:rPr lang="ru-RU" sz="1400" dirty="0" smtClean="0">
                <a:latin typeface="Times New Roman" pitchFamily="18" charset="0"/>
                <a:cs typeface="Times New Roman" pitchFamily="18" charset="0"/>
              </a:rPr>
              <a:t>Если надо получить на фасаде дома трехцветный орнамент, включающий в себя, например, зеленый, красный и синий цвета, необходимо нанести три цветных слоя штукатурки, каждый из которых окрашен в заданный цвет, а четвертый слой - фоновый. Затем по контуру прорезают и выцарапывают только верхний слой, чтобы раскрыть все синие элементы рисунка, далее вместе верхний и следующий за ним слой для раскрытия красных элементов рисунка и, наконец, прорезают три верхних слоя сразу для раскрытия зеленых элементов.</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Штукатурку сграффито можно выполнять и более простым способом - по шаблонам, изготовленным из различных листовых материалов (картона, жести, фанеры, ДВП и т. п.), толщина которых и обусловливает толщину </a:t>
            </a:r>
            <a:r>
              <a:rPr lang="ru-RU" sz="1400" dirty="0" err="1" smtClean="0">
                <a:latin typeface="Times New Roman" pitchFamily="18" charset="0"/>
                <a:cs typeface="Times New Roman" pitchFamily="18" charset="0"/>
              </a:rPr>
              <a:t>накрывочного</a:t>
            </a:r>
            <a:r>
              <a:rPr lang="ru-RU" sz="1400" dirty="0" smtClean="0">
                <a:latin typeface="Times New Roman" pitchFamily="18" charset="0"/>
                <a:cs typeface="Times New Roman" pitchFamily="18" charset="0"/>
              </a:rPr>
              <a:t> слоя. Рисунок в этом случае может быть выступающим или западающим. В зависимости от этого и вырезают набор шаблонов.</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Чтобы шаблон легко вынуть из раствора и не повредить кромки свежеуложенного слоя, его ребра по контуру рисунка делают со скосом. Кроме того, к шаблону необходимо прикрепить ручки.</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Рассмотрим пример изготовления номера дома из декоративной штукатурки на фасаде. Цифра, указывающая номер дома, черного цвета находится в круге желтого цвета, который, в свою очередь, расположен на фоне белого квадрата. На листе фанеры вырезают квадрат, с помощью которого можно получить белый фон, затем на вырезанном квадрате выпиливают лобзиком круг желтого фона и, наконец, в этом круге вырезают нужную цифру</a:t>
            </a:r>
            <a:endParaRPr lang="ru-RU"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428860" y="4214818"/>
            <a:ext cx="4286250"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35846"/>
            <a:ext cx="8643998" cy="2893100"/>
          </a:xfrm>
          <a:prstGeom prst="rect">
            <a:avLst/>
          </a:prstGeom>
        </p:spPr>
        <p:txBody>
          <a:bodyPr wrap="square">
            <a:spAutoFit/>
          </a:bodyPr>
          <a:lstStyle/>
          <a:p>
            <a:pPr algn="just"/>
            <a:r>
              <a:rPr lang="ru-RU" sz="1600" dirty="0" smtClean="0">
                <a:latin typeface="Times New Roman" pitchFamily="18" charset="0"/>
                <a:cs typeface="Times New Roman" pitchFamily="18" charset="0"/>
              </a:rPr>
              <a:t>Для выполнения номера в натуре вначале наносят белый квадрат, затем желтый круг на его фоне и после этого черные цифры. Рисунок в данном случае получится рельефным, выступающим, т. е. каждый последующий цвет будет выше предыдущего.</a:t>
            </a:r>
          </a:p>
          <a:p>
            <a:pPr algn="just"/>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Однако его можно сделать и западающим. Для этого вначале используют шаблон с квадратным вырезом и наносят слой штукатурки черного цвета. Затем в фанерном квадрате лобзиком вырезают цифры (лекала) и закрепляют их по центру квадрата, а всю свободную плоскость черного квадрата закрывают слоем раствора желтого цвета, ограничив квадрат рейками.</a:t>
            </a:r>
          </a:p>
          <a:p>
            <a:pPr algn="just"/>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Затем вырезают круг и укладывают его на желтый квадрат, а всю остальную площадь вокруг него заполняют белым раствором.</a:t>
            </a:r>
            <a:endParaRPr lang="ru-RU" sz="1600" dirty="0">
              <a:latin typeface="Times New Roman" pitchFamily="18" charset="0"/>
              <a:cs typeface="Times New Roman" pitchFamily="18" charset="0"/>
            </a:endParaRPr>
          </a:p>
        </p:txBody>
      </p:sp>
      <p:sp>
        <p:nvSpPr>
          <p:cNvPr id="3" name="Прямоугольник 2"/>
          <p:cNvSpPr/>
          <p:nvPr/>
        </p:nvSpPr>
        <p:spPr>
          <a:xfrm>
            <a:off x="357158" y="5429264"/>
            <a:ext cx="8501122" cy="1200329"/>
          </a:xfrm>
          <a:prstGeom prst="rect">
            <a:avLst/>
          </a:prstGeom>
        </p:spPr>
        <p:txBody>
          <a:bodyPr wrap="square">
            <a:spAutoFit/>
          </a:bodyPr>
          <a:lstStyle/>
          <a:p>
            <a:pPr algn="just"/>
            <a:r>
              <a:rPr lang="ru-RU" dirty="0" smtClean="0">
                <a:latin typeface="Times New Roman" pitchFamily="18" charset="0"/>
                <a:cs typeface="Times New Roman" pitchFamily="18" charset="0"/>
              </a:rPr>
              <a:t>Можно также изготовить формы и лекала таким образом, что белый, желтый и черный цвета будут находиться в одной плоскости, однако при этом необходимо выдерживать интервалы в 30-40 мин при нанесении различных по цвету штукатурных слоев.</a:t>
            </a:r>
            <a:endParaRPr lang="ru-RU"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2571736" y="3071810"/>
            <a:ext cx="4000498" cy="2329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2917</Words>
  <Application>Microsoft Office PowerPoint</Application>
  <PresentationFormat>Экран (4:3)</PresentationFormat>
  <Paragraphs>138</Paragraphs>
  <Slides>33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Окраска поверхностей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Сарычев В.Ю.</dc:creator>
  <cp:lastModifiedBy>Master4</cp:lastModifiedBy>
  <cp:revision>17</cp:revision>
  <dcterms:created xsi:type="dcterms:W3CDTF">2009-04-02T09:35:16Z</dcterms:created>
  <dcterms:modified xsi:type="dcterms:W3CDTF">2024-01-09T10:39:45Z</dcterms:modified>
</cp:coreProperties>
</file>