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65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A4F2B-87FA-42A5-88FA-6FD998D31DC9}" type="datetimeFigureOut">
              <a:rPr lang="ru-RU" smtClean="0"/>
              <a:pPr/>
              <a:t>30.12.2023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E9D4-0559-45E3-BDE5-2D270675D3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633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A4F2B-87FA-42A5-88FA-6FD998D31DC9}" type="datetimeFigureOut">
              <a:rPr lang="ru-RU" smtClean="0"/>
              <a:pPr/>
              <a:t>30.12.2023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E9D4-0559-45E3-BDE5-2D270675D3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349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A4F2B-87FA-42A5-88FA-6FD998D31DC9}" type="datetimeFigureOut">
              <a:rPr lang="ru-RU" smtClean="0"/>
              <a:pPr/>
              <a:t>30.12.2023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E9D4-0559-45E3-BDE5-2D270675D3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417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A4F2B-87FA-42A5-88FA-6FD998D31DC9}" type="datetimeFigureOut">
              <a:rPr lang="ru-RU" smtClean="0"/>
              <a:pPr/>
              <a:t>30.12.2023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E9D4-0559-45E3-BDE5-2D270675D3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475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A4F2B-87FA-42A5-88FA-6FD998D31DC9}" type="datetimeFigureOut">
              <a:rPr lang="ru-RU" smtClean="0"/>
              <a:pPr/>
              <a:t>30.12.2023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E9D4-0559-45E3-BDE5-2D270675D3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583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A4F2B-87FA-42A5-88FA-6FD998D31DC9}" type="datetimeFigureOut">
              <a:rPr lang="ru-RU" smtClean="0"/>
              <a:pPr/>
              <a:t>30.12.2023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E9D4-0559-45E3-BDE5-2D270675D3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74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A4F2B-87FA-42A5-88FA-6FD998D31DC9}" type="datetimeFigureOut">
              <a:rPr lang="ru-RU" smtClean="0"/>
              <a:pPr/>
              <a:t>30.12.2023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E9D4-0559-45E3-BDE5-2D270675D3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205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A4F2B-87FA-42A5-88FA-6FD998D31DC9}" type="datetimeFigureOut">
              <a:rPr lang="ru-RU" smtClean="0"/>
              <a:pPr/>
              <a:t>30.12.2023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E9D4-0559-45E3-BDE5-2D270675D3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89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A4F2B-87FA-42A5-88FA-6FD998D31DC9}" type="datetimeFigureOut">
              <a:rPr lang="ru-RU" smtClean="0"/>
              <a:pPr/>
              <a:t>30.12.2023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E9D4-0559-45E3-BDE5-2D270675D3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923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A4F2B-87FA-42A5-88FA-6FD998D31DC9}" type="datetimeFigureOut">
              <a:rPr lang="ru-RU" smtClean="0"/>
              <a:pPr/>
              <a:t>30.12.2023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E9D4-0559-45E3-BDE5-2D270675D3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777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A4F2B-87FA-42A5-88FA-6FD998D31DC9}" type="datetimeFigureOut">
              <a:rPr lang="ru-RU" smtClean="0"/>
              <a:pPr/>
              <a:t>30.12.2023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E9D4-0559-45E3-BDE5-2D270675D3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506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A4F2B-87FA-42A5-88FA-6FD998D31DC9}" type="datetimeFigureOut">
              <a:rPr lang="ru-RU" smtClean="0"/>
              <a:pPr/>
              <a:t>30.12.2023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EE9D4-0559-45E3-BDE5-2D270675D3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46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rebenokzdorov.com/zdorovye/deti-doshkolnogo-vozrasta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lektsia.info/4x9b33.html" TargetMode="External"/><Relationship Id="rId5" Type="http://schemas.openxmlformats.org/officeDocument/2006/relationships/hyperlink" Target="http://me-po.ru/articles/866-statja-razvitie-dvigatelnoi-aktivnosti-u-detei-mladshego-doshkolnogo-vozrasta-v-sootvetstvii-s-f.html" TargetMode="External"/><Relationship Id="rId4" Type="http://schemas.openxmlformats.org/officeDocument/2006/relationships/hyperlink" Target="https://vuzlit.ru/317610/teoreticheskie_osnovy_fizicheskogo_razvitiya_detey_mladshego_doshkolnogo_vozrast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ФОНЫ\1264692475_slgg_2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404664"/>
            <a:ext cx="5976664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Arial Black" pitchFamily="34" charset="0"/>
              </a:rPr>
              <a:t>муниципальное бюджетное дошкольное образовательное учреждение «Детский сад № 79»</a:t>
            </a:r>
          </a:p>
          <a:p>
            <a:pPr algn="ctr"/>
            <a:endParaRPr lang="ru-RU" b="1" dirty="0">
              <a:solidFill>
                <a:srgbClr val="7030A0"/>
              </a:solidFill>
              <a:latin typeface="Arial Black" pitchFamily="34" charset="0"/>
            </a:endParaRPr>
          </a:p>
          <a:p>
            <a:pPr algn="ctr"/>
            <a:endParaRPr lang="ru-RU" b="1" dirty="0">
              <a:solidFill>
                <a:srgbClr val="7030A0"/>
              </a:solidFill>
              <a:latin typeface="Arial Black" pitchFamily="34" charset="0"/>
            </a:endParaRPr>
          </a:p>
          <a:p>
            <a:pPr algn="ctr"/>
            <a:endParaRPr lang="ru-RU" b="1" dirty="0">
              <a:solidFill>
                <a:srgbClr val="7030A0"/>
              </a:solidFill>
              <a:latin typeface="Arial Black" pitchFamily="34" charset="0"/>
            </a:endParaRPr>
          </a:p>
          <a:p>
            <a:pPr algn="ctr"/>
            <a:endParaRPr lang="ru-RU" b="1" dirty="0">
              <a:solidFill>
                <a:srgbClr val="7030A0"/>
              </a:solidFill>
              <a:latin typeface="Arial Black" pitchFamily="34" charset="0"/>
            </a:endParaRPr>
          </a:p>
          <a:p>
            <a:pPr algn="ctr"/>
            <a:endParaRPr lang="ru-RU" b="1" dirty="0">
              <a:solidFill>
                <a:srgbClr val="7030A0"/>
              </a:solidFill>
              <a:latin typeface="Arial Black" pitchFamily="34" charset="0"/>
            </a:endParaRP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Arial Black" pitchFamily="34" charset="0"/>
              </a:rPr>
              <a:t>Воспитание бережного отношения к своему здоровью у детей дошкольного возраста.</a:t>
            </a:r>
          </a:p>
          <a:p>
            <a:pPr algn="ctr"/>
            <a:endParaRPr lang="ru-RU" sz="2400" b="1" dirty="0">
              <a:solidFill>
                <a:srgbClr val="7030A0"/>
              </a:solidFill>
              <a:latin typeface="Arial Black" pitchFamily="34" charset="0"/>
            </a:endParaRPr>
          </a:p>
          <a:p>
            <a:pPr algn="ctr"/>
            <a:endParaRPr lang="ru-RU" sz="2400" b="1" dirty="0">
              <a:solidFill>
                <a:srgbClr val="7030A0"/>
              </a:solidFill>
              <a:latin typeface="Arial Black" pitchFamily="34" charset="0"/>
            </a:endParaRPr>
          </a:p>
          <a:p>
            <a:pPr algn="ctr"/>
            <a:endParaRPr lang="ru-RU" sz="2400" b="1" dirty="0">
              <a:solidFill>
                <a:srgbClr val="7030A0"/>
              </a:solidFill>
              <a:latin typeface="Arial Black" pitchFamily="34" charset="0"/>
            </a:endParaRPr>
          </a:p>
          <a:p>
            <a:pPr algn="r"/>
            <a:r>
              <a:rPr lang="ru-RU" sz="1400" b="1" dirty="0">
                <a:solidFill>
                  <a:srgbClr val="7030A0"/>
                </a:solidFill>
                <a:latin typeface="Arial Black" pitchFamily="34" charset="0"/>
              </a:rPr>
              <a:t>воспитатель высшей квалификационной категории</a:t>
            </a:r>
          </a:p>
          <a:p>
            <a:pPr algn="r"/>
            <a:r>
              <a:rPr lang="ru-RU" sz="1400" b="1" dirty="0">
                <a:solidFill>
                  <a:srgbClr val="7030A0"/>
                </a:solidFill>
                <a:latin typeface="Arial Black" pitchFamily="34" charset="0"/>
              </a:rPr>
              <a:t>Дорошенко Марина Владимировна</a:t>
            </a:r>
          </a:p>
          <a:p>
            <a:pPr algn="r"/>
            <a:endParaRPr lang="ru-RU" sz="2400" b="1" dirty="0"/>
          </a:p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27567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ФОНЫ\1264692475_slgg_2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19672" y="582067"/>
            <a:ext cx="5688632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7030A0"/>
                </a:solidFill>
                <a:latin typeface="Arial Black" pitchFamily="34" charset="0"/>
              </a:rPr>
              <a:t>Формы организации работы.</a:t>
            </a:r>
          </a:p>
          <a:p>
            <a:endParaRPr lang="ru-RU" sz="1400" dirty="0">
              <a:solidFill>
                <a:srgbClr val="7030A0"/>
              </a:solidFill>
              <a:latin typeface="Arial Black" pitchFamily="34" charset="0"/>
            </a:endParaRPr>
          </a:p>
          <a:p>
            <a:r>
              <a:rPr lang="ru-RU" sz="1400" dirty="0">
                <a:solidFill>
                  <a:srgbClr val="7030A0"/>
                </a:solidFill>
                <a:latin typeface="Arial Black" pitchFamily="34" charset="0"/>
              </a:rPr>
              <a:t>Основными формами работы являются: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400" dirty="0">
                <a:solidFill>
                  <a:srgbClr val="7030A0"/>
                </a:solidFill>
                <a:latin typeface="Arial Black" pitchFamily="34" charset="0"/>
              </a:rPr>
              <a:t>Занятия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400" dirty="0">
                <a:solidFill>
                  <a:srgbClr val="7030A0"/>
                </a:solidFill>
                <a:latin typeface="Arial Black" pitchFamily="34" charset="0"/>
              </a:rPr>
              <a:t>Наблюдения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400" dirty="0">
                <a:solidFill>
                  <a:srgbClr val="7030A0"/>
                </a:solidFill>
                <a:latin typeface="Arial Black" pitchFamily="34" charset="0"/>
              </a:rPr>
              <a:t>Дидактические игры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400" dirty="0">
                <a:solidFill>
                  <a:srgbClr val="7030A0"/>
                </a:solidFill>
                <a:latin typeface="Arial Black" pitchFamily="34" charset="0"/>
              </a:rPr>
              <a:t>Экспериментальная деятельность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400" dirty="0">
                <a:solidFill>
                  <a:srgbClr val="7030A0"/>
                </a:solidFill>
                <a:latin typeface="Arial Black" pitchFamily="34" charset="0"/>
              </a:rPr>
              <a:t>чтение литературы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400" dirty="0">
                <a:solidFill>
                  <a:srgbClr val="7030A0"/>
                </a:solidFill>
                <a:latin typeface="Arial Black" pitchFamily="34" charset="0"/>
              </a:rPr>
              <a:t>сюжетно – ролевые игры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400" dirty="0">
                <a:solidFill>
                  <a:srgbClr val="7030A0"/>
                </a:solidFill>
                <a:latin typeface="Arial Black" pitchFamily="34" charset="0"/>
              </a:rPr>
              <a:t>Досуги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400" dirty="0">
                <a:solidFill>
                  <a:srgbClr val="7030A0"/>
                </a:solidFill>
                <a:latin typeface="Arial Black" pitchFamily="34" charset="0"/>
              </a:rPr>
              <a:t>Экскурсии.</a:t>
            </a:r>
          </a:p>
          <a:p>
            <a:pPr algn="ctr"/>
            <a:endParaRPr lang="ru-RU" sz="1400" dirty="0">
              <a:solidFill>
                <a:srgbClr val="7030A0"/>
              </a:solidFill>
              <a:latin typeface="Arial Black" pitchFamily="34" charset="0"/>
            </a:endParaRPr>
          </a:p>
          <a:p>
            <a:pPr algn="ctr"/>
            <a:r>
              <a:rPr lang="ru-RU" sz="2000" dirty="0">
                <a:solidFill>
                  <a:srgbClr val="7030A0"/>
                </a:solidFill>
                <a:latin typeface="Arial Black" pitchFamily="34" charset="0"/>
              </a:rPr>
              <a:t>Методы работы.</a:t>
            </a:r>
          </a:p>
          <a:p>
            <a:pPr algn="just"/>
            <a:r>
              <a:rPr lang="ru-RU" sz="1400" dirty="0">
                <a:solidFill>
                  <a:srgbClr val="7030A0"/>
                </a:solidFill>
                <a:latin typeface="Arial Black" pitchFamily="34" charset="0"/>
              </a:rPr>
              <a:t>Для получения знаний детьми использую наглядные, словесные, практические  и игровые методы: </a:t>
            </a:r>
          </a:p>
          <a:p>
            <a:pPr algn="just"/>
            <a:r>
              <a:rPr lang="ru-RU" sz="1400" dirty="0">
                <a:solidFill>
                  <a:srgbClr val="7030A0"/>
                </a:solidFill>
                <a:latin typeface="Arial Black" pitchFamily="34" charset="0"/>
              </a:rPr>
              <a:t>Наглядные методы: наблюдения, демонстрация, просмотр иллюстраций, выставки работ по </a:t>
            </a:r>
            <a:r>
              <a:rPr lang="ru-RU" sz="1400" dirty="0" err="1">
                <a:solidFill>
                  <a:srgbClr val="7030A0"/>
                </a:solidFill>
                <a:latin typeface="Arial Black" pitchFamily="34" charset="0"/>
              </a:rPr>
              <a:t>изодеятельности</a:t>
            </a:r>
            <a:r>
              <a:rPr lang="ru-RU" sz="1400" dirty="0">
                <a:solidFill>
                  <a:srgbClr val="7030A0"/>
                </a:solidFill>
                <a:latin typeface="Arial Black" pitchFamily="34" charset="0"/>
              </a:rPr>
              <a:t>.</a:t>
            </a:r>
          </a:p>
          <a:p>
            <a:pPr algn="just"/>
            <a:r>
              <a:rPr lang="ru-RU" sz="1400" dirty="0">
                <a:solidFill>
                  <a:srgbClr val="7030A0"/>
                </a:solidFill>
                <a:latin typeface="Arial Black" pitchFamily="34" charset="0"/>
              </a:rPr>
              <a:t>Словесные методы: рассказы, беседы, объяснения, художественная литература.</a:t>
            </a:r>
          </a:p>
          <a:p>
            <a:pPr algn="just"/>
            <a:r>
              <a:rPr lang="ru-RU" sz="1400" dirty="0">
                <a:solidFill>
                  <a:srgbClr val="7030A0"/>
                </a:solidFill>
                <a:latin typeface="Arial Black" pitchFamily="34" charset="0"/>
              </a:rPr>
              <a:t>Практические методы: опыты, упражнения, предметно- практическую деятельность, продуктивную деятельность. </a:t>
            </a:r>
          </a:p>
          <a:p>
            <a:pPr algn="just"/>
            <a:r>
              <a:rPr lang="ru-RU" sz="1400" dirty="0">
                <a:solidFill>
                  <a:srgbClr val="7030A0"/>
                </a:solidFill>
                <a:latin typeface="Arial Black" pitchFamily="34" charset="0"/>
              </a:rPr>
              <a:t>Игровые методы: развивающие игры, воображаемая ситуация.</a:t>
            </a:r>
          </a:p>
          <a:p>
            <a:endParaRPr lang="ru-RU" sz="1400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704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ФОНЫ\1264692475_slgg_2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360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19672" y="428604"/>
            <a:ext cx="56886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solidFill>
                  <a:srgbClr val="7030A0"/>
                </a:solidFill>
                <a:latin typeface="Arial Black" pitchFamily="34" charset="0"/>
              </a:rPr>
              <a:t>Здоровьесберегающая</a:t>
            </a:r>
            <a:r>
              <a:rPr lang="ru-RU" sz="2000" dirty="0">
                <a:solidFill>
                  <a:srgbClr val="7030A0"/>
                </a:solidFill>
                <a:latin typeface="Arial Black" pitchFamily="34" charset="0"/>
              </a:rPr>
              <a:t> среда.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1321">
            <a:off x="1475151" y="1259350"/>
            <a:ext cx="1800200" cy="24002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9370">
            <a:off x="4820166" y="1569284"/>
            <a:ext cx="2808312" cy="21062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720" y="2996952"/>
            <a:ext cx="2939819" cy="220486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4872">
            <a:off x="1017498" y="4702191"/>
            <a:ext cx="2559525" cy="19196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2" name="Рисунок 11" descr="DSC0257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00364" y="1142984"/>
            <a:ext cx="2329848" cy="17473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 descr="IMG_20140717_10512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43306" y="5286388"/>
            <a:ext cx="2285984" cy="15716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 descr="IMG_20140717_11012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875309">
            <a:off x="5544348" y="3771536"/>
            <a:ext cx="2381235" cy="17859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" name="Рисунок 14" descr="IMG_20141030_21184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20803355">
            <a:off x="539078" y="3333864"/>
            <a:ext cx="2500298" cy="18752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47868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ФОНЫ\1264692475_slgg_2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19672" y="582067"/>
            <a:ext cx="5688632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7030A0"/>
                </a:solidFill>
                <a:latin typeface="Arial Black" pitchFamily="34" charset="0"/>
              </a:rPr>
              <a:t>Формы работы с родителями:</a:t>
            </a:r>
          </a:p>
          <a:p>
            <a:r>
              <a:rPr lang="ru-RU" sz="1600" dirty="0">
                <a:solidFill>
                  <a:srgbClr val="7030A0"/>
                </a:solidFill>
                <a:latin typeface="Arial Black" pitchFamily="34" charset="0"/>
              </a:rPr>
              <a:t>1.Традиционные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dirty="0">
                <a:solidFill>
                  <a:srgbClr val="7030A0"/>
                </a:solidFill>
                <a:latin typeface="Arial Black" pitchFamily="34" charset="0"/>
              </a:rPr>
              <a:t>информационно–наглядные – материалы на стендах; рекомендации; папки – передвижки; выставки детских работ.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dirty="0">
                <a:solidFill>
                  <a:srgbClr val="7030A0"/>
                </a:solidFill>
                <a:latin typeface="Arial Black" pitchFamily="34" charset="0"/>
              </a:rPr>
              <a:t>Индивидуальные - беседы; консультации;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dirty="0">
                <a:solidFill>
                  <a:srgbClr val="7030A0"/>
                </a:solidFill>
                <a:latin typeface="Arial Black" pitchFamily="34" charset="0"/>
              </a:rPr>
              <a:t>Коллективные – родительские собрания; тематические консультации; «круглые столы».</a:t>
            </a:r>
          </a:p>
          <a:p>
            <a:r>
              <a:rPr lang="ru-RU" sz="1600" dirty="0">
                <a:solidFill>
                  <a:srgbClr val="7030A0"/>
                </a:solidFill>
                <a:latin typeface="Arial Black" pitchFamily="34" charset="0"/>
              </a:rPr>
              <a:t>2.Нетрадиционные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dirty="0">
                <a:solidFill>
                  <a:srgbClr val="7030A0"/>
                </a:solidFill>
                <a:latin typeface="Arial Black" pitchFamily="34" charset="0"/>
              </a:rPr>
              <a:t>познавательные – семинар – практикум, педагогическая гостиная.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dirty="0">
                <a:solidFill>
                  <a:srgbClr val="7030A0"/>
                </a:solidFill>
                <a:latin typeface="Arial Black" pitchFamily="34" charset="0"/>
              </a:rPr>
              <a:t>Информационно – аналитические- анкетирование, социологические опросы.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dirty="0">
                <a:solidFill>
                  <a:srgbClr val="7030A0"/>
                </a:solidFill>
                <a:latin typeface="Arial Black" pitchFamily="34" charset="0"/>
              </a:rPr>
              <a:t>Досуговые – совместные досуги, праздники, участие в выставках, экскурсиях.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dirty="0">
                <a:solidFill>
                  <a:srgbClr val="7030A0"/>
                </a:solidFill>
                <a:latin typeface="Arial Black" pitchFamily="34" charset="0"/>
              </a:rPr>
              <a:t>Наглядно- информационные – дни открытых дверей, открытые просмотры занятий, режимных моментов, мини-библиотека.</a:t>
            </a:r>
          </a:p>
          <a:p>
            <a:endParaRPr lang="ru-RU" sz="1400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331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ФОНЫ\1264692475_slgg_2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47664" y="1412776"/>
            <a:ext cx="568863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7030A0"/>
                </a:solidFill>
                <a:latin typeface="Arial Black" pitchFamily="34" charset="0"/>
              </a:rPr>
              <a:t>Результаты работы:</a:t>
            </a:r>
          </a:p>
          <a:p>
            <a:r>
              <a:rPr lang="ru-RU" sz="1600" dirty="0">
                <a:solidFill>
                  <a:srgbClr val="7030A0"/>
                </a:solidFill>
                <a:latin typeface="Arial Black" pitchFamily="34" charset="0"/>
              </a:rPr>
              <a:t>На протяжении дошкольного возраста при соответствующей воспитательной работе наблюдается позитивная динамика отношения детей к своему здоровью. </a:t>
            </a:r>
          </a:p>
          <a:p>
            <a:r>
              <a:rPr lang="ru-RU" sz="1600" dirty="0">
                <a:solidFill>
                  <a:srgbClr val="7030A0"/>
                </a:solidFill>
                <a:latin typeface="Arial Black" pitchFamily="34" charset="0"/>
              </a:rPr>
              <a:t>Проведённый мониторинг результативности показал, что у детей выросла заинтересованность в сохранении своего здоровья (до 60%); дети готовы делиться своими знаниями, опытом с другими детьми, родителями.</a:t>
            </a:r>
          </a:p>
          <a:p>
            <a:r>
              <a:rPr lang="ru-RU" sz="1600" dirty="0">
                <a:solidFill>
                  <a:srgbClr val="7030A0"/>
                </a:solidFill>
                <a:latin typeface="Arial Black" pitchFamily="34" charset="0"/>
              </a:rPr>
              <a:t>Результатом своей работы считаю и повышение посещаемости в группе (до 85%) и снижение заболеваемости (на 2%).</a:t>
            </a:r>
          </a:p>
          <a:p>
            <a:endParaRPr lang="ru-RU" sz="1600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352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ФОНЫ\1264692475_slgg_2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75656" y="2348880"/>
            <a:ext cx="56886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Я хочу, чтобы мои дети росли здоровыми, крепкими, ловкими, побольше бывали на свежем воздухе и зимой и летом.</a:t>
            </a:r>
          </a:p>
        </p:txBody>
      </p:sp>
    </p:spTree>
    <p:extLst>
      <p:ext uri="{BB962C8B-B14F-4D97-AF65-F5344CB8AC3E}">
        <p14:creationId xmlns:p14="http://schemas.microsoft.com/office/powerpoint/2010/main" val="1299732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ФОНЫ\1264692475_slgg_2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00166" y="0"/>
            <a:ext cx="5688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Список литературы.</a:t>
            </a:r>
          </a:p>
          <a:p>
            <a:pPr algn="ctr"/>
            <a:endParaRPr lang="ru-RU" sz="24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357166"/>
            <a:ext cx="8643998" cy="789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28600" algn="l"/>
              </a:tabLst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ngsanaUPC" pitchFamily="18" charset="-34"/>
              </a:rPr>
              <a:t> </a:t>
            </a:r>
            <a:r>
              <a:rPr kumimoji="0" lang="ru-RU" sz="16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ngsanaUPC" pitchFamily="18" charset="-34"/>
              </a:rPr>
              <a:t>Деркунская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ngsanaUPC" pitchFamily="18" charset="-34"/>
              </a:rPr>
              <a:t> В.А. «Диагностика культуры здоровья дошкольников». Учебное пособие. – М.: педагогическое общество России, 2006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 err="1">
                <a:solidFill>
                  <a:srgbClr val="7030A0"/>
                </a:solidFill>
                <a:cs typeface="AngsanaUPC" pitchFamily="18" charset="-34"/>
              </a:rPr>
              <a:t>Алямовская</a:t>
            </a:r>
            <a:r>
              <a:rPr lang="ru-RU" sz="1600" b="1" dirty="0">
                <a:solidFill>
                  <a:srgbClr val="7030A0"/>
                </a:solidFill>
                <a:cs typeface="AngsanaUPC" pitchFamily="18" charset="-34"/>
              </a:rPr>
              <a:t> В.Г «Как воспитать здорового ребёнка» - М. 1993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 err="1">
                <a:solidFill>
                  <a:srgbClr val="7030A0"/>
                </a:solidFill>
                <a:cs typeface="AngsanaUPC" pitchFamily="18" charset="-34"/>
              </a:rPr>
              <a:t>Гаврючина</a:t>
            </a:r>
            <a:r>
              <a:rPr lang="ru-RU" sz="1600" b="1" dirty="0">
                <a:solidFill>
                  <a:srgbClr val="7030A0"/>
                </a:solidFill>
                <a:cs typeface="AngsanaUPC" pitchFamily="18" charset="-34"/>
              </a:rPr>
              <a:t> Л.В. «</a:t>
            </a:r>
            <a:r>
              <a:rPr lang="ru-RU" sz="1600" b="1" dirty="0" err="1">
                <a:solidFill>
                  <a:srgbClr val="7030A0"/>
                </a:solidFill>
                <a:cs typeface="AngsanaUPC" pitchFamily="18" charset="-34"/>
              </a:rPr>
              <a:t>Здоровьесберегающие</a:t>
            </a:r>
            <a:r>
              <a:rPr lang="ru-RU" sz="1600" b="1" dirty="0">
                <a:solidFill>
                  <a:srgbClr val="7030A0"/>
                </a:solidFill>
                <a:cs typeface="AngsanaUPC" pitchFamily="18" charset="-34"/>
              </a:rPr>
              <a:t> технологии в ДОУ»: Методическое пособие. – М.: ТЦ «сфера», 2008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>
                <a:solidFill>
                  <a:srgbClr val="7030A0"/>
                </a:solidFill>
                <a:cs typeface="AngsanaUPC" pitchFamily="18" charset="-34"/>
              </a:rPr>
              <a:t>Новикова И.М. «Формирование представлений о здоровом образе жизни у </a:t>
            </a:r>
            <a:r>
              <a:rPr lang="ru-RU" sz="1600" b="1" dirty="0" err="1">
                <a:solidFill>
                  <a:srgbClr val="7030A0"/>
                </a:solidFill>
                <a:cs typeface="AngsanaUPC" pitchFamily="18" charset="-34"/>
              </a:rPr>
              <a:t>дошк</a:t>
            </a:r>
            <a:r>
              <a:rPr lang="ru-RU" sz="1600" b="1" dirty="0">
                <a:solidFill>
                  <a:srgbClr val="7030A0"/>
                </a:solidFill>
                <a:cs typeface="AngsanaUPC" pitchFamily="18" charset="-34"/>
              </a:rPr>
              <a:t>.» - М.: Мозаика – синтез. 2009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>
                <a:solidFill>
                  <a:srgbClr val="7030A0"/>
                </a:solidFill>
                <a:cs typeface="AngsanaUPC" pitchFamily="18" charset="-34"/>
              </a:rPr>
              <a:t>«Оздоровительная работа в ДОУ: учебное пособие» под ред. В.И.Орла С.Н. </a:t>
            </a:r>
            <a:r>
              <a:rPr lang="ru-RU" sz="1600" b="1" dirty="0" err="1">
                <a:solidFill>
                  <a:srgbClr val="7030A0"/>
                </a:solidFill>
                <a:cs typeface="AngsanaUPC" pitchFamily="18" charset="-34"/>
              </a:rPr>
              <a:t>Агаджановой</a:t>
            </a:r>
            <a:r>
              <a:rPr lang="ru-RU" sz="1600" b="1" dirty="0">
                <a:solidFill>
                  <a:srgbClr val="7030A0"/>
                </a:solidFill>
                <a:cs typeface="AngsanaUPC" pitchFamily="18" charset="-34"/>
              </a:rPr>
              <a:t>. – СПб «Детство – пресс» 2006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>
                <a:solidFill>
                  <a:srgbClr val="7030A0"/>
                </a:solidFill>
                <a:cs typeface="AngsanaUPC" pitchFamily="18" charset="-34"/>
              </a:rPr>
              <a:t>«Оздоровление детей в условиях сада» под ред. Л.В. Кочетковой. – М.: ТЦ сфера 2008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>
                <a:solidFill>
                  <a:srgbClr val="7030A0"/>
                </a:solidFill>
                <a:cs typeface="AngsanaUPC" pitchFamily="18" charset="-34"/>
              </a:rPr>
              <a:t>«Оздоровительная работа в ДОУ по программе «Остров здоровья» авт.-  сост. Е. Ю. Александрова – Волгоград: Учитель, 2006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>
                <a:solidFill>
                  <a:srgbClr val="7030A0"/>
                </a:solidFill>
                <a:cs typeface="AngsanaUPC" pitchFamily="18" charset="-34"/>
              </a:rPr>
              <a:t>Тарасова Г.А. Власова Л.С. «Я и моё здоровье: программа занятий, упражнений, </a:t>
            </a:r>
            <a:r>
              <a:rPr lang="ru-RU" sz="1600" b="1" dirty="0" err="1">
                <a:solidFill>
                  <a:srgbClr val="7030A0"/>
                </a:solidFill>
                <a:cs typeface="AngsanaUPC" pitchFamily="18" charset="-34"/>
              </a:rPr>
              <a:t>дидиктических</a:t>
            </a:r>
            <a:r>
              <a:rPr lang="ru-RU" sz="1600" b="1" dirty="0">
                <a:solidFill>
                  <a:srgbClr val="7030A0"/>
                </a:solidFill>
                <a:cs typeface="AngsanaUPC" pitchFamily="18" charset="-34"/>
              </a:rPr>
              <a:t> игр. – М.: Школьная пресса 2008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>
                <a:solidFill>
                  <a:srgbClr val="7030A0"/>
                </a:solidFill>
                <a:cs typeface="AngsanaUPC" pitchFamily="18" charset="-34"/>
              </a:rPr>
              <a:t>«</a:t>
            </a:r>
            <a:r>
              <a:rPr lang="ru-RU" sz="1600" b="1" dirty="0" err="1">
                <a:solidFill>
                  <a:srgbClr val="7030A0"/>
                </a:solidFill>
                <a:cs typeface="AngsanaUPC" pitchFamily="18" charset="-34"/>
              </a:rPr>
              <a:t>Физкультурно</a:t>
            </a:r>
            <a:r>
              <a:rPr lang="ru-RU" sz="1600" b="1" dirty="0">
                <a:solidFill>
                  <a:srgbClr val="7030A0"/>
                </a:solidFill>
                <a:cs typeface="AngsanaUPC" pitchFamily="18" charset="-34"/>
              </a:rPr>
              <a:t> – оздоровительная работа с детьми 2 – 7 лет: перспективное планирование. Авт. – сост. Т.К. </a:t>
            </a:r>
            <a:r>
              <a:rPr lang="ru-RU" sz="1600" b="1" dirty="0" err="1">
                <a:solidFill>
                  <a:srgbClr val="7030A0"/>
                </a:solidFill>
                <a:cs typeface="AngsanaUPC" pitchFamily="18" charset="-34"/>
              </a:rPr>
              <a:t>Ишинбаева</a:t>
            </a:r>
            <a:r>
              <a:rPr lang="ru-RU" sz="1600" b="1" dirty="0">
                <a:solidFill>
                  <a:srgbClr val="7030A0"/>
                </a:solidFill>
                <a:cs typeface="AngsanaUPC" pitchFamily="18" charset="-34"/>
              </a:rPr>
              <a:t> – Волгоград: учитель 2010«Формирование здорового образа жизни у дошкольников: планирование, система работы» авт. – сост. Т.Г. </a:t>
            </a:r>
            <a:r>
              <a:rPr lang="ru-RU" sz="1600" b="1" dirty="0" err="1">
                <a:solidFill>
                  <a:srgbClr val="7030A0"/>
                </a:solidFill>
                <a:cs typeface="AngsanaUPC" pitchFamily="18" charset="-34"/>
              </a:rPr>
              <a:t>Карепова</a:t>
            </a:r>
            <a:r>
              <a:rPr lang="ru-RU" sz="1600" b="1" dirty="0">
                <a:solidFill>
                  <a:srgbClr val="7030A0"/>
                </a:solidFill>
                <a:cs typeface="AngsanaUPC" pitchFamily="18" charset="-34"/>
              </a:rPr>
              <a:t> – Волгоград: Учитель 2011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>
                <a:solidFill>
                  <a:srgbClr val="7030A0"/>
                </a:solidFill>
                <a:cs typeface="AngsanaUPC" pitchFamily="18" charset="-34"/>
              </a:rPr>
              <a:t>Шукшина С.Е. «Я и моё тело: программа занятий, упражнения, дидактические игры» М.: Мозаика – синтез 2009. 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>
                <a:solidFill>
                  <a:srgbClr val="7030A0"/>
                </a:solidFill>
                <a:cs typeface="AngsanaUPC" pitchFamily="18" charset="-34"/>
              </a:rPr>
              <a:t>Программа дошкольного образования « От рождения до школы» под редакцией Н. Е. </a:t>
            </a:r>
            <a:r>
              <a:rPr lang="ru-RU" sz="1600" b="1" dirty="0" err="1">
                <a:solidFill>
                  <a:srgbClr val="7030A0"/>
                </a:solidFill>
                <a:cs typeface="AngsanaUPC" pitchFamily="18" charset="-34"/>
              </a:rPr>
              <a:t>Вераксы</a:t>
            </a:r>
            <a:r>
              <a:rPr lang="ru-RU" sz="1600" b="1" dirty="0">
                <a:solidFill>
                  <a:srgbClr val="7030A0"/>
                </a:solidFill>
                <a:cs typeface="AngsanaUPC" pitchFamily="18" charset="-34"/>
              </a:rPr>
              <a:t>, Т. С. Комаровой, М. А. Васильевой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b="1" dirty="0">
                <a:solidFill>
                  <a:srgbClr val="7030A0"/>
                </a:solidFill>
                <a:latin typeface="AngsanaUPC" pitchFamily="18" charset="-34"/>
                <a:cs typeface="AngsanaUPC" pitchFamily="18" charset="-34"/>
                <a:hlinkClick r:id="rId3"/>
              </a:rPr>
              <a:t>http://rebenokzdorov.com/zdorovye/deti-doshkolnogo-vozrasta.html</a:t>
            </a:r>
            <a:endParaRPr lang="ru-RU" sz="1600" b="1" dirty="0">
              <a:solidFill>
                <a:srgbClr val="7030A0"/>
              </a:solidFill>
              <a:cs typeface="AngsanaUPC" pitchFamily="18" charset="-34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600" b="1" dirty="0">
                <a:solidFill>
                  <a:srgbClr val="7030A0"/>
                </a:solidFill>
                <a:latin typeface="AngsanaUPC" pitchFamily="18" charset="-34"/>
                <a:cs typeface="AngsanaUPC" pitchFamily="18" charset="-34"/>
                <a:hlinkClick r:id="rId4"/>
              </a:rPr>
              <a:t>https://vuzlit.ru/317610/teoreticheskie_osnovy_fizicheskogo_razvitiya_detey_mladshego_doshkolnogo_vozrasta</a:t>
            </a:r>
            <a:endParaRPr lang="ru-RU" sz="1600" b="1" dirty="0">
              <a:solidFill>
                <a:srgbClr val="7030A0"/>
              </a:solidFill>
              <a:cs typeface="AngsanaUPC" pitchFamily="18" charset="-34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600" b="1" dirty="0">
                <a:solidFill>
                  <a:srgbClr val="7030A0"/>
                </a:solidFill>
                <a:latin typeface="AngsanaUPC" pitchFamily="18" charset="-34"/>
                <a:cs typeface="AngsanaUPC" pitchFamily="18" charset="-34"/>
                <a:hlinkClick r:id="rId5"/>
              </a:rPr>
              <a:t>http://me-po.ru/articles/866-statja-razvitie-dvigatelnoi-aktivnosti-u-detei-mladshego-doshkolnogo-vozrasta-v-sootvetstvii-s-f.html</a:t>
            </a:r>
            <a:r>
              <a:rPr lang="ru-RU" sz="1600" b="1" dirty="0">
                <a:solidFill>
                  <a:srgbClr val="7030A0"/>
                </a:solidFill>
                <a:cs typeface="AngsanaUPC" pitchFamily="18" charset="-34"/>
              </a:rPr>
              <a:t>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b="1" dirty="0">
                <a:solidFill>
                  <a:srgbClr val="7030A0"/>
                </a:solidFill>
                <a:latin typeface="AngsanaUPC" pitchFamily="18" charset="-34"/>
                <a:cs typeface="AngsanaUPC" pitchFamily="18" charset="-34"/>
                <a:hlinkClick r:id="rId6"/>
              </a:rPr>
              <a:t>http://lektsia.info/4x9b33.html</a:t>
            </a:r>
            <a:r>
              <a:rPr lang="ru-RU" sz="1600" b="1" dirty="0">
                <a:solidFill>
                  <a:srgbClr val="7030A0"/>
                </a:solidFill>
                <a:cs typeface="AngsanaUPC" pitchFamily="18" charset="-34"/>
              </a:rPr>
              <a:t> </a:t>
            </a:r>
            <a:r>
              <a:rPr lang="ru-RU" sz="1600" b="1">
                <a:solidFill>
                  <a:srgbClr val="7030A0"/>
                </a:solidFill>
                <a:cs typeface="AngsanaUPC" pitchFamily="18" charset="-34"/>
              </a:rPr>
              <a:t>и т.д</a:t>
            </a:r>
            <a:r>
              <a:rPr lang="ru-RU" sz="1600" b="1" dirty="0">
                <a:solidFill>
                  <a:srgbClr val="7030A0"/>
                </a:solidFill>
                <a:cs typeface="AngsanaUPC" pitchFamily="18" charset="-34"/>
              </a:rPr>
              <a:t>.</a:t>
            </a:r>
          </a:p>
          <a:p>
            <a:pPr lvl="0"/>
            <a:endParaRPr lang="ru-RU" sz="1600" dirty="0"/>
          </a:p>
          <a:p>
            <a:endParaRPr lang="ru-RU" sz="1600" dirty="0"/>
          </a:p>
          <a:p>
            <a:pPr lvl="0"/>
            <a:endParaRPr lang="ru-RU" sz="1600" dirty="0"/>
          </a:p>
          <a:p>
            <a:pPr lvl="0"/>
            <a:endParaRPr lang="ru-RU" sz="1600" dirty="0"/>
          </a:p>
          <a:p>
            <a:pPr marL="342900" lvl="0" indent="-342900">
              <a:buFont typeface="+mj-lt"/>
              <a:buAutoNum type="arabicPeriod"/>
            </a:pPr>
            <a:endParaRPr lang="ru-RU" sz="1600" b="1" dirty="0">
              <a:solidFill>
                <a:srgbClr val="7030A0"/>
              </a:solidFill>
              <a:cs typeface="AngsanaUPC" pitchFamily="18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ngsan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57270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ФОНЫ\1264692475_slgg_2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1124744"/>
            <a:ext cx="597666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rgbClr val="7030A0"/>
                </a:solidFill>
                <a:latin typeface="Arial Black" pitchFamily="34" charset="0"/>
              </a:rPr>
              <a:t>АКТУАЛЬНОСТЬ.</a:t>
            </a:r>
          </a:p>
          <a:p>
            <a:pPr algn="just"/>
            <a:r>
              <a:rPr lang="ru-RU" sz="2000" dirty="0">
                <a:solidFill>
                  <a:srgbClr val="7030A0"/>
                </a:solidFill>
                <a:latin typeface="Arial Black" pitchFamily="34" charset="0"/>
              </a:rPr>
              <a:t>Мы должны научить детей с самого раннего возраста ценить, беречь и укреплять свое здоровье, должны личным примером демонстрировать здоровый образ жизни. Только в этом случае можно надеяться, что будущие поколения будут более здоровы и развиты не только личностно, интеллектуально, духовно, но и физически. </a:t>
            </a:r>
          </a:p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67180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ФОНЫ\1264692475_slgg_2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" y="27143"/>
            <a:ext cx="9144000" cy="688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1916832"/>
            <a:ext cx="59766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7030A0"/>
                </a:solidFill>
                <a:latin typeface="Arial Black" pitchFamily="34" charset="0"/>
              </a:rPr>
              <a:t>Приоритетным направлением моей работы является оздоровление детей. Передо мной стоит задача сохранения и укрепления здоровья детей в процессе </a:t>
            </a:r>
            <a:r>
              <a:rPr lang="ru-RU" sz="2000" dirty="0" err="1">
                <a:solidFill>
                  <a:srgbClr val="7030A0"/>
                </a:solidFill>
                <a:latin typeface="Arial Black" pitchFamily="34" charset="0"/>
              </a:rPr>
              <a:t>здоровьеформирующего</a:t>
            </a:r>
            <a:r>
              <a:rPr lang="ru-RU" sz="2000" dirty="0">
                <a:solidFill>
                  <a:srgbClr val="7030A0"/>
                </a:solidFill>
                <a:latin typeface="Arial Black" pitchFamily="34" charset="0"/>
              </a:rPr>
              <a:t> образования. </a:t>
            </a:r>
          </a:p>
          <a:p>
            <a:pPr algn="just"/>
            <a:endParaRPr lang="ru-RU" sz="2400" b="1" dirty="0"/>
          </a:p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05227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ФОНЫ\1264692475_slgg_2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476672"/>
            <a:ext cx="5976664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Arial Black" pitchFamily="34" charset="0"/>
              </a:rPr>
              <a:t>Анализ программ. </a:t>
            </a:r>
          </a:p>
          <a:p>
            <a:pPr algn="just"/>
            <a:r>
              <a:rPr lang="ru-RU" sz="1400" dirty="0">
                <a:solidFill>
                  <a:srgbClr val="7030A0"/>
                </a:solidFill>
                <a:latin typeface="Arial Black" pitchFamily="34" charset="0"/>
              </a:rPr>
              <a:t>Моя программа составлена с учётом других наиболее распространённых образовательных программ: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400" dirty="0">
                <a:solidFill>
                  <a:srgbClr val="7030A0"/>
                </a:solidFill>
                <a:latin typeface="Arial Black" pitchFamily="34" charset="0"/>
              </a:rPr>
              <a:t>«Программа От рождения до школы» под редакцией </a:t>
            </a:r>
            <a:r>
              <a:rPr lang="ru-RU" sz="1400" dirty="0" err="1">
                <a:solidFill>
                  <a:srgbClr val="7030A0"/>
                </a:solidFill>
                <a:latin typeface="Arial Black" pitchFamily="34" charset="0"/>
              </a:rPr>
              <a:t>Н.Е.Вераксы</a:t>
            </a:r>
            <a:r>
              <a:rPr lang="ru-RU" sz="1400" dirty="0">
                <a:solidFill>
                  <a:srgbClr val="7030A0"/>
                </a:solidFill>
                <a:latin typeface="Arial Black" pitchFamily="34" charset="0"/>
              </a:rPr>
              <a:t> 2014г.</a:t>
            </a:r>
          </a:p>
          <a:p>
            <a:pPr algn="just"/>
            <a:r>
              <a:rPr lang="ru-RU" sz="1400" dirty="0">
                <a:solidFill>
                  <a:srgbClr val="7030A0"/>
                </a:solidFill>
                <a:latin typeface="Arial Black" pitchFamily="34" charset="0"/>
              </a:rPr>
              <a:t>Цель: создание благоприятных условий в детском саду; формирование основ базовой культуры личности; всестороннее развитие психических и физических качеств в соответствии с возрастными и индивидуальными способностями; подготовка к жизни в современном обществе.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400" dirty="0">
                <a:solidFill>
                  <a:srgbClr val="7030A0"/>
                </a:solidFill>
                <a:latin typeface="Arial Black" pitchFamily="34" charset="0"/>
              </a:rPr>
              <a:t>Программа  дошкольного образования и воспитания «Социальный мир» - автор-составитель Т.В. Смирнова</a:t>
            </a:r>
          </a:p>
          <a:p>
            <a:pPr algn="just"/>
            <a:r>
              <a:rPr lang="ru-RU" sz="1400" dirty="0">
                <a:solidFill>
                  <a:srgbClr val="7030A0"/>
                </a:solidFill>
                <a:latin typeface="Arial Black" pitchFamily="34" charset="0"/>
              </a:rPr>
              <a:t>Цель: формировать у детей представления о себе как о человеке; убеждать в необходимости бережного отношения к здоровью; развивать любознательность, активизировать фразовую речь у дошкольников.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400" dirty="0">
                <a:solidFill>
                  <a:srgbClr val="7030A0"/>
                </a:solidFill>
                <a:latin typeface="Arial Black" pitchFamily="34" charset="0"/>
              </a:rPr>
              <a:t>Программа «Основы безопасности детей», </a:t>
            </a:r>
            <a:r>
              <a:rPr lang="ru-RU" sz="1400" dirty="0" err="1">
                <a:solidFill>
                  <a:srgbClr val="7030A0"/>
                </a:solidFill>
                <a:latin typeface="Arial Black" pitchFamily="34" charset="0"/>
              </a:rPr>
              <a:t>Р.Б.Стеркина</a:t>
            </a:r>
            <a:endParaRPr lang="ru-RU" sz="1400" dirty="0">
              <a:solidFill>
                <a:srgbClr val="7030A0"/>
              </a:solidFill>
              <a:latin typeface="Arial Black" pitchFamily="34" charset="0"/>
            </a:endParaRPr>
          </a:p>
          <a:p>
            <a:pPr algn="just"/>
            <a:r>
              <a:rPr lang="ru-RU" sz="1400" dirty="0">
                <a:solidFill>
                  <a:srgbClr val="7030A0"/>
                </a:solidFill>
                <a:latin typeface="Arial Black" pitchFamily="34" charset="0"/>
              </a:rPr>
              <a:t>Цель: формировать у малышей основы здорового образа жизни; ознакомление детей с правилами безопасности жизнедеятельности.</a:t>
            </a:r>
          </a:p>
          <a:p>
            <a:pPr algn="just"/>
            <a:endParaRPr lang="ru-RU" sz="1600" b="1" dirty="0"/>
          </a:p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96928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ФОНЫ\1264692475_slgg_2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648" y="908720"/>
            <a:ext cx="5976664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ru-RU" sz="1400" dirty="0">
                <a:solidFill>
                  <a:srgbClr val="7030A0"/>
                </a:solidFill>
                <a:latin typeface="Arial Black" pitchFamily="34" charset="0"/>
              </a:rPr>
              <a:t>Программа «Наша традиция - быть здоровыми»- автор- составитель Т. Г. Карепова.</a:t>
            </a:r>
          </a:p>
          <a:p>
            <a:pPr algn="just"/>
            <a:r>
              <a:rPr lang="ru-RU" sz="1400" dirty="0">
                <a:solidFill>
                  <a:srgbClr val="7030A0"/>
                </a:solidFill>
                <a:latin typeface="Arial Black" pitchFamily="34" charset="0"/>
              </a:rPr>
              <a:t>Цель: воспитание у детей привычек и потребностей к укреплению своего здоровья.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400" dirty="0">
                <a:solidFill>
                  <a:srgbClr val="7030A0"/>
                </a:solidFill>
                <a:latin typeface="Arial Black" pitchFamily="34" charset="0"/>
              </a:rPr>
              <a:t> Программа «Остров здоровья» автор – составитель </a:t>
            </a:r>
            <a:r>
              <a:rPr lang="ru-RU" sz="1400" dirty="0" err="1">
                <a:solidFill>
                  <a:srgbClr val="7030A0"/>
                </a:solidFill>
                <a:latin typeface="Arial Black" pitchFamily="34" charset="0"/>
              </a:rPr>
              <a:t>Е.Ю.Александрова</a:t>
            </a:r>
            <a:r>
              <a:rPr lang="ru-RU" sz="1400" dirty="0">
                <a:solidFill>
                  <a:srgbClr val="7030A0"/>
                </a:solidFill>
                <a:latin typeface="Arial Black" pitchFamily="34" charset="0"/>
              </a:rPr>
              <a:t>.</a:t>
            </a:r>
          </a:p>
          <a:p>
            <a:pPr algn="just"/>
            <a:r>
              <a:rPr lang="ru-RU" sz="1400" dirty="0">
                <a:solidFill>
                  <a:srgbClr val="7030A0"/>
                </a:solidFill>
                <a:latin typeface="Arial Black" pitchFamily="34" charset="0"/>
              </a:rPr>
              <a:t>Цель: организация и внедрение системы оздоровления дошкольников, формирование устойчивой  потребности в физкультурно – оздоровительных мероприятиях.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400" dirty="0">
                <a:solidFill>
                  <a:srgbClr val="7030A0"/>
                </a:solidFill>
                <a:latin typeface="Arial Black" pitchFamily="34" charset="0"/>
              </a:rPr>
              <a:t>Парциальная программа «Школа здорового человека» </a:t>
            </a:r>
            <a:r>
              <a:rPr lang="ru-RU" sz="1400" dirty="0" err="1">
                <a:solidFill>
                  <a:srgbClr val="7030A0"/>
                </a:solidFill>
                <a:latin typeface="Arial Black" pitchFamily="34" charset="0"/>
              </a:rPr>
              <a:t>Г.И.Кулик,Н.Н.Сергиенко</a:t>
            </a:r>
            <a:r>
              <a:rPr lang="ru-RU" sz="1400" dirty="0">
                <a:solidFill>
                  <a:srgbClr val="7030A0"/>
                </a:solidFill>
                <a:latin typeface="Arial Black" pitchFamily="34" charset="0"/>
              </a:rPr>
              <a:t>.</a:t>
            </a:r>
          </a:p>
          <a:p>
            <a:pPr algn="just"/>
            <a:r>
              <a:rPr lang="ru-RU" sz="1400" dirty="0">
                <a:solidFill>
                  <a:srgbClr val="7030A0"/>
                </a:solidFill>
                <a:latin typeface="Arial Black" pitchFamily="34" charset="0"/>
              </a:rPr>
              <a:t>Цель: формирование представлений дошкольника о себе и о здоровом образе жизни, о правилах гигиены и охране здоровья.</a:t>
            </a:r>
          </a:p>
          <a:p>
            <a:pPr algn="just"/>
            <a:endParaRPr lang="ru-RU" sz="1600" dirty="0">
              <a:solidFill>
                <a:srgbClr val="7030A0"/>
              </a:solidFill>
              <a:latin typeface="Arial Black" pitchFamily="34" charset="0"/>
            </a:endParaRPr>
          </a:p>
          <a:p>
            <a:pPr algn="ctr"/>
            <a:r>
              <a:rPr lang="ru-RU" sz="1600" dirty="0">
                <a:solidFill>
                  <a:srgbClr val="7030A0"/>
                </a:solidFill>
                <a:latin typeface="Arial Black" pitchFamily="34" charset="0"/>
              </a:rPr>
              <a:t>Изучив и проанализировав эти программы, я разработала свою систему работы по воспитанию бережного отношения к своему здоровью у дошкольников.</a:t>
            </a:r>
          </a:p>
          <a:p>
            <a:pPr algn="just"/>
            <a:endParaRPr lang="ru-RU" sz="1600" b="1" dirty="0"/>
          </a:p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1366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ФОНЫ\1264692475_slgg_2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476672"/>
            <a:ext cx="597666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Arial Black" pitchFamily="34" charset="0"/>
              </a:rPr>
              <a:t>Цель:</a:t>
            </a:r>
          </a:p>
          <a:p>
            <a:pPr algn="just"/>
            <a:r>
              <a:rPr lang="ru-RU" sz="1600" dirty="0">
                <a:solidFill>
                  <a:srgbClr val="7030A0"/>
                </a:solidFill>
                <a:latin typeface="Arial Black" pitchFamily="34" charset="0"/>
              </a:rPr>
              <a:t>Сформировать у детей первоначальные навыки охраны жизни и здоровья; воспитывать привычку заботиться о своём здоровье.</a:t>
            </a:r>
          </a:p>
          <a:p>
            <a:endParaRPr lang="ru-RU" sz="1600" b="1" dirty="0">
              <a:solidFill>
                <a:srgbClr val="7030A0"/>
              </a:solidFill>
              <a:latin typeface="Arial Black" pitchFamily="34" charset="0"/>
            </a:endParaRP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Arial Black" pitchFamily="34" charset="0"/>
              </a:rPr>
              <a:t>Задачи: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rgbClr val="7030A0"/>
                </a:solidFill>
                <a:latin typeface="Arial Black" pitchFamily="34" charset="0"/>
              </a:rPr>
              <a:t>Дать основные представления о строении и функциях тела, рассказать о роли органов чувств.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rgbClr val="7030A0"/>
                </a:solidFill>
                <a:latin typeface="Arial Black" pitchFamily="34" charset="0"/>
              </a:rPr>
              <a:t>Сформировать навыки ухода за телом.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rgbClr val="7030A0"/>
                </a:solidFill>
                <a:latin typeface="Arial Black" pitchFamily="34" charset="0"/>
              </a:rPr>
              <a:t>Соблюдать правила личной и общественной гигиены в повседневной жизни.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rgbClr val="7030A0"/>
                </a:solidFill>
                <a:latin typeface="Arial Black" pitchFamily="34" charset="0"/>
              </a:rPr>
              <a:t>Усвоение системы культурно-гигиенических знаний.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rgbClr val="7030A0"/>
                </a:solidFill>
                <a:latin typeface="Arial Black" pitchFamily="34" charset="0"/>
              </a:rPr>
              <a:t>Создать условия, гарантирующие формирование и укрепление здоровья  детей.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rgbClr val="7030A0"/>
                </a:solidFill>
                <a:latin typeface="Arial Black" pitchFamily="34" charset="0"/>
              </a:rPr>
              <a:t>Формировать правильное поведение ребёнка в процессе выполнения всех видов деятельности, воспитывать самостоятельность.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rgbClr val="7030A0"/>
                </a:solidFill>
                <a:latin typeface="Arial Black" pitchFamily="34" charset="0"/>
              </a:rPr>
              <a:t>Выработать стойкую привычку к закаливанию. </a:t>
            </a:r>
          </a:p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7533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ФОНЫ\1264692475_slgg_2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63688" y="797511"/>
            <a:ext cx="532859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7030A0"/>
                </a:solidFill>
                <a:latin typeface="Arial Black" pitchFamily="34" charset="0"/>
              </a:rPr>
              <a:t>Содержание работы.</a:t>
            </a:r>
          </a:p>
          <a:p>
            <a:pPr algn="ctr"/>
            <a:r>
              <a:rPr lang="ru-RU" sz="1600" dirty="0">
                <a:solidFill>
                  <a:srgbClr val="7030A0"/>
                </a:solidFill>
                <a:latin typeface="Arial Black" pitchFamily="34" charset="0"/>
              </a:rPr>
              <a:t>Работа ведётся по 4 направлениям: </a:t>
            </a:r>
          </a:p>
          <a:p>
            <a:r>
              <a:rPr lang="ru-RU" sz="1600" dirty="0">
                <a:solidFill>
                  <a:srgbClr val="7030A0"/>
                </a:solidFill>
                <a:latin typeface="Arial Black" pitchFamily="34" charset="0"/>
              </a:rPr>
              <a:t>- «Я – человек»</a:t>
            </a:r>
          </a:p>
          <a:p>
            <a:r>
              <a:rPr lang="ru-RU" sz="1600" dirty="0">
                <a:solidFill>
                  <a:srgbClr val="7030A0"/>
                </a:solidFill>
                <a:latin typeface="Arial Black" pitchFamily="34" charset="0"/>
              </a:rPr>
              <a:t>-«Я и движение»</a:t>
            </a:r>
          </a:p>
          <a:p>
            <a:r>
              <a:rPr lang="ru-RU" sz="1600" dirty="0">
                <a:solidFill>
                  <a:srgbClr val="7030A0"/>
                </a:solidFill>
                <a:latin typeface="Arial Black" pitchFamily="34" charset="0"/>
              </a:rPr>
              <a:t>-«Я осваиваю гигиену и этикет»</a:t>
            </a:r>
          </a:p>
          <a:p>
            <a:r>
              <a:rPr lang="ru-RU" sz="1600" dirty="0">
                <a:solidFill>
                  <a:srgbClr val="7030A0"/>
                </a:solidFill>
                <a:latin typeface="Arial Black" pitchFamily="34" charset="0"/>
              </a:rPr>
              <a:t>-«Я учусь охранять своё здоровье»</a:t>
            </a:r>
          </a:p>
          <a:p>
            <a:r>
              <a:rPr lang="ru-RU" sz="1600" dirty="0">
                <a:solidFill>
                  <a:srgbClr val="7030A0"/>
                </a:solidFill>
                <a:latin typeface="Arial Black" pitchFamily="34" charset="0"/>
              </a:rPr>
              <a:t>Для каждого возраста поставлены задачи.</a:t>
            </a:r>
          </a:p>
          <a:p>
            <a:endParaRPr lang="ru-RU" sz="1600" dirty="0">
              <a:solidFill>
                <a:srgbClr val="7030A0"/>
              </a:solidFill>
              <a:latin typeface="Arial Black" pitchFamily="34" charset="0"/>
            </a:endParaRPr>
          </a:p>
          <a:p>
            <a:pPr algn="just"/>
            <a:r>
              <a:rPr lang="ru-RU" sz="1600" dirty="0">
                <a:solidFill>
                  <a:srgbClr val="7030A0"/>
                </a:solidFill>
                <a:latin typeface="Arial Black" pitchFamily="34" charset="0"/>
              </a:rPr>
              <a:t>Моя работа находит отражение и на других занятиях:</a:t>
            </a:r>
          </a:p>
          <a:p>
            <a:pPr algn="just"/>
            <a:r>
              <a:rPr lang="ru-RU" sz="1400" dirty="0">
                <a:solidFill>
                  <a:srgbClr val="7030A0"/>
                </a:solidFill>
                <a:latin typeface="Arial Black" pitchFamily="34" charset="0"/>
              </a:rPr>
              <a:t>Физическая культура: формируются потребности в двигательной активности, совершенствуется техника основных движений, развиваются психофизические качества, закрепляются навыки выполнения общеразвивающих и спортивных упражнений, развивается интерес к спортивным и подвижным играм; используются дыхательные гимнастики, различные атрибуты (мячи, массажные коврики, «змейка»).</a:t>
            </a:r>
          </a:p>
          <a:p>
            <a:r>
              <a:rPr lang="ru-RU" sz="1400" dirty="0">
                <a:solidFill>
                  <a:srgbClr val="7030A0"/>
                </a:solidFill>
                <a:latin typeface="Arial Black" pitchFamily="34" charset="0"/>
              </a:rPr>
              <a:t>ФЭМП: используется в качестве раздаточного и демонстрационного материала предметы личной гигиены, спортивный инвентарь, овощи, фрукты, а также изображения этих предметов.</a:t>
            </a:r>
          </a:p>
          <a:p>
            <a:endParaRPr lang="ru-RU" sz="1600" dirty="0">
              <a:solidFill>
                <a:srgbClr val="7030A0"/>
              </a:solidFill>
              <a:latin typeface="Arial Black" pitchFamily="34" charset="0"/>
            </a:endParaRPr>
          </a:p>
          <a:p>
            <a:endParaRPr lang="ru-RU" sz="1600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249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ФОНЫ\1264692475_slgg_2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91680" y="1166842"/>
            <a:ext cx="532859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err="1">
                <a:solidFill>
                  <a:srgbClr val="7030A0"/>
                </a:solidFill>
                <a:latin typeface="Arial Black" pitchFamily="34" charset="0"/>
              </a:rPr>
              <a:t>Изодеятельность</a:t>
            </a:r>
            <a:r>
              <a:rPr lang="ru-RU" sz="1600" dirty="0">
                <a:solidFill>
                  <a:srgbClr val="7030A0"/>
                </a:solidFill>
                <a:latin typeface="Arial Black" pitchFamily="34" charset="0"/>
              </a:rPr>
              <a:t>: дети учатся выражать свои представления о здоровье в рисунках, в аппликации, в поделках из пластилина, глины, т.е. направляются на реализацию продуктивной деятельности, также проводятся дыхательные упражнения, пальчиковая гимнастика, используются элементы </a:t>
            </a:r>
            <a:r>
              <a:rPr lang="ru-RU" sz="1600" dirty="0" err="1">
                <a:solidFill>
                  <a:srgbClr val="7030A0"/>
                </a:solidFill>
                <a:latin typeface="Arial Black" pitchFamily="34" charset="0"/>
              </a:rPr>
              <a:t>психогимнастики</a:t>
            </a:r>
            <a:r>
              <a:rPr lang="ru-RU" sz="1600" dirty="0">
                <a:solidFill>
                  <a:srgbClr val="7030A0"/>
                </a:solidFill>
                <a:latin typeface="Arial Black" pitchFamily="34" charset="0"/>
              </a:rPr>
              <a:t>; дети с удовольствием рисуют пальчиками, ладошками: «На что похоже», «Мимоза – цветок для мамы», «Пчёлка», «Гуси, гуси».</a:t>
            </a:r>
          </a:p>
          <a:p>
            <a:pPr algn="just"/>
            <a:r>
              <a:rPr lang="ru-RU" sz="1600" dirty="0">
                <a:solidFill>
                  <a:srgbClr val="7030A0"/>
                </a:solidFill>
                <a:latin typeface="Arial Black" pitchFamily="34" charset="0"/>
              </a:rPr>
              <a:t>Музыка: формируются у детей представления о значении для здоровья развития творческих возможностей человека; развивается дыхательный аппарат, слуховое внимание; учатся танцевальным упражнениям. </a:t>
            </a:r>
          </a:p>
        </p:txBody>
      </p:sp>
    </p:spTree>
    <p:extLst>
      <p:ext uri="{BB962C8B-B14F-4D97-AF65-F5344CB8AC3E}">
        <p14:creationId xmlns:p14="http://schemas.microsoft.com/office/powerpoint/2010/main" val="4108149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ФОНЫ\1264692475_slgg_2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91680" y="582067"/>
            <a:ext cx="532859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7030A0"/>
                </a:solidFill>
                <a:latin typeface="Arial Black" pitchFamily="34" charset="0"/>
              </a:rPr>
              <a:t>Я создала систему двигательной активности в течение дня.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400" dirty="0">
                <a:solidFill>
                  <a:srgbClr val="7030A0"/>
                </a:solidFill>
                <a:latin typeface="Arial Black" pitchFamily="34" charset="0"/>
              </a:rPr>
              <a:t>Утренняя гимнастика (ежедневно)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400" dirty="0">
                <a:solidFill>
                  <a:srgbClr val="7030A0"/>
                </a:solidFill>
                <a:latin typeface="Arial Black" pitchFamily="34" charset="0"/>
              </a:rPr>
              <a:t>Физкультурные занятия (3 раза в неделю)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400" dirty="0">
                <a:solidFill>
                  <a:srgbClr val="7030A0"/>
                </a:solidFill>
                <a:latin typeface="Arial Black" pitchFamily="34" charset="0"/>
              </a:rPr>
              <a:t>Музыкально – ритмические занятия (2 +1 раза в неделю)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400" dirty="0">
                <a:solidFill>
                  <a:srgbClr val="7030A0"/>
                </a:solidFill>
                <a:latin typeface="Arial Black" pitchFamily="34" charset="0"/>
              </a:rPr>
              <a:t>Прогулки с включением подвижных игр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400" dirty="0">
                <a:solidFill>
                  <a:srgbClr val="7030A0"/>
                </a:solidFill>
                <a:latin typeface="Arial Black" pitchFamily="34" charset="0"/>
              </a:rPr>
              <a:t>Пальчиковая и дыхательная гимнастики (во время занятий, режимные моменты)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400" dirty="0">
                <a:solidFill>
                  <a:srgbClr val="7030A0"/>
                </a:solidFill>
                <a:latin typeface="Arial Black" pitchFamily="34" charset="0"/>
              </a:rPr>
              <a:t>Гимнастика пробуждения (ежедневно)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400" dirty="0">
                <a:solidFill>
                  <a:srgbClr val="7030A0"/>
                </a:solidFill>
                <a:latin typeface="Arial Black" pitchFamily="34" charset="0"/>
              </a:rPr>
              <a:t>Физкультминутки и паузы (ежедневно)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400" dirty="0">
                <a:solidFill>
                  <a:srgbClr val="7030A0"/>
                </a:solidFill>
                <a:latin typeface="Arial Black" pitchFamily="34" charset="0"/>
              </a:rPr>
              <a:t>Эмоциональные разрядки, релаксация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400" dirty="0">
                <a:solidFill>
                  <a:srgbClr val="7030A0"/>
                </a:solidFill>
                <a:latin typeface="Arial Black" pitchFamily="34" charset="0"/>
              </a:rPr>
              <a:t>Массаж рукавичкой с пуговицами (ежедневно)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400" dirty="0">
                <a:solidFill>
                  <a:srgbClr val="7030A0"/>
                </a:solidFill>
                <a:latin typeface="Arial Black" pitchFamily="34" charset="0"/>
              </a:rPr>
              <a:t>Ходьба по массажным коврикам, по дорожкам (</a:t>
            </a:r>
            <a:r>
              <a:rPr lang="ru-RU" sz="1400" dirty="0" err="1">
                <a:solidFill>
                  <a:srgbClr val="7030A0"/>
                </a:solidFill>
                <a:latin typeface="Arial Black" pitchFamily="34" charset="0"/>
              </a:rPr>
              <a:t>босохождение</a:t>
            </a:r>
            <a:r>
              <a:rPr lang="ru-RU" sz="1400" dirty="0">
                <a:solidFill>
                  <a:srgbClr val="7030A0"/>
                </a:solidFill>
                <a:latin typeface="Arial Black" pitchFamily="34" charset="0"/>
              </a:rPr>
              <a:t>)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400" dirty="0">
                <a:solidFill>
                  <a:srgbClr val="7030A0"/>
                </a:solidFill>
                <a:latin typeface="Arial Black" pitchFamily="34" charset="0"/>
              </a:rPr>
              <a:t>Спортивные досуги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400" dirty="0">
                <a:solidFill>
                  <a:srgbClr val="7030A0"/>
                </a:solidFill>
                <a:latin typeface="Arial Black" pitchFamily="34" charset="0"/>
              </a:rPr>
              <a:t>Спортивный праздник (в средней группе)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400" dirty="0">
                <a:solidFill>
                  <a:srgbClr val="7030A0"/>
                </a:solidFill>
                <a:latin typeface="Arial Black" pitchFamily="34" charset="0"/>
              </a:rPr>
              <a:t>Летняя оздоровительная работа</a:t>
            </a:r>
          </a:p>
          <a:p>
            <a:r>
              <a:rPr lang="ru-RU" sz="1400" dirty="0">
                <a:solidFill>
                  <a:srgbClr val="7030A0"/>
                </a:solidFill>
                <a:latin typeface="Arial Black" pitchFamily="34" charset="0"/>
              </a:rPr>
              <a:t>Реализацию программы я осуществляю через занятия, в совместной деятельности педагога с детьми, через режимные моменты, игру, прогулку, индивидуальную работу, самостоятельную деятельность детей.</a:t>
            </a:r>
          </a:p>
        </p:txBody>
      </p:sp>
    </p:spTree>
    <p:extLst>
      <p:ext uri="{BB962C8B-B14F-4D97-AF65-F5344CB8AC3E}">
        <p14:creationId xmlns:p14="http://schemas.microsoft.com/office/powerpoint/2010/main" val="23859496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1444</Words>
  <Application>Microsoft Office PowerPoint</Application>
  <PresentationFormat>Экран (4:3)</PresentationFormat>
  <Paragraphs>124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AngsanaUPC</vt:lpstr>
      <vt:lpstr>Arial</vt:lpstr>
      <vt:lpstr>Arial Black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Анфуйдик</cp:lastModifiedBy>
  <cp:revision>32</cp:revision>
  <dcterms:created xsi:type="dcterms:W3CDTF">2018-05-25T08:50:44Z</dcterms:created>
  <dcterms:modified xsi:type="dcterms:W3CDTF">2023-12-30T19:48:42Z</dcterms:modified>
</cp:coreProperties>
</file>