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4" r:id="rId4"/>
    <p:sldId id="265" r:id="rId5"/>
    <p:sldId id="266" r:id="rId6"/>
    <p:sldId id="267" r:id="rId7"/>
    <p:sldId id="268" r:id="rId8"/>
    <p:sldId id="270" r:id="rId9"/>
    <p:sldId id="269" r:id="rId10"/>
    <p:sldId id="272" r:id="rId11"/>
    <p:sldId id="274" r:id="rId12"/>
    <p:sldId id="275" r:id="rId13"/>
    <p:sldId id="286" r:id="rId14"/>
    <p:sldId id="289" r:id="rId15"/>
    <p:sldId id="292" r:id="rId16"/>
    <p:sldId id="276" r:id="rId17"/>
    <p:sldId id="293" r:id="rId18"/>
    <p:sldId id="277" r:id="rId19"/>
    <p:sldId id="278" r:id="rId20"/>
    <p:sldId id="279" r:id="rId21"/>
    <p:sldId id="280" r:id="rId22"/>
    <p:sldId id="300" r:id="rId23"/>
    <p:sldId id="299" r:id="rId24"/>
    <p:sldId id="288" r:id="rId25"/>
    <p:sldId id="281" r:id="rId26"/>
    <p:sldId id="291" r:id="rId27"/>
    <p:sldId id="301" r:id="rId28"/>
    <p:sldId id="282" r:id="rId29"/>
    <p:sldId id="283" r:id="rId30"/>
    <p:sldId id="284" r:id="rId31"/>
    <p:sldId id="273" r:id="rId32"/>
    <p:sldId id="25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ACCC5C-B1CA-4A34-AADF-2CFB687AC562}" type="datetimeFigureOut">
              <a:rPr lang="ru-RU" smtClean="0"/>
              <a:pPr/>
              <a:t>29.01.2024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E73B92-A260-4B8A-B3D4-B8FF21AC94A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CCC5C-B1CA-4A34-AADF-2CFB687AC562}" type="datetimeFigureOut">
              <a:rPr lang="ru-RU" smtClean="0"/>
              <a:pPr/>
              <a:t>29.01.2024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73B92-A260-4B8A-B3D4-B8FF21AC94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img0.liveinternet.ru/images/attach/c/9/107/983/107983358_large_TDlTdHBfeBY.jpg" TargetMode="External"/><Relationship Id="rId7" Type="http://schemas.openxmlformats.org/officeDocument/2006/relationships/hyperlink" Target="http://img0.liveinternet.ru/images/attach/c/9/107/983/107983362_large_UMcTzVikSpw.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img0.liveinternet.ru/images/attach/c/9/107/983/107983360_large_tewQ0vV6AAk.jpg"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img1.liveinternet.ru/images/attach/c/9/107/983/107983353_large_puNQoNi7BEw.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tatic8.depositphotos.com/1006106/892/v/950/depositphotos_8921693-stock-illustration-puzzle-frame.jpg"/>
          <p:cNvPicPr/>
          <p:nvPr/>
        </p:nvPicPr>
        <p:blipFill>
          <a:blip r:embed="rId2"/>
          <a:srcRect/>
          <a:stretch>
            <a:fillRect/>
          </a:stretch>
        </p:blipFill>
        <p:spPr bwMode="auto">
          <a:xfrm>
            <a:off x="0" y="1"/>
            <a:ext cx="9144001" cy="6857999"/>
          </a:xfrm>
          <a:prstGeom prst="rect">
            <a:avLst/>
          </a:prstGeom>
          <a:noFill/>
          <a:ln w="9525">
            <a:noFill/>
            <a:miter lim="800000"/>
            <a:headEnd/>
            <a:tailEnd/>
          </a:ln>
        </p:spPr>
      </p:pic>
      <p:sp>
        <p:nvSpPr>
          <p:cNvPr id="13313" name="Rectangle 1"/>
          <p:cNvSpPr>
            <a:spLocks noChangeArrowheads="1"/>
          </p:cNvSpPr>
          <p:nvPr/>
        </p:nvSpPr>
        <p:spPr bwMode="auto">
          <a:xfrm>
            <a:off x="1259632" y="1553308"/>
            <a:ext cx="721523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СОСТАВНЫЕ КАРТИНКИ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для детей дошкольного возраста</a:t>
            </a:r>
            <a:endParaRPr kumimoji="0" lang="ru-RU" sz="24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3314" name="Rectangle 2"/>
          <p:cNvSpPr>
            <a:spLocks noChangeArrowheads="1"/>
          </p:cNvSpPr>
          <p:nvPr/>
        </p:nvSpPr>
        <p:spPr bwMode="auto">
          <a:xfrm>
            <a:off x="1000100" y="734197"/>
            <a:ext cx="70009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spcAft>
                <a:spcPts val="0"/>
              </a:spcAft>
            </a:pPr>
            <a:r>
              <a:rPr lang="ru-RU" sz="16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Муниципальное бюджетное дошкольное образовательное учреждение</a:t>
            </a:r>
            <a:endParaRPr lang="ru-RU" sz="1600" b="1"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16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«Детский сад №11 комбинированного вида» г. Сыктывкара</a:t>
            </a:r>
            <a:endParaRPr lang="ru-RU" sz="1600" b="1"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descr="https://im0-tub-ru.yandex.net/i?id=2e0901104e85dca8c748760466f56581-l&amp;n=13"/>
          <p:cNvPicPr/>
          <p:nvPr/>
        </p:nvPicPr>
        <p:blipFill>
          <a:blip r:embed="rId3" cstate="print"/>
          <a:srcRect/>
          <a:stretch>
            <a:fillRect/>
          </a:stretch>
        </p:blipFill>
        <p:spPr bwMode="auto">
          <a:xfrm rot="2425724">
            <a:off x="701110" y="2391537"/>
            <a:ext cx="1514050" cy="1277818"/>
          </a:xfrm>
          <a:prstGeom prst="rect">
            <a:avLst/>
          </a:prstGeom>
          <a:noFill/>
          <a:ln w="9525">
            <a:noFill/>
            <a:miter lim="800000"/>
            <a:headEnd/>
            <a:tailEnd/>
          </a:ln>
        </p:spPr>
      </p:pic>
      <p:pic>
        <p:nvPicPr>
          <p:cNvPr id="9" name="Рисунок 8" descr="https://im0-tub-ru.yandex.net/i?id=6882051cb345335ba41c2fbbfc28a378-l&amp;n=13"/>
          <p:cNvPicPr/>
          <p:nvPr/>
        </p:nvPicPr>
        <p:blipFill rotWithShape="1">
          <a:blip r:embed="rId4" cstate="print"/>
          <a:srcRect l="9857" t="6848" r="11744" b="7861"/>
          <a:stretch/>
        </p:blipFill>
        <p:spPr bwMode="auto">
          <a:xfrm>
            <a:off x="3858352" y="2705365"/>
            <a:ext cx="1800200" cy="1410364"/>
          </a:xfrm>
          <a:prstGeom prst="rect">
            <a:avLst/>
          </a:prstGeom>
          <a:noFill/>
          <a:ln w="9525">
            <a:noFill/>
            <a:miter lim="800000"/>
            <a:headEnd/>
            <a:tailEnd/>
          </a:ln>
        </p:spPr>
      </p:pic>
      <p:pic>
        <p:nvPicPr>
          <p:cNvPr id="11" name="Рисунок 10" descr="https://doc4web.ru/uploads/files/36/35701/hello_html_m7af49542.jpg"/>
          <p:cNvPicPr/>
          <p:nvPr/>
        </p:nvPicPr>
        <p:blipFill>
          <a:blip r:embed="rId5" cstate="print"/>
          <a:srcRect/>
          <a:stretch>
            <a:fillRect/>
          </a:stretch>
        </p:blipFill>
        <p:spPr bwMode="auto">
          <a:xfrm>
            <a:off x="6084168" y="3248340"/>
            <a:ext cx="2146255" cy="1378543"/>
          </a:xfrm>
          <a:prstGeom prst="rect">
            <a:avLst/>
          </a:prstGeom>
          <a:noFill/>
          <a:ln w="9525">
            <a:noFill/>
            <a:miter lim="800000"/>
            <a:headEnd/>
            <a:tailEnd/>
          </a:ln>
        </p:spPr>
      </p:pic>
      <p:pic>
        <p:nvPicPr>
          <p:cNvPr id="12" name="Рисунок 11" descr="http://s.f.kz/prod/236/235114_550.jpg"/>
          <p:cNvPicPr/>
          <p:nvPr/>
        </p:nvPicPr>
        <p:blipFill>
          <a:blip r:embed="rId6"/>
          <a:srcRect/>
          <a:stretch>
            <a:fillRect/>
          </a:stretch>
        </p:blipFill>
        <p:spPr bwMode="auto">
          <a:xfrm>
            <a:off x="1409626" y="4027132"/>
            <a:ext cx="2128379" cy="1726523"/>
          </a:xfrm>
          <a:prstGeom prst="rect">
            <a:avLst/>
          </a:prstGeom>
          <a:noFill/>
          <a:ln w="9525">
            <a:noFill/>
            <a:miter lim="800000"/>
            <a:headEnd/>
            <a:tailEnd/>
          </a:ln>
        </p:spPr>
      </p:pic>
      <p:sp>
        <p:nvSpPr>
          <p:cNvPr id="2" name="Прямоугольник 1"/>
          <p:cNvSpPr/>
          <p:nvPr/>
        </p:nvSpPr>
        <p:spPr>
          <a:xfrm>
            <a:off x="4067944" y="5248709"/>
            <a:ext cx="4572000" cy="584775"/>
          </a:xfrm>
          <a:prstGeom prst="rect">
            <a:avLst/>
          </a:prstGeom>
        </p:spPr>
        <p:txBody>
          <a:bodyPr>
            <a:spAutoFit/>
          </a:bodyPr>
          <a:lstStyle/>
          <a:p>
            <a:pPr algn="ctr">
              <a:spcAft>
                <a:spcPts val="0"/>
              </a:spcAft>
            </a:pPr>
            <a:r>
              <a:rPr lang="ru-RU" sz="16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Воспитатель группы «Колокольчик»: </a:t>
            </a:r>
          </a:p>
          <a:p>
            <a:pPr algn="ctr">
              <a:spcAft>
                <a:spcPts val="0"/>
              </a:spcAft>
            </a:pPr>
            <a:r>
              <a:rPr lang="ru-RU" sz="16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Любовина Наталья Юрьевна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3" name="Прямоугольник 2"/>
          <p:cNvSpPr/>
          <p:nvPr/>
        </p:nvSpPr>
        <p:spPr>
          <a:xfrm>
            <a:off x="1643042" y="2071678"/>
            <a:ext cx="6000792" cy="1754326"/>
          </a:xfrm>
          <a:prstGeom prst="rect">
            <a:avLst/>
          </a:prstGeom>
        </p:spPr>
        <p:txBody>
          <a:bodyPr wrap="square">
            <a:spAutoFit/>
          </a:bodyPr>
          <a:lstStyle/>
          <a:p>
            <a:pPr algn="ctr"/>
            <a:r>
              <a:rPr lang="ru-RU" sz="5400" b="1" dirty="0" smtClean="0">
                <a:solidFill>
                  <a:schemeClr val="accent4">
                    <a:lumMod val="50000"/>
                  </a:schemeClr>
                </a:solidFill>
                <a:latin typeface="Times New Roman" pitchFamily="18" charset="0"/>
                <a:cs typeface="Times New Roman" pitchFamily="18" charset="0"/>
              </a:rPr>
              <a:t>виды составных картинок </a:t>
            </a:r>
            <a:endParaRPr lang="ru-RU" sz="5400" dirty="0">
              <a:solidFill>
                <a:schemeClr val="accent4">
                  <a:lumMod val="50000"/>
                </a:schemeClr>
              </a:solidFill>
              <a:latin typeface="Times New Roman" pitchFamily="18" charset="0"/>
              <a:cs typeface="Times New Roman" pitchFamily="18" charset="0"/>
            </a:endParaRPr>
          </a:p>
        </p:txBody>
      </p:sp>
      <p:pic>
        <p:nvPicPr>
          <p:cNvPr id="4" name="Рисунок 3" descr="https://im0-tub-ru.yandex.net/i?id=2e0901104e85dca8c748760466f56581-l&amp;n=13"/>
          <p:cNvPicPr/>
          <p:nvPr/>
        </p:nvPicPr>
        <p:blipFill>
          <a:blip r:embed="rId3" cstate="print"/>
          <a:srcRect/>
          <a:stretch>
            <a:fillRect/>
          </a:stretch>
        </p:blipFill>
        <p:spPr bwMode="auto">
          <a:xfrm rot="1530154">
            <a:off x="6665483" y="4698418"/>
            <a:ext cx="1500835" cy="110450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27649" name="Rectangle 1"/>
          <p:cNvSpPr>
            <a:spLocks noChangeArrowheads="1"/>
          </p:cNvSpPr>
          <p:nvPr/>
        </p:nvSpPr>
        <p:spPr bwMode="auto">
          <a:xfrm>
            <a:off x="607191" y="764704"/>
            <a:ext cx="7929618"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Разрезные картинки</a:t>
            </a:r>
          </a:p>
          <a:p>
            <a:pPr marL="0" marR="0" lvl="0" indent="0" algn="just" defTabSz="914400" rtl="0" eaLnBrk="1" fontAlgn="base" latinLnBrk="0" hangingPunct="1">
              <a:lnSpc>
                <a:spcPct val="100000"/>
              </a:lnSpc>
              <a:spcBef>
                <a:spcPct val="0"/>
              </a:spcBef>
              <a:spcAft>
                <a:spcPct val="0"/>
              </a:spcAft>
              <a:buClrTx/>
              <a:buSzTx/>
              <a:buFontTx/>
              <a:buNone/>
              <a:tabLst/>
            </a:pPr>
            <a:r>
              <a:rPr lang="ru-RU" sz="2000" b="1" dirty="0" smtClean="0">
                <a:solidFill>
                  <a:schemeClr val="accent4">
                    <a:lumMod val="50000"/>
                  </a:schemeClr>
                </a:solidFill>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Характеризуются ровным разрезом или разрезом по контуру изображения, как бы вырезанные части какого-то предмета. Такая форма детали ничего не подсказывает ребенку: он может прикладывать кусочки любыми сторонами друг к другу, либо ребенок может опираться на собственные представления в построении изображения. Чтобы сложить картинку из</a:t>
            </a:r>
            <a:r>
              <a:rPr kumimoji="0" lang="ru-RU" sz="2000" b="0" i="0" u="none" strike="noStrike" cap="none" normalizeH="0" dirty="0" smtClean="0">
                <a:ln>
                  <a:noFill/>
                </a:ln>
                <a:solidFill>
                  <a:schemeClr val="accent4">
                    <a:lumMod val="50000"/>
                  </a:schemeClr>
                </a:solidFill>
                <a:effectLst/>
                <a:latin typeface="Times New Roman" pitchFamily="18" charset="0"/>
                <a:ea typeface="Calibri" pitchFamily="34" charset="0"/>
                <a:cs typeface="Times New Roman" pitchFamily="18" charset="0"/>
              </a:rPr>
              <a:t> отдельных частей, ребенок должен догадаться, что «это длинное ушко» – от картинки с зайчиком, а кончик пушистого хвоста – от картинки с лисой, т.е. увидеть целое (зайчика, лису) раньше частей.</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Такие особенности разрезных картинок делают их максимально открытыми, дающими  свободу действий, возможность ошибаться и самому контролировать результат</a:t>
            </a:r>
            <a:r>
              <a:rPr lang="ru-RU" sz="2000" dirty="0" smtClean="0">
                <a:solidFill>
                  <a:schemeClr val="accent4">
                    <a:lumMod val="50000"/>
                  </a:schemeClr>
                </a:solidFill>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4" name="Рисунок 3" descr="https://im0-tub-ru.yandex.net/i?id=2e0901104e85dca8c748760466f56581-l&amp;n=13"/>
          <p:cNvPicPr/>
          <p:nvPr/>
        </p:nvPicPr>
        <p:blipFill>
          <a:blip r:embed="rId3" cstate="print"/>
          <a:srcRect/>
          <a:stretch>
            <a:fillRect/>
          </a:stretch>
        </p:blipFill>
        <p:spPr bwMode="auto">
          <a:xfrm rot="1530154">
            <a:off x="6808359" y="4841293"/>
            <a:ext cx="1500835" cy="110450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34817" name="Rectangle 1"/>
          <p:cNvSpPr>
            <a:spLocks noChangeArrowheads="1"/>
          </p:cNvSpPr>
          <p:nvPr/>
        </p:nvSpPr>
        <p:spPr bwMode="auto">
          <a:xfrm>
            <a:off x="642910" y="642918"/>
            <a:ext cx="785818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В 1-3 года начинать следует с предметного, знакомого изображения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(собака, кошка, яблоко и т.п.)</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Картинка не должна пестрить,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предметные изображения должны быть с четко выделенными контурами</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До 3-х лет лучше, чтобы картинка была разрезана на 2 части (по смыслу).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В 3-4 года картинки могут быть разрезаны на 4 части. </a:t>
            </a:r>
            <a:r>
              <a:rPr lang="ru-RU" sz="2000" dirty="0" smtClean="0">
                <a:solidFill>
                  <a:schemeClr val="accent4">
                    <a:lumMod val="50000"/>
                  </a:schemeClr>
                </a:solidFill>
                <a:latin typeface="Times New Roman" pitchFamily="18" charset="0"/>
                <a:cs typeface="Times New Roman" pitchFamily="18" charset="0"/>
              </a:rPr>
              <a:t>Начиная с самых простых разрезных картинок, состоящих из двух частей, малыш понемногу привыкает к выполнению более сложных заданий. Простое ведерко, разрезанное на два кусочка постепенно со временем заменяется на домик, который нужно «построить» из отдельных крыши, стен, окна и трубы.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С 4-5 лет содержание разрезных картинок постепенно усложняется до сюжетных картинок (6-8 частей) и контурные картинки (4-6 частей). С 5 лет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постепенно можно вводить больше количество деталей (частей)</a:t>
            </a:r>
            <a:r>
              <a:rPr kumimoji="0" lang="ru-RU" sz="20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Размер деталей до 3-х лет должен быть не меньше 4-5 см (чтобы не закрывал пальчиком рисунок и не проглотил). К 7 годам размер может доходить до 2-3 см.</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5" name="Рисунок 4" descr="https://im0-tub-ru.yandex.net/i?id=2e0901104e85dca8c748760466f56581-l&amp;n=13"/>
          <p:cNvPicPr/>
          <p:nvPr/>
        </p:nvPicPr>
        <p:blipFill>
          <a:blip r:embed="rId3" cstate="print"/>
          <a:srcRect/>
          <a:stretch>
            <a:fillRect/>
          </a:stretch>
        </p:blipFill>
        <p:spPr bwMode="auto">
          <a:xfrm rot="1530154">
            <a:off x="7476483" y="5382070"/>
            <a:ext cx="949390" cy="76484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pic>
        <p:nvPicPr>
          <p:cNvPr id="3" name="Рисунок 2" descr="TDlTdHBfeBY (604x453, 131Kb)">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2910" y="785794"/>
            <a:ext cx="3500462" cy="2232661"/>
          </a:xfrm>
          <a:prstGeom prst="rect">
            <a:avLst/>
          </a:prstGeom>
          <a:noFill/>
          <a:ln>
            <a:noFill/>
          </a:ln>
        </p:spPr>
      </p:pic>
      <p:pic>
        <p:nvPicPr>
          <p:cNvPr id="6" name="Рисунок 5" descr="tewQ0vV6AAk (604x453, 150Kb)">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2910" y="3357562"/>
            <a:ext cx="3706962" cy="2518390"/>
          </a:xfrm>
          <a:prstGeom prst="rect">
            <a:avLst/>
          </a:prstGeom>
          <a:noFill/>
          <a:ln>
            <a:noFill/>
          </a:ln>
        </p:spPr>
      </p:pic>
      <p:pic>
        <p:nvPicPr>
          <p:cNvPr id="7" name="Рисунок 6" descr="UMcTzVikSpw (604x453, 202Kb)">
            <a:hlinkClick r:id="rId7" tgtFrame="&quot;_blank&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4286248" y="785794"/>
            <a:ext cx="3891401" cy="2286016"/>
          </a:xfrm>
          <a:prstGeom prst="rect">
            <a:avLst/>
          </a:prstGeom>
          <a:noFill/>
          <a:ln>
            <a:noFill/>
          </a:ln>
        </p:spPr>
      </p:pic>
      <p:pic>
        <p:nvPicPr>
          <p:cNvPr id="8" name="Рисунок 7" descr="puNQoNi7BEw (604x453, 202Kb)">
            <a:hlinkClick r:id="rId9" tgtFrame="&quot;_blank&quot;"/>
          </p:cNvPr>
          <p:cNvPicPr/>
          <p:nvPr/>
        </p:nvPicPr>
        <p:blipFill>
          <a:blip r:embed="rId10">
            <a:extLst>
              <a:ext uri="{28A0092B-C50C-407E-A947-70E740481C1C}">
                <a14:useLocalDpi xmlns:a14="http://schemas.microsoft.com/office/drawing/2010/main" val="0"/>
              </a:ext>
            </a:extLst>
          </a:blip>
          <a:srcRect/>
          <a:stretch>
            <a:fillRect/>
          </a:stretch>
        </p:blipFill>
        <p:spPr bwMode="auto">
          <a:xfrm>
            <a:off x="4357686" y="3357562"/>
            <a:ext cx="3876364" cy="25184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pic>
        <p:nvPicPr>
          <p:cNvPr id="3" name="Рисунок 2" descr="https://im0-tub-ru.yandex.net/i?id=e7198e4a57758b74fc6277351b32d89b-l&amp;n=13"/>
          <p:cNvPicPr/>
          <p:nvPr/>
        </p:nvPicPr>
        <p:blipFill>
          <a:blip r:embed="rId3"/>
          <a:srcRect/>
          <a:stretch>
            <a:fillRect/>
          </a:stretch>
        </p:blipFill>
        <p:spPr bwMode="auto">
          <a:xfrm>
            <a:off x="642910" y="714356"/>
            <a:ext cx="7786742" cy="550072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pic>
        <p:nvPicPr>
          <p:cNvPr id="5" name="Рисунок 4" descr="https://arhivurokov.ru/multiurok/html/2017/01/08/s_58727cdc2ae15/522779_8.jpeg"/>
          <p:cNvPicPr/>
          <p:nvPr/>
        </p:nvPicPr>
        <p:blipFill>
          <a:blip r:embed="rId3"/>
          <a:srcRect/>
          <a:stretch>
            <a:fillRect/>
          </a:stretch>
        </p:blipFill>
        <p:spPr bwMode="auto">
          <a:xfrm>
            <a:off x="642910" y="714356"/>
            <a:ext cx="7858180" cy="54292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33794" name="Rectangle 2"/>
          <p:cNvSpPr>
            <a:spLocks noChangeArrowheads="1"/>
          </p:cNvSpPr>
          <p:nvPr/>
        </p:nvSpPr>
        <p:spPr bwMode="auto">
          <a:xfrm>
            <a:off x="642910" y="633035"/>
            <a:ext cx="778674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Пазлы</a:t>
            </a:r>
            <a:endParaRPr lang="ru-RU" sz="2400" b="1" dirty="0" smtClean="0">
              <a:solidFill>
                <a:schemeClr val="accent4">
                  <a:lumMod val="50000"/>
                </a:schemeClr>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dirty="0" smtClean="0">
                <a:ln>
                  <a:noFill/>
                </a:ln>
                <a:solidFill>
                  <a:schemeClr val="accent4">
                    <a:lumMod val="50000"/>
                  </a:schemeClr>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В отличие от разрезных картинок, </a:t>
            </a:r>
            <a:r>
              <a:rPr kumimoji="0" lang="ru-RU" sz="2000" b="0" i="0"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пазлы</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имеют  фигурный разрез –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либо пресловутый ключ-замок, либо произвольный, неопределенный. Их главная особенность – своей формой они подсказывают действия ребенку. </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lvl="0" algn="ctr" eaLnBrk="0" fontAlgn="base" hangingPunct="0">
              <a:spcBef>
                <a:spcPct val="0"/>
              </a:spcBef>
              <a:spcAft>
                <a:spcPct val="0"/>
              </a:spcAft>
            </a:pPr>
            <a:r>
              <a:rPr lang="ru-RU" sz="2400" b="1" dirty="0" err="1" smtClean="0">
                <a:solidFill>
                  <a:schemeClr val="accent4">
                    <a:lumMod val="50000"/>
                  </a:schemeClr>
                </a:solidFill>
                <a:latin typeface="Times New Roman" pitchFamily="18" charset="0"/>
                <a:ea typeface="Calibri" pitchFamily="34" charset="0"/>
                <a:cs typeface="Times New Roman" pitchFamily="18" charset="0"/>
              </a:rPr>
              <a:t>Пазл</a:t>
            </a:r>
            <a:r>
              <a:rPr lang="ru-RU" sz="2400" b="1" dirty="0" smtClean="0">
                <a:solidFill>
                  <a:schemeClr val="accent4">
                    <a:lumMod val="50000"/>
                  </a:schemeClr>
                </a:solidFill>
                <a:latin typeface="Times New Roman" pitchFamily="18" charset="0"/>
                <a:ea typeface="Calibri" pitchFamily="34" charset="0"/>
                <a:cs typeface="Times New Roman" pitchFamily="18" charset="0"/>
              </a:rPr>
              <a:t> с разрезом ключ-замок</a:t>
            </a:r>
            <a:endPar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Так, </a:t>
            </a:r>
            <a:r>
              <a:rPr kumimoji="0" lang="ru-RU" sz="2000" i="0"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пазл</a:t>
            </a:r>
            <a:r>
              <a:rPr kumimoji="0" lang="ru-RU" sz="200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с разрезом ключ-замок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можно успешно собирать не думая, методом подбора. Можно, конечно, говорить о развитии восприятия и внимательности, но это не так важно, как осмысленность ситуации. В этом случае именно </a:t>
            </a:r>
            <a:r>
              <a:rPr kumimoji="0" lang="ru-RU" sz="2000" i="0"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пазл</a:t>
            </a:r>
            <a:r>
              <a:rPr kumimoji="0" lang="ru-RU" sz="200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с разрезом ключ-замок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заставляет, не думая соединять детали </a:t>
            </a:r>
            <a:r>
              <a:rPr kumimoji="0" lang="ru-RU" sz="2000" b="0" i="0"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пазлов</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Только помощь взрослого приводит к осмысленности деятельности по составлению картинки.</a:t>
            </a:r>
          </a:p>
          <a:p>
            <a:pPr lvl="0" algn="just" eaLnBrk="0" fontAlgn="base" hangingPunct="0">
              <a:spcBef>
                <a:spcPct val="0"/>
              </a:spcBef>
              <a:spcAft>
                <a:spcPct val="0"/>
              </a:spcAft>
            </a:pPr>
            <a:r>
              <a:rPr lang="ru-RU" sz="2000" dirty="0" smtClean="0">
                <a:solidFill>
                  <a:schemeClr val="accent4">
                    <a:lumMod val="50000"/>
                  </a:schemeClr>
                </a:solidFill>
                <a:latin typeface="Times New Roman" pitchFamily="18" charset="0"/>
                <a:ea typeface="Calibri" pitchFamily="34" charset="0"/>
                <a:cs typeface="Times New Roman" pitchFamily="18" charset="0"/>
              </a:rPr>
              <a:t>     Постепенно с 1-3 лет можно вводить больше количество деталей от 2 и более.  В 5-7 лет количество деталей не должно превышать нескольких десятков (до 80, иначе ребенок не справится с задачей и потеряет интерес), а их размер должен быть не меньше 3-4 см.</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pic>
        <p:nvPicPr>
          <p:cNvPr id="4" name="Рисунок 3" descr="https://cdn2.arhivurokov.ru/multiurok/html/2017/10/09/s_59dbc14081fbb/707566_6.jpeg"/>
          <p:cNvPicPr/>
          <p:nvPr/>
        </p:nvPicPr>
        <p:blipFill>
          <a:blip r:embed="rId3"/>
          <a:srcRect/>
          <a:stretch>
            <a:fillRect/>
          </a:stretch>
        </p:blipFill>
        <p:spPr bwMode="auto">
          <a:xfrm>
            <a:off x="571472" y="714356"/>
            <a:ext cx="3714775" cy="5429288"/>
          </a:xfrm>
          <a:prstGeom prst="rect">
            <a:avLst/>
          </a:prstGeom>
          <a:noFill/>
          <a:ln w="9525">
            <a:noFill/>
            <a:miter lim="800000"/>
            <a:headEnd/>
            <a:tailEnd/>
          </a:ln>
        </p:spPr>
      </p:pic>
      <p:pic>
        <p:nvPicPr>
          <p:cNvPr id="5" name="Рисунок 4" descr="https://im0-tub-ru.yandex.net/i?id=017b3708cded8d1e943129529609bfe8-l&amp;n=13"/>
          <p:cNvPicPr/>
          <p:nvPr/>
        </p:nvPicPr>
        <p:blipFill>
          <a:blip r:embed="rId4"/>
          <a:srcRect/>
          <a:stretch>
            <a:fillRect/>
          </a:stretch>
        </p:blipFill>
        <p:spPr bwMode="auto">
          <a:xfrm>
            <a:off x="4357686" y="714356"/>
            <a:ext cx="4214842" cy="54292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1"/>
            <a:ext cx="9144000" cy="6857999"/>
          </a:xfrm>
          <a:prstGeom prst="rect">
            <a:avLst/>
          </a:prstGeom>
          <a:noFill/>
          <a:ln w="9525">
            <a:noFill/>
            <a:miter lim="800000"/>
            <a:headEnd/>
            <a:tailEnd/>
          </a:ln>
        </p:spPr>
      </p:pic>
      <p:pic>
        <p:nvPicPr>
          <p:cNvPr id="9" name="Рисунок 8" descr="https://im0-tub-ru.yandex.net/i?id=10279e1c76e3071538cfd52448ba03c1-l&amp;n=13"/>
          <p:cNvPicPr/>
          <p:nvPr/>
        </p:nvPicPr>
        <p:blipFill>
          <a:blip r:embed="rId3"/>
          <a:srcRect/>
          <a:stretch>
            <a:fillRect/>
          </a:stretch>
        </p:blipFill>
        <p:spPr bwMode="auto">
          <a:xfrm>
            <a:off x="642910" y="642918"/>
            <a:ext cx="7786741" cy="5500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39937" name="Rectangle 1"/>
          <p:cNvSpPr>
            <a:spLocks noChangeArrowheads="1"/>
          </p:cNvSpPr>
          <p:nvPr/>
        </p:nvSpPr>
        <p:spPr bwMode="auto">
          <a:xfrm>
            <a:off x="714348" y="980728"/>
            <a:ext cx="7715304"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Пазлы</a:t>
            </a:r>
            <a:r>
              <a:rPr kumimoji="0" lang="ru-RU" sz="24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с произвольным разрезом </a:t>
            </a:r>
          </a:p>
          <a:p>
            <a:pPr marL="0" marR="0" lvl="0" indent="0" algn="just" defTabSz="914400" rtl="0" eaLnBrk="1" fontAlgn="base" latinLnBrk="0" hangingPunct="1">
              <a:lnSpc>
                <a:spcPct val="100000"/>
              </a:lnSpc>
              <a:spcBef>
                <a:spcPct val="0"/>
              </a:spcBef>
              <a:spcAft>
                <a:spcPct val="0"/>
              </a:spcAft>
              <a:buClrTx/>
              <a:buSzTx/>
              <a:buFontTx/>
              <a:buNone/>
              <a:tabLst/>
            </a:pPr>
            <a:r>
              <a:rPr lang="ru-RU" sz="2000" b="1" dirty="0" smtClean="0">
                <a:solidFill>
                  <a:schemeClr val="accent4">
                    <a:lumMod val="50000"/>
                  </a:schemeClr>
                </a:solidFill>
                <a:latin typeface="Times New Roman" pitchFamily="18" charset="0"/>
                <a:ea typeface="Calibri" pitchFamily="34" charset="0"/>
                <a:cs typeface="Times New Roman" pitchFamily="18" charset="0"/>
              </a:rPr>
              <a:t>     </a:t>
            </a:r>
            <a:r>
              <a:rPr lang="ru-RU" sz="2000" dirty="0" smtClean="0">
                <a:solidFill>
                  <a:schemeClr val="accent4">
                    <a:lumMod val="50000"/>
                  </a:schemeClr>
                </a:solidFill>
                <a:latin typeface="Times New Roman" pitchFamily="18" charset="0"/>
                <a:ea typeface="Calibri" pitchFamily="34" charset="0"/>
                <a:cs typeface="Times New Roman" pitchFamily="18" charset="0"/>
              </a:rPr>
              <a:t>В</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ыглядят так, словно картинки просто порвали и разрез получился как бы случайно. Конечно, в этом случае форма детали контролирует действия ребенка, но контроль увеличивается по мере составления картинки, а сама деталь не вынуждает на нее ориентироваться. За счет такой особенности </a:t>
            </a:r>
            <a:r>
              <a:rPr kumimoji="0" lang="ru-RU" sz="2000" b="0" i="0"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пазлы</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с  произвольным разрезом могут быть использованы на протяжении всего дошкольного возраста. Особенно хороши картинки с сюжетным рисунком, где на каждой детали – отдельный образ или даже несколько. Это позволяет придумывать рассказ по картинкам, причем постепенно выкладывая кусочки, за счет чего рассказов может быть много. </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5" name="Рисунок 4" descr="https://im0-tub-ru.yandex.net/i?id=2e0901104e85dca8c748760466f56581-l&amp;n=13"/>
          <p:cNvPicPr/>
          <p:nvPr/>
        </p:nvPicPr>
        <p:blipFill>
          <a:blip r:embed="rId3" cstate="print"/>
          <a:srcRect/>
          <a:stretch>
            <a:fillRect/>
          </a:stretch>
        </p:blipFill>
        <p:spPr bwMode="auto">
          <a:xfrm rot="1530154">
            <a:off x="6808359" y="4841293"/>
            <a:ext cx="1500835" cy="110450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4097" name="Rectangle 1"/>
          <p:cNvSpPr>
            <a:spLocks noChangeArrowheads="1"/>
          </p:cNvSpPr>
          <p:nvPr/>
        </p:nvSpPr>
        <p:spPr bwMode="auto">
          <a:xfrm>
            <a:off x="642910" y="642917"/>
            <a:ext cx="778674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Большое место в дошкольном обучении занимают дидактические игры. Педагог Е.И. Тихеева разработала  дидактические материалы, настольно-печатные игры, которые  и сегодня используются в дошкольных учреждениях. Эффективность дидактических игр в воспитании и обучении детей по мнению Е.И. Тихеевой в том, насколько они созвучны интересам ребенка, доставляют ему радость, позволяют проявить свою активность, самостоятельность.           Содержанием дидактических игр является окружающая жизнь со всем богатством мира природы, социальных связей, рукотворных предметов. </a:t>
            </a:r>
          </a:p>
          <a:p>
            <a:pPr marL="0" marR="0" lvl="0" indent="0" algn="just" defTabSz="914400" rtl="0" eaLnBrk="1" fontAlgn="base" latinLnBrk="0" hangingPunct="1">
              <a:lnSpc>
                <a:spcPct val="100000"/>
              </a:lnSpc>
              <a:spcBef>
                <a:spcPct val="0"/>
              </a:spcBef>
              <a:spcAft>
                <a:spcPct val="0"/>
              </a:spcAft>
              <a:buClrTx/>
              <a:buSzTx/>
              <a:buFontTx/>
              <a:buNone/>
              <a:tabLst/>
            </a:pPr>
            <a:r>
              <a:rPr lang="ru-RU" sz="2000" dirty="0" smtClean="0">
                <a:solidFill>
                  <a:schemeClr val="accent4">
                    <a:lumMod val="50000"/>
                  </a:schemeClr>
                </a:solidFill>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Распространены </a:t>
            </a:r>
            <a:r>
              <a:rPr kumimoji="0" lang="ru-RU" sz="20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настольно-печатные игры, такие как составные картинки</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устроенные по принципу разрезных картинок, складных кубиков, </a:t>
            </a:r>
            <a:r>
              <a:rPr kumimoji="0" lang="ru-RU" sz="2000" b="0" i="0"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пазлов</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на которых изображенный предмет или сюжет делится на несколько частей. </a:t>
            </a:r>
            <a:endParaRPr kumimoji="0" lang="ru-RU" sz="20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pic>
        <p:nvPicPr>
          <p:cNvPr id="5" name="Рисунок 4" descr="https://im0-tub-ru.yandex.net/i?id=2e0901104e85dca8c748760466f56581-l&amp;n=13"/>
          <p:cNvPicPr/>
          <p:nvPr/>
        </p:nvPicPr>
        <p:blipFill>
          <a:blip r:embed="rId3" cstate="print"/>
          <a:srcRect/>
          <a:stretch>
            <a:fillRect/>
          </a:stretch>
        </p:blipFill>
        <p:spPr bwMode="auto">
          <a:xfrm rot="1530154">
            <a:off x="7123758" y="4843043"/>
            <a:ext cx="1192490" cy="117244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pic>
        <p:nvPicPr>
          <p:cNvPr id="5" name="Рисунок 4" descr="https://im0-tub-ru.yandex.net/i?id=3401068e29cc42efde843f1d8b640e58-l&amp;n=13"/>
          <p:cNvPicPr/>
          <p:nvPr/>
        </p:nvPicPr>
        <p:blipFill>
          <a:blip r:embed="rId3"/>
          <a:srcRect/>
          <a:stretch>
            <a:fillRect/>
          </a:stretch>
        </p:blipFill>
        <p:spPr bwMode="auto">
          <a:xfrm>
            <a:off x="571473" y="714356"/>
            <a:ext cx="3929090" cy="5715017"/>
          </a:xfrm>
          <a:prstGeom prst="rect">
            <a:avLst/>
          </a:prstGeom>
          <a:noFill/>
          <a:ln w="9525">
            <a:noFill/>
            <a:miter lim="800000"/>
            <a:headEnd/>
            <a:tailEnd/>
          </a:ln>
        </p:spPr>
      </p:pic>
      <p:pic>
        <p:nvPicPr>
          <p:cNvPr id="6" name="Рисунок 5" descr="https://im0-tub-ru.yandex.net/i?id=c277529d08c4e5822844621c87e057f6-l&amp;n=13"/>
          <p:cNvPicPr/>
          <p:nvPr/>
        </p:nvPicPr>
        <p:blipFill>
          <a:blip r:embed="rId4"/>
          <a:srcRect/>
          <a:stretch>
            <a:fillRect/>
          </a:stretch>
        </p:blipFill>
        <p:spPr bwMode="auto">
          <a:xfrm>
            <a:off x="4572000" y="642918"/>
            <a:ext cx="3970344" cy="578647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1"/>
            <a:ext cx="9144000" cy="6857999"/>
          </a:xfrm>
          <a:prstGeom prst="rect">
            <a:avLst/>
          </a:prstGeom>
          <a:noFill/>
          <a:ln w="9525">
            <a:noFill/>
            <a:miter lim="800000"/>
            <a:headEnd/>
            <a:tailEnd/>
          </a:ln>
        </p:spPr>
      </p:pic>
      <p:sp>
        <p:nvSpPr>
          <p:cNvPr id="37889" name="Rectangle 1"/>
          <p:cNvSpPr>
            <a:spLocks noChangeArrowheads="1"/>
          </p:cNvSpPr>
          <p:nvPr/>
        </p:nvSpPr>
        <p:spPr bwMode="auto">
          <a:xfrm>
            <a:off x="611560" y="908720"/>
            <a:ext cx="778674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Картинки-вкладыши</a:t>
            </a:r>
          </a:p>
          <a:p>
            <a:pPr lvl="0" algn="just" fontAlgn="base">
              <a:spcBef>
                <a:spcPct val="0"/>
              </a:spcBef>
              <a:spcAft>
                <a:spcPct val="0"/>
              </a:spcAft>
            </a:pPr>
            <a:r>
              <a:rPr lang="ru-RU" sz="2000" b="1" dirty="0" smtClean="0">
                <a:solidFill>
                  <a:schemeClr val="accent4">
                    <a:lumMod val="50000"/>
                  </a:schemeClr>
                </a:solidFill>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Для данного вида составных картинок характерно наличие рамки, в которую вкладывается изображение. От обычных вкладышей они отличаются тем, что картинка не целая, а разрезана на части (конфигурация разреза может быть различной). </a:t>
            </a:r>
          </a:p>
          <a:p>
            <a:pPr lvl="0" algn="just" fontAlgn="base">
              <a:spcBef>
                <a:spcPct val="0"/>
              </a:spcBef>
              <a:spcAft>
                <a:spcPct val="0"/>
              </a:spcAft>
            </a:pPr>
            <a:r>
              <a:rPr lang="ru-RU" sz="2000" dirty="0" smtClean="0">
                <a:solidFill>
                  <a:schemeClr val="accent4">
                    <a:lumMod val="50000"/>
                  </a:schemeClr>
                </a:solidFill>
                <a:latin typeface="Times New Roman" pitchFamily="18" charset="0"/>
                <a:cs typeface="Times New Roman" pitchFamily="18" charset="0"/>
              </a:rPr>
              <a:t>     Картинка-вкладыш представляет собой картинку с вырезанными частями. Нужно найти недостающие кусочки и вложить на свои места, чтобы получилось целостное изображение. Выбирать картинки-вкладыши, необходимо исходя из возраста ребенка: чем он младше, тем меньше должно быть вырезано кусочков, тем крупнее детали. Для детей до 2 лет можно выбрать рамки-вкладыши с игрушками, фруктами и овощами, геометрическими формами. Детям после 2 лет можно предложить рамки-вкладыши, состоящие не из одной, а из нескольких частей. </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4" name="Рисунок 3" descr="https://im0-tub-ru.yandex.net/i?id=2e0901104e85dca8c748760466f56581-l&amp;n=13"/>
          <p:cNvPicPr/>
          <p:nvPr/>
        </p:nvPicPr>
        <p:blipFill>
          <a:blip r:embed="rId3" cstate="print"/>
          <a:srcRect/>
          <a:stretch>
            <a:fillRect/>
          </a:stretch>
        </p:blipFill>
        <p:spPr bwMode="auto">
          <a:xfrm rot="1331342">
            <a:off x="7348052" y="5177044"/>
            <a:ext cx="1115032" cy="92216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1"/>
            <a:ext cx="9144000" cy="6857999"/>
          </a:xfrm>
          <a:prstGeom prst="rect">
            <a:avLst/>
          </a:prstGeom>
          <a:noFill/>
          <a:ln w="9525">
            <a:noFill/>
            <a:miter lim="800000"/>
            <a:headEnd/>
            <a:tailEnd/>
          </a:ln>
        </p:spPr>
      </p:pic>
      <p:sp>
        <p:nvSpPr>
          <p:cNvPr id="3" name="Прямоугольник 2"/>
          <p:cNvSpPr/>
          <p:nvPr/>
        </p:nvSpPr>
        <p:spPr>
          <a:xfrm>
            <a:off x="642910" y="764704"/>
            <a:ext cx="7858180" cy="5970865"/>
          </a:xfrm>
          <a:prstGeom prst="rect">
            <a:avLst/>
          </a:prstGeom>
        </p:spPr>
        <p:txBody>
          <a:bodyPr wrap="square">
            <a:spAutoFit/>
          </a:bodyPr>
          <a:lstStyle/>
          <a:p>
            <a:pPr lvl="0" algn="just" eaLnBrk="0" fontAlgn="base" hangingPunct="0">
              <a:spcBef>
                <a:spcPct val="0"/>
              </a:spcBef>
              <a:spcAft>
                <a:spcPct val="0"/>
              </a:spcAft>
            </a:pPr>
            <a:r>
              <a:rPr lang="ru-RU" sz="2000" dirty="0" smtClean="0">
                <a:solidFill>
                  <a:schemeClr val="accent4">
                    <a:lumMod val="50000"/>
                  </a:schemeClr>
                </a:solidFill>
                <a:latin typeface="Times New Roman" pitchFamily="18" charset="0"/>
                <a:ea typeface="Calibri" pitchFamily="34" charset="0"/>
                <a:cs typeface="Times New Roman" pitchFamily="18" charset="0"/>
              </a:rPr>
              <a:t>    Для детей до 3,5-4 лет довольно сложная задача – собрать в рамку картинку из частей. Очень немногие малыши способны вставлять детали осмысленно, а не хаотично. Ребенок справляется с задачей, если взрослый помогает ребенку, показывает и подсказывает шаги. Ребенок</a:t>
            </a:r>
            <a:r>
              <a:rPr lang="ru-RU" sz="2000" b="1" i="1" dirty="0" smtClean="0">
                <a:solidFill>
                  <a:schemeClr val="accent4">
                    <a:lumMod val="50000"/>
                  </a:schemeClr>
                </a:solidFill>
                <a:latin typeface="Times New Roman" pitchFamily="18" charset="0"/>
                <a:ea typeface="Calibri" pitchFamily="34" charset="0"/>
                <a:cs typeface="Times New Roman" pitchFamily="18" charset="0"/>
              </a:rPr>
              <a:t> </a:t>
            </a:r>
            <a:r>
              <a:rPr lang="ru-RU" sz="2000" dirty="0" smtClean="0">
                <a:solidFill>
                  <a:schemeClr val="accent4">
                    <a:lumMod val="50000"/>
                  </a:schemeClr>
                </a:solidFill>
                <a:latin typeface="Times New Roman" pitchFamily="18" charset="0"/>
                <a:ea typeface="Calibri" pitchFamily="34" charset="0"/>
                <a:cs typeface="Times New Roman" pitchFamily="18" charset="0"/>
              </a:rPr>
              <a:t>со взрослым открывает для себя необходимый для этого способ действия.</a:t>
            </a:r>
          </a:p>
          <a:p>
            <a:pPr algn="just" eaLnBrk="0" fontAlgn="base" hangingPunct="0">
              <a:spcBef>
                <a:spcPct val="0"/>
              </a:spcBef>
              <a:spcAft>
                <a:spcPct val="0"/>
              </a:spcAft>
            </a:pPr>
            <a:r>
              <a:rPr lang="ru-RU" sz="2000" dirty="0" smtClean="0">
                <a:solidFill>
                  <a:schemeClr val="accent4">
                    <a:lumMod val="50000"/>
                  </a:schemeClr>
                </a:solidFill>
                <a:latin typeface="Times New Roman" pitchFamily="18" charset="0"/>
                <a:ea typeface="Calibri" pitchFamily="34" charset="0"/>
                <a:cs typeface="Times New Roman" pitchFamily="18" charset="0"/>
              </a:rPr>
              <a:t>    После 4-х лет ребенку можно предлагать картинку-вкладыш  с простым сюжетом. А вот начиная с 5 лет, дети с удовольствием</a:t>
            </a:r>
            <a:r>
              <a:rPr lang="ru-RU" sz="2000" dirty="0" smtClean="0"/>
              <a:t> </a:t>
            </a:r>
            <a:r>
              <a:rPr lang="ru-RU" sz="2000" dirty="0" smtClean="0">
                <a:solidFill>
                  <a:schemeClr val="accent4">
                    <a:lumMod val="50000"/>
                  </a:schemeClr>
                </a:solidFill>
                <a:latin typeface="Times New Roman" pitchFamily="18" charset="0"/>
                <a:cs typeface="Times New Roman" pitchFamily="18" charset="0"/>
              </a:rPr>
              <a:t>собирают картинки-вкладыши с сюжетным изображением.</a:t>
            </a:r>
            <a:r>
              <a:rPr lang="ru-RU" sz="2000" dirty="0" smtClean="0"/>
              <a:t> </a:t>
            </a:r>
            <a:endParaRPr lang="ru-RU" sz="2000" dirty="0" smtClean="0"/>
          </a:p>
          <a:p>
            <a:pPr algn="just" eaLnBrk="0" fontAlgn="base" hangingPunct="0">
              <a:spcBef>
                <a:spcPct val="0"/>
              </a:spcBef>
              <a:spcAft>
                <a:spcPct val="0"/>
              </a:spcAft>
            </a:pPr>
            <a:endParaRPr lang="ru-RU" dirty="0" smtClean="0"/>
          </a:p>
          <a:p>
            <a:pPr algn="ctr" eaLnBrk="0" fontAlgn="base" hangingPunct="0">
              <a:spcBef>
                <a:spcPct val="0"/>
              </a:spcBef>
              <a:spcAft>
                <a:spcPct val="0"/>
              </a:spcAft>
            </a:pPr>
            <a:r>
              <a:rPr lang="ru-RU" sz="2400" b="1" dirty="0" smtClean="0">
                <a:solidFill>
                  <a:schemeClr val="accent4">
                    <a:lumMod val="50000"/>
                  </a:schemeClr>
                </a:solidFill>
                <a:latin typeface="Times New Roman" pitchFamily="18" charset="0"/>
                <a:cs typeface="Times New Roman" pitchFamily="18" charset="0"/>
              </a:rPr>
              <a:t>Что еще можно делать с фигурками</a:t>
            </a:r>
            <a:r>
              <a:rPr lang="ru-RU" sz="2400" b="1" dirty="0" smtClean="0">
                <a:solidFill>
                  <a:schemeClr val="accent4">
                    <a:lumMod val="50000"/>
                  </a:schemeClr>
                </a:solidFill>
                <a:latin typeface="Times New Roman" pitchFamily="18" charset="0"/>
                <a:cs typeface="Times New Roman" pitchFamily="18" charset="0"/>
              </a:rPr>
              <a:t>?</a:t>
            </a:r>
          </a:p>
          <a:p>
            <a:pPr algn="ctr" eaLnBrk="0" fontAlgn="base" hangingPunct="0">
              <a:spcBef>
                <a:spcPct val="0"/>
              </a:spcBef>
              <a:spcAft>
                <a:spcPct val="0"/>
              </a:spcAft>
            </a:pPr>
            <a:endParaRPr lang="ru-RU" sz="2400" dirty="0" smtClean="0">
              <a:solidFill>
                <a:schemeClr val="accent4">
                  <a:lumMod val="50000"/>
                </a:schemeClr>
              </a:solidFill>
              <a:latin typeface="Times New Roman" pitchFamily="18" charset="0"/>
              <a:cs typeface="Times New Roman" pitchFamily="18" charset="0"/>
            </a:endParaRPr>
          </a:p>
          <a:p>
            <a:pPr algn="just" eaLnBrk="0" fontAlgn="base" hangingPunct="0">
              <a:spcBef>
                <a:spcPct val="0"/>
              </a:spcBef>
              <a:spcAft>
                <a:spcPct val="0"/>
              </a:spcAft>
            </a:pPr>
            <a:r>
              <a:rPr lang="ru-RU" sz="2000" dirty="0" smtClean="0">
                <a:solidFill>
                  <a:schemeClr val="accent4">
                    <a:lumMod val="50000"/>
                  </a:schemeClr>
                </a:solidFill>
                <a:latin typeface="Times New Roman" pitchFamily="18" charset="0"/>
                <a:cs typeface="Times New Roman" pitchFamily="18" charset="0"/>
              </a:rPr>
              <a:t>     Их можно обводить и закрашивать, дорисовывать, определять на ощупь, фигурки можно использовать как счетный материал. Можно описывать фигурки, называть их свойства. Придумывать истории. Можно разыграть настольный театр, где будут задействованы все фигурки рамки. </a:t>
            </a:r>
          </a:p>
          <a:p>
            <a:pPr algn="just" eaLnBrk="0" fontAlgn="base" hangingPunct="0">
              <a:spcBef>
                <a:spcPct val="0"/>
              </a:spcBef>
              <a:spcAft>
                <a:spcPct val="0"/>
              </a:spcAft>
            </a:pPr>
            <a:endParaRPr lang="ru-RU" dirty="0" smtClean="0">
              <a:solidFill>
                <a:schemeClr val="accent4">
                  <a:lumMod val="50000"/>
                </a:schemeClr>
              </a:solidFill>
              <a:latin typeface="Times New Roman" pitchFamily="18" charset="0"/>
              <a:cs typeface="Times New Roman" pitchFamily="18" charset="0"/>
            </a:endParaRPr>
          </a:p>
          <a:p>
            <a:pPr algn="just" eaLnBrk="0" fontAlgn="base" hangingPunct="0">
              <a:spcBef>
                <a:spcPct val="0"/>
              </a:spcBef>
              <a:spcAft>
                <a:spcPct val="0"/>
              </a:spcAft>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1"/>
            <a:ext cx="9144000" cy="6857999"/>
          </a:xfrm>
          <a:prstGeom prst="rect">
            <a:avLst/>
          </a:prstGeom>
          <a:noFill/>
          <a:ln w="9525">
            <a:noFill/>
            <a:miter lim="800000"/>
            <a:headEnd/>
            <a:tailEnd/>
          </a:ln>
        </p:spPr>
      </p:pic>
      <p:pic>
        <p:nvPicPr>
          <p:cNvPr id="3" name="Рисунок 2" descr="https://www.intelkot.ru/upload/12465.jpg"/>
          <p:cNvPicPr/>
          <p:nvPr/>
        </p:nvPicPr>
        <p:blipFill>
          <a:blip r:embed="rId3"/>
          <a:srcRect/>
          <a:stretch>
            <a:fillRect/>
          </a:stretch>
        </p:blipFill>
        <p:spPr bwMode="auto">
          <a:xfrm>
            <a:off x="714348" y="714356"/>
            <a:ext cx="7715304" cy="54292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pic>
        <p:nvPicPr>
          <p:cNvPr id="6" name="Рисунок 5" descr="http://cdn2.rf-sp.ru/fb/5e/fb5e55fe7b12fc743b4821eb8fa0715f.jpg"/>
          <p:cNvPicPr/>
          <p:nvPr/>
        </p:nvPicPr>
        <p:blipFill>
          <a:blip r:embed="rId3"/>
          <a:srcRect/>
          <a:stretch>
            <a:fillRect/>
          </a:stretch>
        </p:blipFill>
        <p:spPr bwMode="auto">
          <a:xfrm>
            <a:off x="642910" y="714356"/>
            <a:ext cx="7786742" cy="54292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pic>
        <p:nvPicPr>
          <p:cNvPr id="7" name="Рисунок 6" descr="http://chudomama.com/purchases/uploads/adc/6f1/531403bfaca16610e3efaf40c7.jpg"/>
          <p:cNvPicPr/>
          <p:nvPr/>
        </p:nvPicPr>
        <p:blipFill>
          <a:blip r:embed="rId3"/>
          <a:srcRect/>
          <a:stretch>
            <a:fillRect/>
          </a:stretch>
        </p:blipFill>
        <p:spPr bwMode="auto">
          <a:xfrm>
            <a:off x="642910" y="714356"/>
            <a:ext cx="7786742" cy="528641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pic>
        <p:nvPicPr>
          <p:cNvPr id="5" name="Рисунок 4" descr="https://static.kinderly.ru/images/products/1/3945/24440681/large_igrushka-puzzle-703.jpg"/>
          <p:cNvPicPr/>
          <p:nvPr/>
        </p:nvPicPr>
        <p:blipFill>
          <a:blip r:embed="rId3"/>
          <a:srcRect/>
          <a:stretch>
            <a:fillRect/>
          </a:stretch>
        </p:blipFill>
        <p:spPr bwMode="auto">
          <a:xfrm>
            <a:off x="642910" y="714356"/>
            <a:ext cx="7858180" cy="550072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1025" name="Rectangle 1"/>
          <p:cNvSpPr>
            <a:spLocks noChangeArrowheads="1"/>
          </p:cNvSpPr>
          <p:nvPr/>
        </p:nvSpPr>
        <p:spPr bwMode="auto">
          <a:xfrm>
            <a:off x="642910" y="428604"/>
            <a:ext cx="77867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2000" dirty="0" smtClean="0">
                <a:solidFill>
                  <a:schemeClr val="accent4">
                    <a:lumMod val="50000"/>
                  </a:schemeClr>
                </a:solidFill>
                <a:latin typeface="Times New Roman" pitchFamily="18" charset="0"/>
                <a:ea typeface="Times New Roman" pitchFamily="18" charset="0"/>
                <a:cs typeface="Times New Roman" pitchFamily="18" charset="0"/>
              </a:rPr>
              <a:t>     Поняв принцип игры – у каждой детали свое место – ребенок сможет перейти к простым </a:t>
            </a:r>
            <a:r>
              <a:rPr lang="ru-RU" sz="2000" dirty="0" err="1" smtClean="0">
                <a:solidFill>
                  <a:schemeClr val="accent4">
                    <a:lumMod val="50000"/>
                  </a:schemeClr>
                </a:solidFill>
                <a:latin typeface="Times New Roman" pitchFamily="18" charset="0"/>
                <a:ea typeface="Times New Roman" pitchFamily="18" charset="0"/>
                <a:cs typeface="Times New Roman" pitchFamily="18" charset="0"/>
              </a:rPr>
              <a:t>пазлам</a:t>
            </a:r>
            <a:r>
              <a:rPr lang="ru-RU" sz="2000" dirty="0" smtClean="0">
                <a:solidFill>
                  <a:schemeClr val="accent4">
                    <a:lumMod val="50000"/>
                  </a:schemeClr>
                </a:solidFill>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www.christmasdove.com/assets/images/63650.jpg"/>
          <p:cNvPicPr/>
          <p:nvPr/>
        </p:nvPicPr>
        <p:blipFill>
          <a:blip r:embed="rId3"/>
          <a:srcRect/>
          <a:stretch>
            <a:fillRect/>
          </a:stretch>
        </p:blipFill>
        <p:spPr bwMode="auto">
          <a:xfrm>
            <a:off x="642910" y="1357298"/>
            <a:ext cx="7786741" cy="478634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35841" name="Rectangle 1"/>
          <p:cNvSpPr>
            <a:spLocks noChangeArrowheads="1"/>
          </p:cNvSpPr>
          <p:nvPr/>
        </p:nvSpPr>
        <p:spPr bwMode="auto">
          <a:xfrm>
            <a:off x="571472" y="500042"/>
            <a:ext cx="792961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Картинки на кубиках</a:t>
            </a:r>
          </a:p>
          <a:p>
            <a:pPr marL="0" marR="0" lvl="0" indent="0" algn="just" defTabSz="914400" rtl="0" eaLnBrk="1" fontAlgn="base" latinLnBrk="0" hangingPunct="1">
              <a:lnSpc>
                <a:spcPct val="100000"/>
              </a:lnSpc>
              <a:spcBef>
                <a:spcPct val="0"/>
              </a:spcBef>
              <a:spcAft>
                <a:spcPct val="0"/>
              </a:spcAft>
              <a:buClrTx/>
              <a:buSzTx/>
              <a:buFontTx/>
              <a:buNone/>
              <a:tabLst/>
            </a:pPr>
            <a:r>
              <a:rPr lang="ru-RU" sz="2000" b="1" dirty="0" smtClean="0">
                <a:solidFill>
                  <a:schemeClr val="accent4">
                    <a:lumMod val="50000"/>
                  </a:schemeClr>
                </a:solidFill>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Этот вид составных картинок отличается от всех других тем, что картинка нарисована на гранях кубиков, причем на одном кубике 6 картинок. Среди малышей (до 3-3,5 лет) очень редко кто собирает картинку на кубиках. Их привлекают сами кубики – с ними можно поиграть, строить из них что-нибудь, разглядывать. Сюрпризный момент – кубик переворачиваешь, а там уже новое изображение. Составление же картинок на кубиках оборачивается неудачей, потому что ребенку очень сложно удерживать задачу (например, собрать зайку), потому что пока ищет одно изображение, постоянно встречает другое. Причем помощь взрослого в этих случаях неэффективна. Поэтому в этом возрасте ребенку можно предложить картинки на кубиках для манипулирования и ознакомления.</a:t>
            </a:r>
          </a:p>
          <a:p>
            <a:pPr lvl="0" algn="just" fontAlgn="base">
              <a:spcBef>
                <a:spcPct val="0"/>
              </a:spcBef>
              <a:spcAft>
                <a:spcPct val="0"/>
              </a:spcAft>
            </a:pPr>
            <a:r>
              <a:rPr lang="ru-RU" sz="2000" dirty="0" smtClean="0">
                <a:solidFill>
                  <a:schemeClr val="accent4">
                    <a:lumMod val="50000"/>
                  </a:schemeClr>
                </a:solidFill>
                <a:latin typeface="Times New Roman" pitchFamily="18" charset="0"/>
                <a:cs typeface="Times New Roman" pitchFamily="18" charset="0"/>
              </a:rPr>
              <a:t>     Собирать же этот вид составных картинок можно с 3-3,5 лет, с помощью взрослого добиваются успехов - разрезные (складные) кубики с предметными картинками (4-6 частей). Около 5-5,5 лет с удовольствием будут собирать сюжетные картинки и сюжеты из любимых сказок на кубиках(6-8 частей) и более.</a:t>
            </a:r>
            <a:r>
              <a:rPr lang="ru-RU" sz="2000" b="1" dirty="0" smtClean="0">
                <a:solidFill>
                  <a:schemeClr val="accent4">
                    <a:lumMod val="50000"/>
                  </a:schemeClr>
                </a:solidFill>
                <a:latin typeface="Times New Roman" pitchFamily="18" charset="0"/>
                <a:cs typeface="Times New Roman" pitchFamily="18" charset="0"/>
              </a:rPr>
              <a:t>  </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pic>
        <p:nvPicPr>
          <p:cNvPr id="5" name="Рисунок 4" descr="https://im0-tub-ru.yandex.net/i?id=5828b8da8155e2b093b03dff9ac9594a-l&amp;n=13"/>
          <p:cNvPicPr/>
          <p:nvPr/>
        </p:nvPicPr>
        <p:blipFill>
          <a:blip r:embed="rId3" cstate="print"/>
          <a:srcRect/>
          <a:stretch>
            <a:fillRect/>
          </a:stretch>
        </p:blipFill>
        <p:spPr bwMode="auto">
          <a:xfrm>
            <a:off x="714348" y="714356"/>
            <a:ext cx="7786742" cy="54292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1"/>
            <a:ext cx="9144000" cy="6857999"/>
          </a:xfrm>
          <a:prstGeom prst="rect">
            <a:avLst/>
          </a:prstGeom>
          <a:noFill/>
          <a:ln w="9525">
            <a:noFill/>
            <a:miter lim="800000"/>
            <a:headEnd/>
            <a:tailEnd/>
          </a:ln>
        </p:spPr>
      </p:pic>
      <p:sp>
        <p:nvSpPr>
          <p:cNvPr id="22529" name="Rectangle 1"/>
          <p:cNvSpPr>
            <a:spLocks noChangeArrowheads="1"/>
          </p:cNvSpPr>
          <p:nvPr/>
        </p:nvSpPr>
        <p:spPr bwMode="auto">
          <a:xfrm>
            <a:off x="785786" y="642918"/>
            <a:ext cx="557216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Составные картинки развивают:</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внимание;</a:t>
            </a:r>
            <a:endParaRPr kumimoji="0" lang="ru-RU" sz="24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зрительное восприятие; </a:t>
            </a:r>
            <a:endParaRPr kumimoji="0" lang="ru-RU" sz="24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образное и логическое мышление; </a:t>
            </a:r>
            <a:endParaRPr kumimoji="0" lang="ru-RU" sz="24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зрительную память;</a:t>
            </a:r>
            <a:endParaRPr kumimoji="0" lang="ru-RU" sz="24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воображение;</a:t>
            </a:r>
            <a:endParaRPr kumimoji="0" lang="ru-RU" sz="24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речь;</a:t>
            </a:r>
            <a:endParaRPr kumimoji="0" lang="ru-RU" sz="24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усидчивость;</a:t>
            </a:r>
            <a:endParaRPr kumimoji="0" lang="ru-RU" sz="24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целеустремленность;</a:t>
            </a:r>
            <a:endParaRPr kumimoji="0" lang="ru-RU" sz="24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сосредоточенность;</a:t>
            </a:r>
            <a:endParaRPr kumimoji="0" lang="ru-RU" sz="24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мелкую моторику рук, координацию движений, а также соотношение понятий "часть" и "целое" </a:t>
            </a:r>
            <a:r>
              <a:rPr kumimoji="0" lang="ru-RU" sz="24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и др.</a:t>
            </a:r>
            <a:endParaRPr kumimoji="0" lang="ru-RU" sz="24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4" name="Рисунок 3" descr="https://im0-tub-ru.yandex.net/i?id=2e0901104e85dca8c748760466f56581-l&amp;n=13"/>
          <p:cNvPicPr/>
          <p:nvPr/>
        </p:nvPicPr>
        <p:blipFill>
          <a:blip r:embed="rId3" cstate="print"/>
          <a:srcRect/>
          <a:stretch>
            <a:fillRect/>
          </a:stretch>
        </p:blipFill>
        <p:spPr bwMode="auto">
          <a:xfrm rot="1530154">
            <a:off x="6744525" y="4422725"/>
            <a:ext cx="1637661" cy="1502638"/>
          </a:xfrm>
          <a:prstGeom prst="rect">
            <a:avLst/>
          </a:prstGeom>
          <a:noFill/>
          <a:ln w="9525">
            <a:noFill/>
            <a:miter lim="800000"/>
            <a:headEnd/>
            <a:tailEnd/>
          </a:ln>
        </p:spPr>
      </p:pic>
      <p:pic>
        <p:nvPicPr>
          <p:cNvPr id="5" name="Рисунок 4" descr="https://im0-tub-ru.yandex.net/i?id=2e0901104e85dca8c748760466f56581-l&amp;n=13"/>
          <p:cNvPicPr/>
          <p:nvPr/>
        </p:nvPicPr>
        <p:blipFill>
          <a:blip r:embed="rId3" cstate="print"/>
          <a:srcRect/>
          <a:stretch>
            <a:fillRect/>
          </a:stretch>
        </p:blipFill>
        <p:spPr bwMode="auto">
          <a:xfrm rot="1530154">
            <a:off x="6673087" y="4351288"/>
            <a:ext cx="1637661" cy="150263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pic>
        <p:nvPicPr>
          <p:cNvPr id="3" name="Рисунок 2" descr="https://im0-tub-ru.yandex.net/i?id=4e5a8f7509339420a9c667ff54a38990-l&amp;n=13"/>
          <p:cNvPicPr/>
          <p:nvPr/>
        </p:nvPicPr>
        <p:blipFill>
          <a:blip r:embed="rId3"/>
          <a:srcRect/>
          <a:stretch>
            <a:fillRect/>
          </a:stretch>
        </p:blipFill>
        <p:spPr bwMode="auto">
          <a:xfrm>
            <a:off x="785786" y="571480"/>
            <a:ext cx="7715304" cy="578647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28673" name="Rectangle 1"/>
          <p:cNvSpPr>
            <a:spLocks noChangeArrowheads="1"/>
          </p:cNvSpPr>
          <p:nvPr/>
        </p:nvSpPr>
        <p:spPr bwMode="auto">
          <a:xfrm>
            <a:off x="642910" y="879646"/>
            <a:ext cx="785818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Если ребенок собирает картинку из большого количества,  то можно говорить о том, что у ребенка сформирован способ действия с этими пособиями. Это значит, что он способен поставить себе цель и знает, как ее достичь, удерживает ее, контролирует процесс и адекватно оценивает результат.</a:t>
            </a:r>
            <a:r>
              <a:rPr lang="ru-RU" sz="2000" dirty="0" smtClean="0">
                <a:solidFill>
                  <a:schemeClr val="accent4">
                    <a:lumMod val="50000"/>
                  </a:schemeClr>
                </a:solidFill>
                <a:latin typeface="Times New Roman" pitchFamily="18" charset="0"/>
                <a:ea typeface="Calibri" pitchFamily="34" charset="0"/>
                <a:cs typeface="Times New Roman" pitchFamily="18" charset="0"/>
              </a:rPr>
              <a:t> </a:t>
            </a:r>
          </a:p>
          <a:p>
            <a:pPr lvl="0" algn="just" fontAlgn="base">
              <a:spcBef>
                <a:spcPct val="0"/>
              </a:spcBef>
              <a:spcAft>
                <a:spcPct val="0"/>
              </a:spcAft>
            </a:pPr>
            <a:r>
              <a:rPr lang="ru-RU" sz="2000" dirty="0" smtClean="0">
                <a:solidFill>
                  <a:schemeClr val="accent4">
                    <a:lumMod val="50000"/>
                  </a:schemeClr>
                </a:solidFill>
                <a:latin typeface="Times New Roman" pitchFamily="18" charset="0"/>
                <a:ea typeface="Calibri" pitchFamily="34" charset="0"/>
                <a:cs typeface="Times New Roman" pitchFamily="18" charset="0"/>
              </a:rPr>
              <a:t>     Увеличение с возрастом количества деталей не должно превратиться в погоню за количеством, минуя качество. Главное – не количество деталей, а разнообразие видов составных картинок, их особенностей.</a:t>
            </a:r>
            <a:endParaRPr lang="ru-RU" sz="2000" dirty="0" smtClean="0">
              <a:solidFill>
                <a:schemeClr val="accent4">
                  <a:lumMod val="50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u-RU" sz="2000" dirty="0" smtClean="0">
                <a:solidFill>
                  <a:schemeClr val="accent4">
                    <a:lumMod val="50000"/>
                  </a:schemeClr>
                </a:solidFill>
                <a:latin typeface="Times New Roman" pitchFamily="18" charset="0"/>
                <a:ea typeface="Calibri" pitchFamily="34" charset="0"/>
                <a:cs typeface="Times New Roman" pitchFamily="18" charset="0"/>
              </a:rPr>
              <a:t>     Участие взрослого должно быть направлено на развитие психических функций, которые еще окончательно не созрели. Дети, которые не могут собрать самостоятельно составные картинки, результат достигают вместе со взрослым. Помогая собирать, не нужно делать все за ребенка – лишать его собственной активности.</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6" name="Рисунок 5" descr="https://im0-tub-ru.yandex.net/i?id=2e0901104e85dca8c748760466f56581-l&amp;n=13"/>
          <p:cNvPicPr/>
          <p:nvPr/>
        </p:nvPicPr>
        <p:blipFill>
          <a:blip r:embed="rId3" cstate="print"/>
          <a:srcRect/>
          <a:stretch>
            <a:fillRect/>
          </a:stretch>
        </p:blipFill>
        <p:spPr bwMode="auto">
          <a:xfrm rot="1331342">
            <a:off x="7348054" y="5105605"/>
            <a:ext cx="1115032" cy="92216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fotoramky.narod.ru/images_big/ramka223.png"/>
          <p:cNvPicPr/>
          <p:nvPr/>
        </p:nvPicPr>
        <p:blipFill>
          <a:blip r:embed="rId2"/>
          <a:srcRect/>
          <a:stretch>
            <a:fillRect/>
          </a:stretch>
        </p:blipFill>
        <p:spPr bwMode="auto">
          <a:xfrm>
            <a:off x="285720" y="285728"/>
            <a:ext cx="8643998" cy="6357982"/>
          </a:xfrm>
          <a:prstGeom prst="rect">
            <a:avLst/>
          </a:prstGeom>
          <a:noFill/>
          <a:ln w="9525">
            <a:noFill/>
            <a:miter lim="800000"/>
            <a:headEnd/>
            <a:tailEnd/>
          </a:ln>
        </p:spPr>
      </p:pic>
      <p:sp>
        <p:nvSpPr>
          <p:cNvPr id="12289" name="Rectangle 1"/>
          <p:cNvSpPr>
            <a:spLocks noChangeArrowheads="1"/>
          </p:cNvSpPr>
          <p:nvPr/>
        </p:nvSpPr>
        <p:spPr bwMode="auto">
          <a:xfrm>
            <a:off x="1714480" y="2786058"/>
            <a:ext cx="435771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СПАСИБО ЗА ВНИМАНИЕ!</a:t>
            </a:r>
            <a:endParaRPr kumimoji="0" lang="ru-RU" sz="40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1"/>
            <a:ext cx="9144000" cy="6857999"/>
          </a:xfrm>
          <a:prstGeom prst="rect">
            <a:avLst/>
          </a:prstGeom>
          <a:noFill/>
          <a:ln w="9525">
            <a:noFill/>
            <a:miter lim="800000"/>
            <a:headEnd/>
            <a:tailEnd/>
          </a:ln>
        </p:spPr>
      </p:pic>
      <p:sp>
        <p:nvSpPr>
          <p:cNvPr id="21506" name="Rectangle 2"/>
          <p:cNvSpPr>
            <a:spLocks noChangeArrowheads="1"/>
          </p:cNvSpPr>
          <p:nvPr/>
        </p:nvSpPr>
        <p:spPr bwMode="auto">
          <a:xfrm>
            <a:off x="642910" y="714356"/>
            <a:ext cx="785818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Действие с составными картинками развивает </a:t>
            </a:r>
            <a:r>
              <a:rPr kumimoji="0" lang="ru-RU" sz="2000" b="0" i="0"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аналитико</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 синтетическую составляющую умственной работы, ведь картинка  разбита на множество частей, каждую из которых надо осмыслить и объединить в целое изображение. Для дошкольников складывание целого из частей – сложный процесс осмысления, работы воображения. Он облегчается подбором предметов и сюжетов, знакомых ребенку по личному опыту, показом целой картинки, постепенным прибавлением частей, которые надо сложить.</a:t>
            </a:r>
            <a:r>
              <a:rPr lang="ru-RU" sz="2000" dirty="0" smtClean="0"/>
              <a:t> </a:t>
            </a:r>
            <a:r>
              <a:rPr lang="ru-RU" sz="2000" dirty="0" smtClean="0">
                <a:solidFill>
                  <a:schemeClr val="accent4">
                    <a:lumMod val="50000"/>
                  </a:schemeClr>
                </a:solidFill>
                <a:latin typeface="Times New Roman" pitchFamily="18" charset="0"/>
                <a:cs typeface="Times New Roman" pitchFamily="18" charset="0"/>
              </a:rPr>
              <a:t>Из получившихся фрагментов ребенок по образцу собирает картинку. Впоследствии, он может складывать ее без образца.</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Поскольку в результате этой деятельности получается продукт, составные картинки способствуют развитию чувства успешности, самостоятельности. </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5" name="Рисунок 4" descr="https://im0-tub-ru.yandex.net/i?id=2e0901104e85dca8c748760466f56581-l&amp;n=13"/>
          <p:cNvPicPr/>
          <p:nvPr/>
        </p:nvPicPr>
        <p:blipFill>
          <a:blip r:embed="rId3" cstate="print"/>
          <a:srcRect/>
          <a:stretch>
            <a:fillRect/>
          </a:stretch>
        </p:blipFill>
        <p:spPr bwMode="auto">
          <a:xfrm rot="1530154">
            <a:off x="6612025" y="4716063"/>
            <a:ext cx="1607152" cy="121208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20481" name="Rectangle 1"/>
          <p:cNvSpPr>
            <a:spLocks noChangeArrowheads="1"/>
          </p:cNvSpPr>
          <p:nvPr/>
        </p:nvSpPr>
        <p:spPr bwMode="auto">
          <a:xfrm>
            <a:off x="642910" y="714356"/>
            <a:ext cx="785818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a:t>
            </a:r>
            <a:r>
              <a:rPr lang="ru-RU" sz="2000" dirty="0" smtClean="0">
                <a:solidFill>
                  <a:schemeClr val="accent4">
                    <a:lumMod val="50000"/>
                  </a:schemeClr>
                </a:solidFill>
                <a:latin typeface="Times New Roman" pitchFamily="18" charset="0"/>
                <a:ea typeface="Calibri" pitchFamily="34" charset="0"/>
                <a:cs typeface="Times New Roman" pitchFamily="18" charset="0"/>
              </a:rPr>
              <a:t>Кроме того, в собирании картинок есть и сюрпризный момент, следовательно, развиваются познавательные эмоции: удивление, интерес, удовлетворение результатом деятельности и др. Завершение формы успокаивает, расслабляет, так составные картинки обладают определенным релаксационным эффектом. Это их достоинство, можно использовать в качестве  успокаивающего средства, когда ребенок чрезмерно возбужден, время близится ко сну и т.п. </a:t>
            </a:r>
          </a:p>
          <a:p>
            <a:pPr lvl="0" algn="just" fontAlgn="base">
              <a:spcBef>
                <a:spcPct val="0"/>
              </a:spcBef>
              <a:spcAft>
                <a:spcPct val="0"/>
              </a:spcAft>
            </a:pP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Составные картинки объединены одной тематикой, сюжетом или идеей.</a:t>
            </a:r>
            <a:r>
              <a:rPr kumimoji="0" lang="ru-RU" sz="20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 Картинки играют огромную значительную роль в развитии речи детей,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в ознакомлении дошкольников с искусством, в развитии математических представлений, в ознакомлении с окружающим миром,</a:t>
            </a:r>
            <a:r>
              <a:rPr kumimoji="0" lang="ru-RU" sz="20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 поэтому необходимо как можно шире использовать их в практике. </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4" name="Рисунок 3" descr="https://im0-tub-ru.yandex.net/i?id=2e0901104e85dca8c748760466f56581-l&amp;n=13"/>
          <p:cNvPicPr/>
          <p:nvPr/>
        </p:nvPicPr>
        <p:blipFill>
          <a:blip r:embed="rId3" cstate="print"/>
          <a:srcRect/>
          <a:stretch>
            <a:fillRect/>
          </a:stretch>
        </p:blipFill>
        <p:spPr bwMode="auto">
          <a:xfrm rot="1530154">
            <a:off x="6683463" y="4716064"/>
            <a:ext cx="1607152" cy="121208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26625" name="Rectangle 1"/>
          <p:cNvSpPr>
            <a:spLocks noChangeArrowheads="1"/>
          </p:cNvSpPr>
          <p:nvPr/>
        </p:nvSpPr>
        <p:spPr bwMode="auto">
          <a:xfrm>
            <a:off x="642910" y="571480"/>
            <a:ext cx="785818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виды составных картинок для разного возраста и их особенности</a:t>
            </a:r>
            <a:endParaRPr kumimoji="0" lang="ru-RU" sz="28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Сегодня невозможно представить себе детский сад без составных  картинок  – разрезных картинок, </a:t>
            </a:r>
            <a:r>
              <a:rPr kumimoji="0" lang="ru-RU" sz="2000" i="0"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пазлов</a:t>
            </a:r>
            <a:r>
              <a:rPr kumimoji="0" lang="ru-RU" sz="200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картинок на кубиках и т.д.  </a:t>
            </a:r>
          </a:p>
          <a:p>
            <a:pPr lvl="0" algn="just" eaLnBrk="0" fontAlgn="base" hangingPunct="0">
              <a:spcBef>
                <a:spcPct val="0"/>
              </a:spcBef>
              <a:spcAft>
                <a:spcPct val="0"/>
              </a:spcAft>
            </a:pPr>
            <a:r>
              <a:rPr lang="ru-RU" sz="2000" dirty="0" smtClean="0">
                <a:solidFill>
                  <a:schemeClr val="accent4">
                    <a:lumMod val="50000"/>
                  </a:schemeClr>
                </a:solidFill>
                <a:latin typeface="Times New Roman" pitchFamily="18" charset="0"/>
                <a:cs typeface="Times New Roman" pitchFamily="18" charset="0"/>
              </a:rPr>
              <a:t>      Любые особенности составных картинок должны соответствовать психическому развитию ребенка. </a:t>
            </a:r>
          </a:p>
          <a:p>
            <a:pPr lvl="0" algn="just" eaLnBrk="0" fontAlgn="base" hangingPunct="0">
              <a:spcBef>
                <a:spcPct val="0"/>
              </a:spcBef>
              <a:spcAft>
                <a:spcPct val="0"/>
              </a:spcAft>
            </a:pPr>
            <a:r>
              <a:rPr lang="ru-RU" sz="2000" dirty="0" smtClean="0">
                <a:solidFill>
                  <a:schemeClr val="accent4">
                    <a:lumMod val="50000"/>
                  </a:schemeClr>
                </a:solidFill>
                <a:latin typeface="Times New Roman" pitchFamily="18" charset="0"/>
                <a:ea typeface="Calibri" pitchFamily="34" charset="0"/>
                <a:cs typeface="Times New Roman" pitchFamily="18" charset="0"/>
              </a:rPr>
              <a:t>      Предложить ребенку составную картинку можно в 1-3 года. Начинать следует с предметного, знакомого изображения </a:t>
            </a:r>
            <a:r>
              <a:rPr lang="ru-RU" sz="2000" dirty="0" smtClean="0">
                <a:solidFill>
                  <a:schemeClr val="accent4">
                    <a:lumMod val="50000"/>
                  </a:schemeClr>
                </a:solidFill>
                <a:latin typeface="Times New Roman" pitchFamily="18" charset="0"/>
                <a:ea typeface="Times New Roman" pitchFamily="18" charset="0"/>
                <a:cs typeface="Times New Roman" pitchFamily="18" charset="0"/>
              </a:rPr>
              <a:t>(собаки, кошки, яблока и т.п.)</a:t>
            </a:r>
            <a:r>
              <a:rPr lang="ru-RU" sz="2000" dirty="0" smtClean="0">
                <a:solidFill>
                  <a:schemeClr val="accent4">
                    <a:lumMod val="50000"/>
                  </a:schemeClr>
                </a:solidFill>
                <a:latin typeface="Times New Roman" pitchFamily="18" charset="0"/>
                <a:ea typeface="Calibri" pitchFamily="34" charset="0"/>
                <a:cs typeface="Times New Roman" pitchFamily="18" charset="0"/>
              </a:rPr>
              <a:t>.  Картинка не должна пестрить, </a:t>
            </a:r>
            <a:r>
              <a:rPr lang="ru-RU" sz="2000" dirty="0" smtClean="0">
                <a:solidFill>
                  <a:schemeClr val="accent4">
                    <a:lumMod val="50000"/>
                  </a:schemeClr>
                </a:solidFill>
                <a:latin typeface="Times New Roman" pitchFamily="18" charset="0"/>
                <a:ea typeface="Times New Roman" pitchFamily="18" charset="0"/>
                <a:cs typeface="Times New Roman" pitchFamily="18" charset="0"/>
              </a:rPr>
              <a:t>предметные изображения должны быть с четко выделенными контурами</a:t>
            </a:r>
            <a:r>
              <a:rPr lang="ru-RU" sz="2000" dirty="0" smtClean="0">
                <a:solidFill>
                  <a:schemeClr val="accent4">
                    <a:lumMod val="50000"/>
                  </a:schemeClr>
                </a:solidFill>
                <a:latin typeface="Times New Roman" pitchFamily="18" charset="0"/>
                <a:ea typeface="Calibri" pitchFamily="34" charset="0"/>
                <a:cs typeface="Times New Roman" pitchFamily="18" charset="0"/>
              </a:rPr>
              <a:t>. Постепенно можно вводить больше количество деталей (частей). В </a:t>
            </a:r>
            <a:r>
              <a:rPr lang="ru-RU" sz="2000" dirty="0" smtClean="0">
                <a:solidFill>
                  <a:schemeClr val="accent4">
                    <a:lumMod val="50000"/>
                  </a:schemeClr>
                </a:solidFill>
                <a:latin typeface="Times New Roman" pitchFamily="18" charset="0"/>
                <a:ea typeface="Times New Roman" pitchFamily="18" charset="0"/>
                <a:cs typeface="Times New Roman" pitchFamily="18" charset="0"/>
              </a:rPr>
              <a:t>3-­ 5 лет </a:t>
            </a:r>
            <a:r>
              <a:rPr lang="ru-RU" sz="2000" dirty="0" smtClean="0">
                <a:solidFill>
                  <a:schemeClr val="accent4">
                    <a:lumMod val="50000"/>
                  </a:schemeClr>
                </a:solidFill>
                <a:latin typeface="Times New Roman" pitchFamily="18" charset="0"/>
                <a:ea typeface="Calibri" pitchFamily="34" charset="0"/>
                <a:cs typeface="Times New Roman" pitchFamily="18" charset="0"/>
              </a:rPr>
              <a:t>содержание картинок постепенно усложняется до сюжетных картинок. </a:t>
            </a:r>
          </a:p>
          <a:p>
            <a:pPr lvl="0" algn="just" eaLnBrk="0" fontAlgn="base" hangingPunct="0">
              <a:spcBef>
                <a:spcPct val="0"/>
              </a:spcBef>
              <a:spcAft>
                <a:spcPct val="0"/>
              </a:spcAft>
            </a:pPr>
            <a:r>
              <a:rPr lang="ru-RU" sz="2000" dirty="0" smtClean="0">
                <a:solidFill>
                  <a:schemeClr val="accent4">
                    <a:lumMod val="50000"/>
                  </a:schemeClr>
                </a:solidFill>
                <a:latin typeface="Times New Roman" pitchFamily="18" charset="0"/>
                <a:ea typeface="Calibri" pitchFamily="34" charset="0"/>
                <a:cs typeface="Times New Roman" pitchFamily="18" charset="0"/>
              </a:rPr>
              <a:t>     К 5 годам дети способны целостно осмыслить ситуации. В этом возрасте они начинают понимать нелепости, противоречивости, причинно-следственные связи. Придумывая рассказ по картинке, учитывает все связи и отношения между нарисованными объектами. </a:t>
            </a:r>
            <a:endParaRPr lang="ru-RU" sz="2000" dirty="0" smtClean="0">
              <a:solidFill>
                <a:schemeClr val="accent4">
                  <a:lumMod val="50000"/>
                </a:schemeClr>
              </a:solidFill>
              <a:latin typeface="Times New Roman" pitchFamily="18" charset="0"/>
              <a:cs typeface="Times New Roman" pitchFamily="18" charset="0"/>
            </a:endParaRPr>
          </a:p>
          <a:p>
            <a:pPr lvl="0" algn="just" eaLnBrk="0" fontAlgn="base" hangingPunct="0">
              <a:spcBef>
                <a:spcPct val="0"/>
              </a:spcBef>
              <a:spcAft>
                <a:spcPct val="0"/>
              </a:spcAft>
            </a:pPr>
            <a:endParaRPr lang="ru-RU" sz="2000" dirty="0" smtClean="0">
              <a:solidFill>
                <a:schemeClr val="accent3">
                  <a:lumMod val="75000"/>
                </a:schemeClr>
              </a:solidFill>
              <a:latin typeface="Times New Roman" pitchFamily="18" charset="0"/>
              <a:cs typeface="Times New Roman" pitchFamily="18" charset="0"/>
            </a:endParaRPr>
          </a:p>
          <a:p>
            <a:pPr lvl="0" algn="just" eaLnBrk="0" fontAlgn="base" hangingPunct="0">
              <a:spcBef>
                <a:spcPct val="0"/>
              </a:spcBef>
              <a:spcAft>
                <a:spcPct val="0"/>
              </a:spcAft>
            </a:pPr>
            <a:endParaRPr kumimoji="0" lang="ru-RU" sz="2000" b="0" i="0" u="none" strike="noStrike" cap="none" normalizeH="0" baseline="0" dirty="0" smtClean="0">
              <a:ln>
                <a:noFill/>
              </a:ln>
              <a:solidFill>
                <a:schemeClr val="accent3">
                  <a:lumMod val="75000"/>
                </a:schemeClr>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25601" name="Rectangle 1"/>
          <p:cNvSpPr>
            <a:spLocks noChangeArrowheads="1"/>
          </p:cNvSpPr>
          <p:nvPr/>
        </p:nvSpPr>
        <p:spPr bwMode="auto">
          <a:xfrm>
            <a:off x="642910" y="785794"/>
            <a:ext cx="778674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Дети с удовольствием собирают сюжетные картинки с множеством нарисованных деталей, сложным смыслом. В 5-7 лет подходят любые конфигурации разрезов.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Усложняются требования к композиционному построению.</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a:t>
            </a:r>
          </a:p>
          <a:p>
            <a:pPr algn="just" fontAlgn="base">
              <a:spcBef>
                <a:spcPct val="0"/>
              </a:spcBef>
              <a:spcAft>
                <a:spcPct val="0"/>
              </a:spcAft>
            </a:pPr>
            <a:r>
              <a:rPr lang="ru-RU" sz="2000" dirty="0" smtClean="0">
                <a:solidFill>
                  <a:schemeClr val="accent4">
                    <a:lumMod val="50000"/>
                  </a:schemeClr>
                </a:solidFill>
                <a:latin typeface="Times New Roman" pitchFamily="18" charset="0"/>
                <a:ea typeface="Times New Roman" pitchFamily="18" charset="0"/>
                <a:cs typeface="Times New Roman" pitchFamily="18" charset="0"/>
              </a:rPr>
              <a:t>     К 6­-ти годам существенно улучшается качество восприятия, способность различать и локализовать контур объекта на фоне множества деталей. Для детей 6-7 лет на картинах могут быть представлены сложные ситуации. Для них картины являются не только средством для закрепления представлений о знакомых предметах и явлениях, но и для ознакомления с новыми, добытыми путем жизненных наблюдений.</a:t>
            </a:r>
            <a:r>
              <a:rPr lang="ru-RU" sz="2000" dirty="0" smtClean="0">
                <a:solidFill>
                  <a:schemeClr val="accent4">
                    <a:lumMod val="50000"/>
                  </a:schemeClr>
                </a:solidFill>
                <a:latin typeface="Times New Roman" pitchFamily="18" charset="0"/>
                <a:ea typeface="Calibri" pitchFamily="34" charset="0"/>
                <a:cs typeface="Times New Roman" pitchFamily="18" charset="0"/>
              </a:rPr>
              <a:t> Вплоть до 7 лет детям можно предлагать сюжетные и предметные картинки с множеством условий. Например, одинаковые мишки, одетые в разные костюмчики.</a:t>
            </a:r>
          </a:p>
          <a:p>
            <a:pPr algn="just" fontAlgn="base">
              <a:spcBef>
                <a:spcPct val="0"/>
              </a:spcBef>
              <a:spcAft>
                <a:spcPct val="0"/>
              </a:spcAft>
            </a:pPr>
            <a:r>
              <a:rPr lang="ru-RU" sz="2000" dirty="0" smtClean="0">
                <a:solidFill>
                  <a:schemeClr val="accent4">
                    <a:lumMod val="50000"/>
                  </a:schemeClr>
                </a:solidFill>
                <a:latin typeface="Times New Roman" pitchFamily="18" charset="0"/>
                <a:cs typeface="Times New Roman" pitchFamily="18" charset="0"/>
              </a:rPr>
              <a:t>    Составные картинки можно выбрать не только по степени сложности, но и в соответствии с интересами ребенка.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accent3">
                  <a:lumMod val="75000"/>
                </a:schemeClr>
              </a:solidFill>
              <a:effectLst/>
              <a:latin typeface="Times New Roman" pitchFamily="18" charset="0"/>
              <a:cs typeface="Times New Roman" pitchFamily="18" charset="0"/>
            </a:endParaRPr>
          </a:p>
        </p:txBody>
      </p:sp>
      <p:pic>
        <p:nvPicPr>
          <p:cNvPr id="6" name="Рисунок 5" descr="https://im0-tub-ru.yandex.net/i?id=2e0901104e85dca8c748760466f56581-l&amp;n=13"/>
          <p:cNvPicPr/>
          <p:nvPr/>
        </p:nvPicPr>
        <p:blipFill>
          <a:blip r:embed="rId3" cstate="print"/>
          <a:srcRect/>
          <a:stretch>
            <a:fillRect/>
          </a:stretch>
        </p:blipFill>
        <p:spPr bwMode="auto">
          <a:xfrm rot="1530154">
            <a:off x="7150727" y="5419015"/>
            <a:ext cx="1109104" cy="71221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3" name="Прямоугольник 2"/>
          <p:cNvSpPr/>
          <p:nvPr/>
        </p:nvSpPr>
        <p:spPr>
          <a:xfrm>
            <a:off x="571472" y="642918"/>
            <a:ext cx="7858180" cy="6750189"/>
          </a:xfrm>
          <a:prstGeom prst="rect">
            <a:avLst/>
          </a:prstGeom>
        </p:spPr>
        <p:txBody>
          <a:bodyPr wrap="square">
            <a:spAutoFit/>
          </a:bodyPr>
          <a:lstStyle/>
          <a:p>
            <a:pPr lvl="0" algn="ctr" eaLnBrk="0" fontAlgn="base" hangingPunct="0">
              <a:spcBef>
                <a:spcPct val="0"/>
              </a:spcBef>
              <a:spcAft>
                <a:spcPct val="0"/>
              </a:spcAft>
            </a:pPr>
            <a:r>
              <a:rPr lang="ru-RU" sz="2800" b="1" dirty="0" smtClean="0">
                <a:solidFill>
                  <a:schemeClr val="accent4">
                    <a:lumMod val="50000"/>
                  </a:schemeClr>
                </a:solidFill>
                <a:latin typeface="Times New Roman" pitchFamily="18" charset="0"/>
                <a:ea typeface="Calibri" pitchFamily="34" charset="0"/>
                <a:cs typeface="Times New Roman" pitchFamily="18" charset="0"/>
              </a:rPr>
              <a:t>Как выбрать составную картинку?</a:t>
            </a:r>
          </a:p>
          <a:p>
            <a:pPr algn="ctr" eaLnBrk="0" fontAlgn="base" hangingPunct="0">
              <a:spcBef>
                <a:spcPct val="0"/>
              </a:spcBef>
              <a:spcAft>
                <a:spcPct val="0"/>
              </a:spcAft>
            </a:pPr>
            <a:r>
              <a:rPr lang="ru-RU" sz="2000" dirty="0" smtClean="0">
                <a:solidFill>
                  <a:schemeClr val="accent4">
                    <a:lumMod val="50000"/>
                  </a:schemeClr>
                </a:solidFill>
                <a:latin typeface="Times New Roman" pitchFamily="18" charset="0"/>
                <a:ea typeface="Calibri" pitchFamily="34" charset="0"/>
                <a:cs typeface="Times New Roman" pitchFamily="18" charset="0"/>
              </a:rPr>
              <a:t>Для детей картинки надо подбирать с учетом следующих требований:</a:t>
            </a:r>
            <a:endParaRPr lang="ru-RU" sz="2800" dirty="0" smtClean="0">
              <a:solidFill>
                <a:schemeClr val="accent4">
                  <a:lumMod val="50000"/>
                </a:schemeClr>
              </a:solidFill>
              <a:latin typeface="Times New Roman" pitchFamily="18" charset="0"/>
              <a:cs typeface="Times New Roman" pitchFamily="18" charset="0"/>
            </a:endParaRPr>
          </a:p>
          <a:p>
            <a:pPr algn="just" eaLnBrk="0" fontAlgn="base" hangingPunct="0">
              <a:spcBef>
                <a:spcPct val="0"/>
              </a:spcBef>
              <a:spcAft>
                <a:spcPct val="0"/>
              </a:spcAft>
            </a:pPr>
            <a:r>
              <a:rPr lang="ru-RU" sz="2000" dirty="0" smtClean="0">
                <a:solidFill>
                  <a:schemeClr val="accent4">
                    <a:lumMod val="50000"/>
                  </a:schemeClr>
                </a:solidFill>
                <a:latin typeface="Times New Roman" pitchFamily="18" charset="0"/>
                <a:ea typeface="Calibri" pitchFamily="34" charset="0"/>
                <a:cs typeface="Times New Roman" pitchFamily="18" charset="0"/>
              </a:rPr>
              <a:t>    При выборе картинок акцент лучше делать не на количестве, а на разнообразии картинок. Оно проявляется главным образом в следующих моментах.</a:t>
            </a:r>
            <a:r>
              <a:rPr lang="ru-RU" sz="2000" b="1" dirty="0" smtClean="0">
                <a:solidFill>
                  <a:schemeClr val="accent4">
                    <a:lumMod val="50000"/>
                  </a:schemeClr>
                </a:solidFill>
                <a:latin typeface="Times New Roman" pitchFamily="18" charset="0"/>
                <a:ea typeface="Calibri" pitchFamily="34" charset="0"/>
                <a:cs typeface="Times New Roman" pitchFamily="18" charset="0"/>
              </a:rPr>
              <a:t> </a:t>
            </a:r>
          </a:p>
          <a:p>
            <a:pPr lvl="0" algn="just" eaLnBrk="0" fontAlgn="base" hangingPunct="0">
              <a:spcBef>
                <a:spcPct val="0"/>
              </a:spcBef>
              <a:spcAft>
                <a:spcPct val="0"/>
              </a:spcAft>
              <a:buFont typeface="Arial" pitchFamily="34" charset="0"/>
              <a:buChar char="•"/>
            </a:pPr>
            <a:r>
              <a:rPr lang="ru-RU" sz="2000" b="1" dirty="0" smtClean="0">
                <a:solidFill>
                  <a:schemeClr val="accent4">
                    <a:lumMod val="50000"/>
                  </a:schemeClr>
                </a:solidFill>
                <a:latin typeface="Times New Roman" pitchFamily="18" charset="0"/>
                <a:ea typeface="Calibri" pitchFamily="34" charset="0"/>
                <a:cs typeface="Times New Roman" pitchFamily="18" charset="0"/>
              </a:rPr>
              <a:t> Особенность изображения, </a:t>
            </a:r>
            <a:r>
              <a:rPr lang="ru-RU" sz="2000" dirty="0" smtClean="0">
                <a:solidFill>
                  <a:schemeClr val="accent4">
                    <a:lumMod val="50000"/>
                  </a:schemeClr>
                </a:solidFill>
                <a:latin typeface="Times New Roman" pitchFamily="18" charset="0"/>
                <a:ea typeface="Calibri" pitchFamily="34" charset="0"/>
                <a:cs typeface="Times New Roman" pitchFamily="18" charset="0"/>
              </a:rPr>
              <a:t>т.е. что именно нарисовано на картинке и как нарисовано. Усложнение идет от предметного изображения к сюжетному. Изображение должно быть понятным, красочным, четким и привлекательным для ребенка.</a:t>
            </a:r>
            <a:r>
              <a:rPr lang="ru-RU" sz="2000" b="1" dirty="0" smtClean="0">
                <a:solidFill>
                  <a:schemeClr val="accent4">
                    <a:lumMod val="50000"/>
                  </a:schemeClr>
                </a:solidFill>
                <a:latin typeface="Times New Roman" pitchFamily="18" charset="0"/>
                <a:ea typeface="Calibri" pitchFamily="34" charset="0"/>
                <a:cs typeface="Times New Roman" pitchFamily="18" charset="0"/>
              </a:rPr>
              <a:t> </a:t>
            </a:r>
          </a:p>
          <a:p>
            <a:pPr algn="just" eaLnBrk="0" fontAlgn="base" hangingPunct="0">
              <a:spcBef>
                <a:spcPct val="0"/>
              </a:spcBef>
              <a:spcAft>
                <a:spcPct val="0"/>
              </a:spcAft>
              <a:buFont typeface="Arial" pitchFamily="34" charset="0"/>
              <a:buChar char="•"/>
            </a:pPr>
            <a:r>
              <a:rPr lang="ru-RU" sz="2000" b="1" dirty="0" smtClean="0">
                <a:solidFill>
                  <a:schemeClr val="accent4">
                    <a:lumMod val="50000"/>
                  </a:schemeClr>
                </a:solidFill>
                <a:latin typeface="Times New Roman" pitchFamily="18" charset="0"/>
                <a:ea typeface="Calibri" pitchFamily="34" charset="0"/>
                <a:cs typeface="Times New Roman" pitchFamily="18" charset="0"/>
              </a:rPr>
              <a:t> Конфигурация разреза деталей </a:t>
            </a:r>
            <a:r>
              <a:rPr lang="ru-RU" sz="2000" dirty="0" smtClean="0">
                <a:solidFill>
                  <a:schemeClr val="accent4">
                    <a:lumMod val="50000"/>
                  </a:schemeClr>
                </a:solidFill>
                <a:latin typeface="Times New Roman" pitchFamily="18" charset="0"/>
                <a:ea typeface="Calibri" pitchFamily="34" charset="0"/>
                <a:cs typeface="Times New Roman" pitchFamily="18" charset="0"/>
              </a:rPr>
              <a:t> может быть по прямым линиям (разрезные картинки, картинки на кубиках, бывают у картинок-вкладышей), по контуру изображения или его части (разрезные картинки, картинки-вкладыши), ключ-замок, где одна деталь имеет вырез, для которого подходит выступающая часть другой детали (</a:t>
            </a:r>
            <a:r>
              <a:rPr lang="ru-RU" sz="2000" dirty="0" err="1" smtClean="0">
                <a:solidFill>
                  <a:schemeClr val="accent4">
                    <a:lumMod val="50000"/>
                  </a:schemeClr>
                </a:solidFill>
                <a:latin typeface="Times New Roman" pitchFamily="18" charset="0"/>
                <a:ea typeface="Calibri" pitchFamily="34" charset="0"/>
                <a:cs typeface="Times New Roman" pitchFamily="18" charset="0"/>
              </a:rPr>
              <a:t>пазлы</a:t>
            </a:r>
            <a:r>
              <a:rPr lang="ru-RU" sz="2000" dirty="0" smtClean="0">
                <a:solidFill>
                  <a:schemeClr val="accent4">
                    <a:lumMod val="50000"/>
                  </a:schemeClr>
                </a:solidFill>
                <a:latin typeface="Times New Roman" pitchFamily="18" charset="0"/>
                <a:ea typeface="Calibri" pitchFamily="34" charset="0"/>
                <a:cs typeface="Times New Roman" pitchFamily="18" charset="0"/>
              </a:rPr>
              <a:t>, картинки-вкладыши), произвольный разрез (</a:t>
            </a:r>
            <a:r>
              <a:rPr lang="ru-RU" sz="2000" dirty="0" err="1" smtClean="0">
                <a:solidFill>
                  <a:schemeClr val="accent4">
                    <a:lumMod val="50000"/>
                  </a:schemeClr>
                </a:solidFill>
                <a:latin typeface="Times New Roman" pitchFamily="18" charset="0"/>
                <a:ea typeface="Calibri" pitchFamily="34" charset="0"/>
                <a:cs typeface="Times New Roman" pitchFamily="18" charset="0"/>
              </a:rPr>
              <a:t>пазлы</a:t>
            </a:r>
            <a:r>
              <a:rPr lang="ru-RU" sz="2000" dirty="0" smtClean="0">
                <a:solidFill>
                  <a:schemeClr val="accent4">
                    <a:lumMod val="50000"/>
                  </a:schemeClr>
                </a:solidFill>
                <a:latin typeface="Times New Roman" pitchFamily="18" charset="0"/>
                <a:ea typeface="Calibri" pitchFamily="34" charset="0"/>
                <a:cs typeface="Times New Roman" pitchFamily="18" charset="0"/>
              </a:rPr>
              <a:t>, картинки-вкладыши). Самым простым для соединения является ключ-замок, а самым сложным прямой разрез.</a:t>
            </a:r>
            <a:endParaRPr lang="ru-RU" sz="2000" dirty="0" smtClean="0">
              <a:solidFill>
                <a:schemeClr val="accent4">
                  <a:lumMod val="50000"/>
                </a:schemeClr>
              </a:solidFill>
              <a:latin typeface="Times New Roman" pitchFamily="18" charset="0"/>
              <a:cs typeface="Times New Roman" pitchFamily="18" charset="0"/>
            </a:endParaRPr>
          </a:p>
          <a:p>
            <a:pPr lvl="0" algn="just" eaLnBrk="0" fontAlgn="base" hangingPunct="0">
              <a:spcBef>
                <a:spcPct val="0"/>
              </a:spcBef>
              <a:spcAft>
                <a:spcPct val="0"/>
              </a:spcAft>
              <a:buFont typeface="Arial" pitchFamily="34" charset="0"/>
              <a:buChar char="•"/>
            </a:pPr>
            <a:endParaRPr lang="ru-RU" sz="2000" dirty="0" smtClean="0">
              <a:solidFill>
                <a:schemeClr val="accent4">
                  <a:lumMod val="50000"/>
                </a:schemeClr>
              </a:solidFill>
              <a:latin typeface="Times New Roman" pitchFamily="18" charset="0"/>
              <a:ea typeface="Calibri" pitchFamily="34" charset="0"/>
              <a:cs typeface="Times New Roman" pitchFamily="18" charset="0"/>
            </a:endParaRPr>
          </a:p>
          <a:p>
            <a:pPr algn="just" eaLnBrk="0" fontAlgn="base" hangingPunct="0">
              <a:spcBef>
                <a:spcPct val="0"/>
              </a:spcBef>
              <a:spcAft>
                <a:spcPct val="0"/>
              </a:spcAft>
            </a:pPr>
            <a:endParaRPr lang="ru-RU" sz="2000" dirty="0" smtClean="0">
              <a:solidFill>
                <a:schemeClr val="accent4">
                  <a:lumMod val="50000"/>
                </a:schemeClr>
              </a:solidFill>
              <a:latin typeface="Times New Roman" pitchFamily="18" charset="0"/>
              <a:cs typeface="Times New Roman" pitchFamily="18" charset="0"/>
            </a:endParaRPr>
          </a:p>
          <a:p>
            <a:pPr lvl="0" algn="just" eaLnBrk="0" fontAlgn="base" hangingPunct="0">
              <a:spcBef>
                <a:spcPct val="0"/>
              </a:spcBef>
              <a:spcAft>
                <a:spcPct val="0"/>
              </a:spcAft>
            </a:pPr>
            <a:endParaRPr lang="ru-RU" sz="2000" dirty="0" smtClean="0">
              <a:solidFill>
                <a:schemeClr val="accent4">
                  <a:lumMod val="50000"/>
                </a:schemeClr>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endParaRPr lang="ru-RU" sz="2000" dirty="0" smtClean="0">
              <a:solidFill>
                <a:schemeClr val="accent4">
                  <a:lumMod val="50000"/>
                </a:schemeClr>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8.depositphotos.com/1006106/892/v/950/depositphotos_8921693-stock-illustration-puzzle-frame.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24577" name="Rectangle 1"/>
          <p:cNvSpPr>
            <a:spLocks noChangeArrowheads="1"/>
          </p:cNvSpPr>
          <p:nvPr/>
        </p:nvSpPr>
        <p:spPr bwMode="auto">
          <a:xfrm>
            <a:off x="785786" y="642918"/>
            <a:ext cx="778674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accent3">
                  <a:lumMod val="75000"/>
                </a:schemeClr>
              </a:solidFill>
              <a:effectLst/>
              <a:latin typeface="Times New Roman" pitchFamily="18" charset="0"/>
              <a:cs typeface="Times New Roman" pitchFamily="18" charset="0"/>
            </a:endParaRPr>
          </a:p>
        </p:txBody>
      </p:sp>
      <p:sp>
        <p:nvSpPr>
          <p:cNvPr id="24578" name="Rectangle 2"/>
          <p:cNvSpPr>
            <a:spLocks noChangeArrowheads="1"/>
          </p:cNvSpPr>
          <p:nvPr/>
        </p:nvSpPr>
        <p:spPr bwMode="auto">
          <a:xfrm>
            <a:off x="714348" y="714356"/>
            <a:ext cx="771530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Количество и размер деталей </a:t>
            </a:r>
            <a:r>
              <a:rPr kumimoji="0" lang="ru-RU" sz="2000" b="0" i="0"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могут быть очень разными. Количество деталей может быть от 2-х штук и более в зависимости от возраста детей. Размер деталей условно можно разделить на крупный (не меньше 4-5 см), средний (3-4 см) и мелкий (2-3 см). Детали  от 7 и больше сантиметров считаются очень крупными. Усложнение идет от крупных к мелким деталям.</a:t>
            </a:r>
            <a:endParaRPr kumimoji="0" lang="ru-RU" sz="20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pic>
        <p:nvPicPr>
          <p:cNvPr id="5" name="Рисунок 4" descr="https://im0-tub-ru.yandex.net/i?id=2e0901104e85dca8c748760466f56581-l&amp;n=13"/>
          <p:cNvPicPr/>
          <p:nvPr/>
        </p:nvPicPr>
        <p:blipFill>
          <a:blip r:embed="rId3" cstate="print"/>
          <a:srcRect/>
          <a:stretch>
            <a:fillRect/>
          </a:stretch>
        </p:blipFill>
        <p:spPr bwMode="auto">
          <a:xfrm rot="1530154">
            <a:off x="3807963" y="2983906"/>
            <a:ext cx="1500835" cy="110450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1977</Words>
  <Application>Microsoft Office PowerPoint</Application>
  <PresentationFormat>Экран (4:3)</PresentationFormat>
  <Paragraphs>73</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HP</cp:lastModifiedBy>
  <cp:revision>11</cp:revision>
  <dcterms:created xsi:type="dcterms:W3CDTF">2018-01-06T15:06:40Z</dcterms:created>
  <dcterms:modified xsi:type="dcterms:W3CDTF">2024-01-28T23:47:23Z</dcterms:modified>
</cp:coreProperties>
</file>