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52A6AE-5DCF-49F6-A7D9-052619CCDB14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B507A-5C9E-4E42-8BC0-F6E424EEA2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419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044C4-67B2-47BA-AC03-37D92920828B}" type="datetime1">
              <a:rPr lang="ru-RU" smtClean="0"/>
              <a:pPr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8C32-9476-44FC-80D1-0BAA33FA5DCD}" type="datetime1">
              <a:rPr lang="ru-RU" smtClean="0"/>
              <a:pPr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6C8D-8114-496E-A4C6-CFE5C46BB8D4}" type="datetime1">
              <a:rPr lang="ru-RU" smtClean="0"/>
              <a:pPr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3D66-BA40-4D98-91F9-809A329DC7FD}" type="datetime1">
              <a:rPr lang="ru-RU" smtClean="0"/>
              <a:pPr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1409-C9A1-4B31-B35A-AA24C454AC28}" type="datetime1">
              <a:rPr lang="ru-RU" smtClean="0"/>
              <a:pPr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729D1-2153-4052-BBAA-F4CD25C62DA5}" type="datetime1">
              <a:rPr lang="ru-RU" smtClean="0"/>
              <a:pPr/>
              <a:t>23.01.2024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2339F-F631-4686-93DC-603A0683AED6}" type="datetime1">
              <a:rPr lang="ru-RU" smtClean="0"/>
              <a:pPr/>
              <a:t>23.01.2024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77FC-1DBA-46C0-AE48-E2E088E6ED55}" type="datetime1">
              <a:rPr lang="ru-RU" smtClean="0"/>
              <a:pPr/>
              <a:t>23.01.2024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4BE8-6AEE-4110-80A2-4D058051E196}" type="datetime1">
              <a:rPr lang="ru-RU" smtClean="0"/>
              <a:pPr/>
              <a:t>23.01.2024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8698-3E85-4441-8A04-0AB85F54E245}" type="datetime1">
              <a:rPr lang="ru-RU" smtClean="0"/>
              <a:pPr/>
              <a:t>23.01.2024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53AED-163C-46AA-9D7B-D8FCF77EF7E9}" type="datetime1">
              <a:rPr lang="ru-RU" smtClean="0"/>
              <a:pPr/>
              <a:t>23.01.2024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9D837B3-B918-4365-9247-8AD46F6C469E}" type="datetime1">
              <a:rPr lang="ru-RU" smtClean="0"/>
              <a:pPr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0648"/>
            <a:ext cx="6827837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580059"/>
            <a:ext cx="7078663" cy="134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487" y="2564904"/>
            <a:ext cx="5407025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5" y="3522167"/>
            <a:ext cx="3816425" cy="1058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501" y="5517232"/>
            <a:ext cx="16700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8370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78346" y="26408"/>
            <a:ext cx="8712968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При этом необходимо сопоставить сильные стороны с возможностями и угрозами (S – O, S – T), и слабые стороны с возможностями и угрозами (W – O, W – T). Необходимо выяснить, как именно может повлиять на компанию реализация угроз, и можно ли использовать благоприятные внешние возможности. После чего по каждому из данных сопоставлений надо сделать вывод о том, что нужно делать, чтобы улучшить конкурентную позицию организации и избежать внешних угроз.</a:t>
            </a:r>
            <a:endParaRPr lang="ru-RU" sz="2800" dirty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SWOT-анализ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 должен дать исчерпывающее описание состояния организации. Если руководство не знает ее сильных и слабых сторон, не представляет себе внешних возможностей и не подозревает об угрозах, оно не в состоянии разработать стратегию, соответствующую реальному положению фирмы.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45988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6594" y="2967335"/>
            <a:ext cx="81708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Спасибо за внимание </a:t>
            </a:r>
            <a:r>
              <a:rPr lang="ru-RU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Wingdings" pitchFamily="2" charset="2"/>
              </a:rPr>
              <a:t>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697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98D6833F-25FC-4074-9DFB-DA944FAB4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EED0D35-A300-48EA-8BF8-0175485E71C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4869159"/>
            <a:ext cx="8875712" cy="1703333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Акроним SWOT был впервые введён в 1963 году в Гарварде на конференции по проблемам бизнес-политики профессором Кеннетом Эндрюсом (англ.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Kenneth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Andrews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тех пор понятие SWOT-анализа стало известно в академических кругах и среди практиков.</a:t>
            </a:r>
          </a:p>
          <a:p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1E7DEAF1-D484-45F7-AF6B-669D5CD096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924" y="116632"/>
            <a:ext cx="6411863" cy="4453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097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7270" y="1196752"/>
            <a:ext cx="842493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3200" b="1" dirty="0">
                <a:latin typeface="Times New Roman"/>
                <a:ea typeface="Times New Roman"/>
              </a:rPr>
              <a:t>SWOT-анализ</a:t>
            </a:r>
            <a:r>
              <a:rPr lang="ru-RU" sz="3200" dirty="0">
                <a:latin typeface="Times New Roman"/>
                <a:ea typeface="Times New Roman"/>
              </a:rPr>
              <a:t> представляет собой оценку сильных и слабых сторон организации, ее внешних возможностей и угроз. </a:t>
            </a:r>
          </a:p>
          <a:p>
            <a:pPr indent="457200" algn="just">
              <a:spcAft>
                <a:spcPts val="0"/>
              </a:spcAft>
            </a:pPr>
            <a:r>
              <a:rPr lang="ru-RU" sz="3200" b="1" dirty="0">
                <a:latin typeface="Times New Roman"/>
                <a:ea typeface="Times New Roman"/>
              </a:rPr>
              <a:t>Целью его проведения</a:t>
            </a:r>
            <a:r>
              <a:rPr lang="ru-RU" sz="3200" dirty="0">
                <a:latin typeface="Times New Roman"/>
                <a:ea typeface="Times New Roman"/>
              </a:rPr>
              <a:t> является исследование фактического положения и стратегических перспектив фирмы на основе изучения ее сильных и слабых сторон, рыночных возможностей и факторов риска.</a:t>
            </a:r>
            <a:endParaRPr lang="ru-RU" sz="3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98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76672"/>
            <a:ext cx="828092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3000" b="1" dirty="0">
                <a:latin typeface="Times New Roman"/>
                <a:ea typeface="Times New Roman"/>
              </a:rPr>
              <a:t>Общий принцип</a:t>
            </a:r>
            <a:r>
              <a:rPr lang="ru-RU" sz="3000" dirty="0">
                <a:latin typeface="Times New Roman"/>
                <a:ea typeface="Times New Roman"/>
              </a:rPr>
              <a:t>, лежащий в основе SWOT-анализа, гласит: «При разработке стратегии необходимо обеспечить соответствие внутреннего состояния фирмы (т.е. баланса ее сильных и слабых сторон) внешней ситуации (т.е. условиям отрасли и конкуренции)».</a:t>
            </a:r>
          </a:p>
          <a:p>
            <a:pPr indent="457200" algn="just">
              <a:spcAft>
                <a:spcPts val="0"/>
              </a:spcAft>
            </a:pPr>
            <a:r>
              <a:rPr lang="ru-RU" sz="3000" dirty="0">
                <a:latin typeface="Times New Roman"/>
                <a:ea typeface="Times New Roman"/>
              </a:rPr>
              <a:t>При этом стратегия организации должна быть направлена на максимально эффективное применение имеющихся ресурсов, использование рыночных возможностей и избежание угроз. Пример матрицы SWOT-анализа представлена в </a:t>
            </a:r>
            <a:r>
              <a:rPr lang="ru-RU" sz="3000" b="1" dirty="0">
                <a:latin typeface="Times New Roman"/>
                <a:ea typeface="Times New Roman"/>
              </a:rPr>
              <a:t>таблице.</a:t>
            </a:r>
          </a:p>
          <a:p>
            <a:pPr indent="457200" algn="just">
              <a:spcAft>
                <a:spcPts val="0"/>
              </a:spcAft>
            </a:pPr>
            <a:endParaRPr lang="ru-RU" sz="3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710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82079"/>
              </p:ext>
            </p:extLst>
          </p:nvPr>
        </p:nvGraphicFramePr>
        <p:xfrm>
          <a:off x="395536" y="753650"/>
          <a:ext cx="8409274" cy="5648546"/>
        </p:xfrm>
        <a:graphic>
          <a:graphicData uri="http://schemas.openxmlformats.org/drawingml/2006/table">
            <a:tbl>
              <a:tblPr firstRow="1" firstCol="1" bandRow="1"/>
              <a:tblGrid>
                <a:gridCol w="11521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08068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553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Ранг важности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Потенциальные сильные стороны компании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Ранг важности 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Потенциальные слабые стороны компании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27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Известный лидер рынка в отрасли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Отсутствие четкой стратегии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553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Высокая квалификация производственного и управленческого персонала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Невысокая рентабельность производства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553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Получение экономии от больших объемов и масштабов производства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Невысокий уровень маркетинга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553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 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Наличие краткосрочной стратегии развития предприятия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Отсутствие достаточного финансирования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553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 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Большой опыт и хорошее знание местного рынка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Отсутствие задела в разработке новых моделей товара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39761" y="22434"/>
            <a:ext cx="83529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000" b="1" dirty="0">
                <a:latin typeface="Times New Roman"/>
                <a:ea typeface="Times New Roman"/>
              </a:rPr>
              <a:t>Матрица SWOT-анализа</a:t>
            </a:r>
            <a:endParaRPr lang="ru-RU" sz="3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540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353992"/>
              </p:ext>
            </p:extLst>
          </p:nvPr>
        </p:nvGraphicFramePr>
        <p:xfrm>
          <a:off x="215516" y="116632"/>
          <a:ext cx="8712968" cy="6259094"/>
        </p:xfrm>
        <a:graphic>
          <a:graphicData uri="http://schemas.openxmlformats.org/drawingml/2006/table">
            <a:tbl>
              <a:tblPr firstRow="1" firstCol="1" bandRow="1"/>
              <a:tblGrid>
                <a:gridCol w="10545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018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5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3018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844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Ранг важности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Потенциальные внешние возможности компании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Ранг важности 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Потенциальные внешние угрозы компании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89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Наличие неудовлетворенного спроса в том или ином сегменте рынка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Экономический и финансовый кризис в стране 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89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Государственная поддержка отрасли (предприятия) 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Появление новых конкурентов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167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Наличие на рынке труда квалифицированного персонала 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Возрастание влияния поставщиков на цену и качество материалов и комплектующих изделий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89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 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Стремление поставщиков (дистрибьюторов) к интеграции 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 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Рост продаж товаров-заменителей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89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 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Рост доходов потребителей продукции (экономический рост) 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 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Сокращение потребностей и спроса населения на данную группу товаров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669" marR="27669" marT="27669" marB="2766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688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0"/>
            <a:ext cx="864096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Сильные стороны компании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 – это внутренние преимущества, которые существуют в компании.</a:t>
            </a:r>
            <a:endParaRPr lang="ru-RU" sz="2800" dirty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Слабые стороны компании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 – это внутренние проблемы компании, которые могут негативно повлиять на ее будущее. Слабые стороны необязательно делают организацию конкурентно уязвимой: это зависит от их конкурентной значимости и способности компании компенсировать их за счет других ресурсов.</a:t>
            </a:r>
            <a:endParaRPr lang="ru-RU" sz="2800" dirty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Внешние возможности компании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 – это благоприятные шансы, предоставляемые внешней средой, которые могут и должны быть использованы. В зависимости от условий отрасли возможности могут быть как очень привлекательными (абсолютно необходимо использовать), так и не представляющими интереса (в самом конце списка приоритетов).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834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25491" y="1268760"/>
            <a:ext cx="86409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Внешние угрозы компании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 – это возможные внешние события или перемены в будущем, которые могут негативно повлиять на деятельность организации.</a:t>
            </a:r>
          </a:p>
          <a:p>
            <a:pPr indent="457200" algn="just">
              <a:spcAft>
                <a:spcPts val="0"/>
              </a:spcAft>
            </a:pPr>
            <a:endParaRPr lang="ru-RU" sz="3200" dirty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Выявленные сильные и слабые стороны, внешние возможности и угрозы после занесения в матрицу SWOT-анализа тщательно изучаются и ранжируются.</a:t>
            </a:r>
            <a:endParaRPr lang="ru-RU" sz="3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87349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79512" y="218592"/>
            <a:ext cx="878497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После этого определяется:</a:t>
            </a:r>
            <a:endParaRPr lang="ru-RU" sz="2800" b="1" dirty="0">
              <a:latin typeface="Times New Roman"/>
              <a:ea typeface="Times New Roman"/>
            </a:endParaRPr>
          </a:p>
          <a:p>
            <a:pPr marL="457200" lvl="0" indent="-457200" algn="just">
              <a:spcAft>
                <a:spcPts val="0"/>
              </a:spcAft>
              <a:buSzPts val="1000"/>
              <a:buFont typeface="Wingdings" pitchFamily="2" charset="2"/>
              <a:buChar char="q"/>
              <a:tabLst>
                <a:tab pos="22860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насколько реализуемая фирмой стратегия соответствует ее внутренним ресурсам, рыночным возможностям и угрозам;</a:t>
            </a:r>
            <a:endParaRPr lang="ru-RU" sz="2800" dirty="0">
              <a:latin typeface="Times New Roman"/>
              <a:ea typeface="Times New Roman"/>
            </a:endParaRPr>
          </a:p>
          <a:p>
            <a:pPr marL="457200" lvl="0" indent="-457200" algn="just">
              <a:spcAft>
                <a:spcPts val="0"/>
              </a:spcAft>
              <a:buSzPts val="1000"/>
              <a:buFont typeface="Wingdings" pitchFamily="2" charset="2"/>
              <a:buChar char="q"/>
              <a:tabLst>
                <a:tab pos="22860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какие ресурсы понадобятся фирме в будущем для реагирования на изменения во внешней среде и обеспечения удовлетворительного уровня прибыли;</a:t>
            </a:r>
            <a:endParaRPr lang="ru-RU" sz="2800" dirty="0">
              <a:latin typeface="Times New Roman"/>
              <a:ea typeface="Times New Roman"/>
            </a:endParaRPr>
          </a:p>
          <a:p>
            <a:pPr marL="457200" lvl="0" indent="-457200" algn="just">
              <a:spcAft>
                <a:spcPts val="0"/>
              </a:spcAft>
              <a:buSzPts val="1000"/>
              <a:buFont typeface="Wingdings" pitchFamily="2" charset="2"/>
              <a:buChar char="q"/>
              <a:tabLst>
                <a:tab pos="22860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сохранятся ли в будущем сегодняшние сильные стороны фирмы;</a:t>
            </a:r>
            <a:endParaRPr lang="ru-RU" sz="2800" dirty="0">
              <a:latin typeface="Times New Roman"/>
              <a:ea typeface="Times New Roman"/>
            </a:endParaRPr>
          </a:p>
          <a:p>
            <a:pPr marL="457200" lvl="0" indent="-457200" algn="just">
              <a:spcAft>
                <a:spcPts val="0"/>
              </a:spcAft>
              <a:buSzPts val="1000"/>
              <a:buFont typeface="Wingdings" pitchFamily="2" charset="2"/>
              <a:buChar char="q"/>
              <a:tabLst>
                <a:tab pos="22860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есть ли в ресурсной базе фирмы пробелы, которые необходимо заполнить;</a:t>
            </a:r>
            <a:endParaRPr lang="ru-RU" sz="2800" dirty="0">
              <a:latin typeface="Times New Roman"/>
              <a:ea typeface="Times New Roman"/>
            </a:endParaRPr>
          </a:p>
          <a:p>
            <a:pPr marL="457200" lvl="0" indent="-457200" algn="just">
              <a:spcAft>
                <a:spcPts val="0"/>
              </a:spcAft>
              <a:buSzPts val="1000"/>
              <a:buFont typeface="Wingdings" pitchFamily="2" charset="2"/>
              <a:buChar char="q"/>
              <a:tabLst>
                <a:tab pos="22860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надо ли фирме рассмотреть новые конкурентные возможности;</a:t>
            </a:r>
            <a:endParaRPr lang="ru-RU" sz="2800" dirty="0">
              <a:latin typeface="Times New Roman"/>
              <a:ea typeface="Times New Roman"/>
            </a:endParaRPr>
          </a:p>
          <a:p>
            <a:pPr marL="457200" lvl="0" indent="-457200" algn="just">
              <a:spcAft>
                <a:spcPts val="0"/>
              </a:spcAft>
              <a:buSzPts val="1000"/>
              <a:buFont typeface="Wingdings" pitchFamily="2" charset="2"/>
              <a:buChar char="q"/>
              <a:tabLst>
                <a:tab pos="22860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какие виды сильных сторон и возможностей играют главную роль, а какие второстепенную.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07189381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388</Words>
  <Application>Microsoft Office PowerPoint</Application>
  <PresentationFormat>Экран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SWOT-анализ</dc:title>
  <dc:creator>Илья</dc:creator>
  <cp:lastModifiedBy>teacher</cp:lastModifiedBy>
  <cp:revision>6</cp:revision>
  <dcterms:created xsi:type="dcterms:W3CDTF">2013-04-19T17:36:15Z</dcterms:created>
  <dcterms:modified xsi:type="dcterms:W3CDTF">2024-01-23T07:50:10Z</dcterms:modified>
</cp:coreProperties>
</file>