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0" r:id="rId3"/>
    <p:sldId id="286" r:id="rId4"/>
    <p:sldId id="268" r:id="rId5"/>
    <p:sldId id="291" r:id="rId6"/>
    <p:sldId id="282" r:id="rId7"/>
    <p:sldId id="283" r:id="rId8"/>
    <p:sldId id="261" r:id="rId9"/>
    <p:sldId id="258" r:id="rId10"/>
    <p:sldId id="269" r:id="rId11"/>
    <p:sldId id="262" r:id="rId12"/>
    <p:sldId id="287" r:id="rId13"/>
    <p:sldId id="288" r:id="rId14"/>
    <p:sldId id="289" r:id="rId15"/>
    <p:sldId id="284" r:id="rId16"/>
    <p:sldId id="293" r:id="rId17"/>
    <p:sldId id="296" r:id="rId18"/>
    <p:sldId id="295" r:id="rId19"/>
    <p:sldId id="292" r:id="rId20"/>
    <p:sldId id="276" r:id="rId21"/>
    <p:sldId id="297" r:id="rId22"/>
    <p:sldId id="278" r:id="rId23"/>
    <p:sldId id="285" r:id="rId24"/>
    <p:sldId id="270" r:id="rId25"/>
    <p:sldId id="281" r:id="rId26"/>
    <p:sldId id="279" r:id="rId27"/>
    <p:sldId id="29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71F9C-A2BC-47C2-AB9C-EABE71967E39}" type="datetimeFigureOut">
              <a:rPr lang="ru-RU" smtClean="0"/>
              <a:t>27.01.2024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638B9-B3BA-4C9E-ABEA-A4D3E7363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742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638B9-B3BA-4C9E-ABEA-A4D3E7363FBA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\Downloads\1657686926_20-kartinkin-net-p-kartinki-s-detmi-dlya-oformleniya-prezenta-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510294" cy="603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6294" y="2907809"/>
            <a:ext cx="7267914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«Авторский </a:t>
            </a:r>
            <a:endParaRPr lang="ru-RU" sz="3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взгляд  на </a:t>
            </a:r>
            <a:r>
              <a:rPr lang="ru-RU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моделирование </a:t>
            </a:r>
          </a:p>
          <a:p>
            <a:pPr algn="ctr"/>
            <a:r>
              <a:rPr lang="ru-RU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азвивающей  предметно - </a:t>
            </a:r>
            <a:r>
              <a:rPr lang="ru-RU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пространственной </a:t>
            </a:r>
            <a:r>
              <a:rPr lang="ru-RU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среды  в условия ДО </a:t>
            </a:r>
            <a:r>
              <a:rPr lang="ru-RU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учетом ФГОС и </a:t>
            </a:r>
            <a:r>
              <a:rPr lang="ru-RU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ФОП для </a:t>
            </a:r>
            <a:endParaRPr lang="ru-RU" sz="3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детей дошкольного возраста» 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6093296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Авторы коллектив МБДОУ «Детский сад 58»: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Желтоноженко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И. С., Кирута И.Г.,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Поваренкина.Н.В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Радионова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О.Д.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88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9" y="0"/>
            <a:ext cx="9107487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16631"/>
            <a:ext cx="896448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Сенсорно-тактильные </a:t>
            </a:r>
            <a:r>
              <a:rPr 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</a:t>
            </a:r>
          </a:p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игрового обихода из </a:t>
            </a:r>
            <a:r>
              <a:rPr 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текстиля</a:t>
            </a:r>
          </a:p>
          <a:p>
            <a:pPr algn="ctr"/>
            <a:endParaRPr lang="ru-RU" sz="2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Сенсорно-тактильные 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 используются как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спокойные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сенсорные сказки;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тренажеры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развития моторной ловкости пальцев и кистей рук, активизирующие творческий и умственный потенциал ребенка;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релаксации;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на занятиях и в свободной деятельности;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индивидуальной и групповой работы с детьми.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97889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User\Downloads\1657686908_2-kartinkin-net-p-kartinki-s-detmi-dlya-oformleniya-prezenta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791"/>
            <a:ext cx="9108504" cy="685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22969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Развивающие </a:t>
            </a:r>
            <a:r>
              <a:rPr lang="ru-RU" sz="24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игры включают в себя:</a:t>
            </a:r>
            <a:endParaRPr lang="ru-RU" sz="2400" b="1" dirty="0">
              <a:solidFill>
                <a:srgbClr val="FF0000"/>
              </a:solidFill>
              <a:latin typeface="Cambria Math" pitchFamily="18" charset="0"/>
              <a:ea typeface="Cambria Math" pitchFamily="18" charset="0"/>
              <a:cs typeface="Times New Roman" pitchFamily="18" charset="0"/>
            </a:endParaRPr>
          </a:p>
          <a:p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9398" y="834415"/>
            <a:ext cx="82089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Wingdings" pitchFamily="2" charset="2"/>
              <a:buChar char="v"/>
            </a:pPr>
            <a:r>
              <a:rPr lang="ru-RU" sz="2000" dirty="0">
                <a:latin typeface="Cambria Math" pitchFamily="18" charset="0"/>
                <a:ea typeface="Cambria Math" pitchFamily="18" charset="0"/>
              </a:rPr>
              <a:t>Многофункциональные игровые наборы, которые имеют </a:t>
            </a:r>
            <a:r>
              <a:rPr lang="ru-RU" sz="2000" dirty="0">
                <a:latin typeface="Cambria Math" pitchFamily="18" charset="0"/>
                <a:ea typeface="Cambria Math" pitchFamily="18" charset="0"/>
                <a:cs typeface="Calibri"/>
              </a:rPr>
              <a:t>развивающий, обучающий, развлекательный </a:t>
            </a:r>
            <a:r>
              <a:rPr lang="ru-RU" sz="2000" dirty="0" smtClean="0">
                <a:latin typeface="Cambria Math" pitchFamily="18" charset="0"/>
                <a:ea typeface="Cambria Math" pitchFamily="18" charset="0"/>
                <a:cs typeface="Calibri"/>
              </a:rPr>
              <a:t>характер.</a:t>
            </a:r>
          </a:p>
          <a:p>
            <a:pPr marL="342900" indent="-342900">
              <a:spcAft>
                <a:spcPts val="0"/>
              </a:spcAft>
              <a:buFont typeface="Wingdings" pitchFamily="2" charset="2"/>
              <a:buChar char="v"/>
            </a:pPr>
            <a:r>
              <a:rPr lang="ru-RU" sz="2000" dirty="0">
                <a:latin typeface="Cambria Math" pitchFamily="18" charset="0"/>
                <a:ea typeface="Cambria Math" pitchFamily="18" charset="0"/>
              </a:rPr>
              <a:t>Тренажеры для развития моторной ловкости пальцев и </a:t>
            </a:r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кистей  рук</a:t>
            </a:r>
            <a:r>
              <a:rPr lang="ru-RU" sz="2000" dirty="0">
                <a:latin typeface="Cambria Math" pitchFamily="18" charset="0"/>
                <a:ea typeface="Cambria Math" pitchFamily="18" charset="0"/>
              </a:rPr>
              <a:t>, активизирующие творческий и умственный потенциал </a:t>
            </a:r>
            <a:r>
              <a:rPr lang="ru-RU" sz="2000" dirty="0" smtClean="0">
                <a:latin typeface="Cambria Math" pitchFamily="18" charset="0"/>
                <a:ea typeface="Cambria Math" pitchFamily="18" charset="0"/>
                <a:cs typeface="Calibri"/>
              </a:rPr>
              <a:t>ребенка.</a:t>
            </a:r>
            <a:endParaRPr lang="ru-RU" sz="2000" dirty="0">
              <a:latin typeface="Cambria Math" pitchFamily="18" charset="0"/>
              <a:ea typeface="Cambria Math" pitchFamily="18" charset="0"/>
              <a:cs typeface="Calibri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>
                <a:latin typeface="Cambria Math" pitchFamily="18" charset="0"/>
                <a:ea typeface="Cambria Math" pitchFamily="18" charset="0"/>
                <a:cs typeface="Calibri"/>
              </a:rPr>
              <a:t>Игровые наборы для </a:t>
            </a:r>
            <a:r>
              <a:rPr lang="ru-RU" sz="2000" dirty="0" smtClean="0">
                <a:latin typeface="Cambria Math" pitchFamily="18" charset="0"/>
                <a:ea typeface="Cambria Math" pitchFamily="18" charset="0"/>
                <a:cs typeface="Calibri"/>
              </a:rPr>
              <a:t>творчества.</a:t>
            </a:r>
            <a:endParaRPr lang="ru-RU" sz="2000" dirty="0">
              <a:latin typeface="Cambria Math" pitchFamily="18" charset="0"/>
              <a:ea typeface="Cambria Math" pitchFamily="18" charset="0"/>
              <a:cs typeface="Calibri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>
                <a:latin typeface="Cambria Math" pitchFamily="18" charset="0"/>
                <a:ea typeface="Cambria Math" pitchFamily="18" charset="0"/>
                <a:cs typeface="Calibri"/>
              </a:rPr>
              <a:t>Средства для </a:t>
            </a:r>
            <a:r>
              <a:rPr lang="ru-RU" sz="2000" dirty="0" smtClean="0">
                <a:latin typeface="Cambria Math" pitchFamily="18" charset="0"/>
                <a:ea typeface="Cambria Math" pitchFamily="18" charset="0"/>
                <a:cs typeface="Calibri"/>
              </a:rPr>
              <a:t>релаксации.</a:t>
            </a:r>
            <a:endParaRPr lang="ru-RU" sz="2000" dirty="0">
              <a:latin typeface="Cambria Math" pitchFamily="18" charset="0"/>
              <a:ea typeface="Cambria Math" pitchFamily="18" charset="0"/>
              <a:cs typeface="Calibri"/>
            </a:endParaRPr>
          </a:p>
          <a:p>
            <a:pPr marL="342900" indent="-342900">
              <a:spcAft>
                <a:spcPts val="0"/>
              </a:spcAft>
              <a:buFont typeface="Wingdings" pitchFamily="2" charset="2"/>
              <a:buChar char="v"/>
            </a:pPr>
            <a:r>
              <a:rPr lang="ru-RU" sz="2000" dirty="0">
                <a:latin typeface="Cambria Math" pitchFamily="18" charset="0"/>
                <a:ea typeface="Cambria Math" pitchFamily="18" charset="0"/>
                <a:cs typeface="Calibri"/>
              </a:rPr>
              <a:t>Игровые наборы ручной работы </a:t>
            </a:r>
            <a:r>
              <a:rPr lang="ru-RU" sz="2000" dirty="0" smtClean="0">
                <a:latin typeface="Cambria Math" pitchFamily="18" charset="0"/>
                <a:ea typeface="Cambria Math" pitchFamily="18" charset="0"/>
                <a:cs typeface="Calibri"/>
              </a:rPr>
              <a:t>приятны </a:t>
            </a:r>
            <a:r>
              <a:rPr lang="ru-RU" sz="2000" dirty="0">
                <a:latin typeface="Cambria Math" pitchFamily="18" charset="0"/>
                <a:ea typeface="Cambria Math" pitchFamily="18" charset="0"/>
                <a:cs typeface="Calibri"/>
              </a:rPr>
              <a:t>на ощупь, изготовлены из натуральных экологичных материалов, безопасны в применении</a:t>
            </a:r>
          </a:p>
        </p:txBody>
      </p:sp>
    </p:spTree>
    <p:extLst>
      <p:ext uri="{BB962C8B-B14F-4D97-AF65-F5344CB8AC3E}">
        <p14:creationId xmlns:p14="http://schemas.microsoft.com/office/powerpoint/2010/main" val="153423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User\Downloads\1657686908_2-kartinkin-net-p-kartinki-s-detmi-dlya-oformleniya-prezenta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791"/>
            <a:ext cx="9108504" cy="685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J:\мягкая педагогика\IMG_20240125_1350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56" y="277643"/>
            <a:ext cx="8424936" cy="56886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3568" y="404664"/>
            <a:ext cx="4068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Дидактический материал для  игровой деятельности в интерьере группы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174048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7" y="4763"/>
            <a:ext cx="9107487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44" y="37054"/>
            <a:ext cx="265271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589" b="91736" l="3750" r="49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1" t="31003" r="50000" b="9163"/>
          <a:stretch/>
        </p:blipFill>
        <p:spPr>
          <a:xfrm>
            <a:off x="323528" y="1269671"/>
            <a:ext cx="3024337" cy="2502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851920" y="201141"/>
            <a:ext cx="275049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«Шифоновая 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радуга»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52" b="86355" l="7422" r="90039">
                        <a14:foregroundMark x1="53984" y1="9821" x2="53242" y2="21058"/>
                        <a14:foregroundMark x1="43359" y1="18508" x2="69844" y2="17233"/>
                        <a14:foregroundMark x1="45586" y1="12748" x2="68203" y2="12370"/>
                        <a14:foregroundMark x1="46172" y1="10765" x2="63555" y2="9679"/>
                        <a14:foregroundMark x1="65195" y1="10907" x2="73906" y2="16006"/>
                        <a14:foregroundMark x1="43203" y1="9821" x2="60273" y2="8593"/>
                        <a14:foregroundMark x1="58750" y1="8215" x2="67148" y2="11095"/>
                        <a14:foregroundMark x1="66992" y1="9490" x2="74336" y2="15250"/>
                        <a14:foregroundMark x1="66992" y1="8924" x2="41406" y2="9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5674" r="9942" b="26585"/>
          <a:stretch/>
        </p:blipFill>
        <p:spPr>
          <a:xfrm>
            <a:off x="5580111" y="548680"/>
            <a:ext cx="2935037" cy="1972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225" y="2852936"/>
            <a:ext cx="3597275" cy="2578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544" y="3356992"/>
            <a:ext cx="3262829" cy="2604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4356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45"/>
            <a:ext cx="9107487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829" y="1419122"/>
            <a:ext cx="3194230" cy="2842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58829" y="188640"/>
            <a:ext cx="298601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«Подушечки-</a:t>
            </a:r>
          </a:p>
          <a:p>
            <a:pPr algn="ctr"/>
            <a:r>
              <a:rPr lang="ru-RU" sz="3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мнушечки</a:t>
            </a: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700808"/>
            <a:ext cx="2889809" cy="2884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7" y="548680"/>
            <a:ext cx="27131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«Колпачки»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890" y="3789040"/>
            <a:ext cx="2399454" cy="1850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66933"/>
            <a:ext cx="2376264" cy="1842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8966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76177" y="391401"/>
            <a:ext cx="2421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Палочки-</a:t>
            </a:r>
            <a:r>
              <a:rPr lang="ru-RU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игралочки</a:t>
            </a:r>
            <a:r>
              <a:rPr lang="ru-RU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r="17211"/>
          <a:stretch/>
        </p:blipFill>
        <p:spPr bwMode="auto">
          <a:xfrm flipH="1">
            <a:off x="539552" y="692696"/>
            <a:ext cx="2880320" cy="3078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55976" y="262389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« Мягкие атрибуты к играм»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96" y="1556791"/>
            <a:ext cx="3048000" cy="3335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382" y="3236112"/>
            <a:ext cx="3292475" cy="2328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3902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" y="-15147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2257"/>
            <a:ext cx="4295461" cy="3221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907021" y="3413853"/>
            <a:ext cx="3810659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Игры с детьми 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использованием 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мягких колпачков,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палочек -</a:t>
            </a:r>
            <a:r>
              <a:rPr lang="ru-RU" sz="32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игралочек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8760"/>
            <a:ext cx="2951163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4103687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8339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" y="-4468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6741"/>
            <a:ext cx="4452292" cy="3339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725406" y="4149080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Игра «Дорожка для зверят» и</a:t>
            </a:r>
          </a:p>
          <a:p>
            <a:r>
              <a:rPr lang="ru-RU" dirty="0" smtClean="0"/>
              <a:t> </a:t>
            </a:r>
          </a:p>
          <a:p>
            <a:r>
              <a:rPr lang="ru-RU" dirty="0"/>
              <a:t> </a:t>
            </a:r>
            <a:r>
              <a:rPr lang="ru-RU" dirty="0" smtClean="0"/>
              <a:t>«Угостим мишку мороженным»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94" y="548680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4478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99" y="0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260648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262" y="364175"/>
            <a:ext cx="3912434" cy="2934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11560" y="414908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Игра «На бабушкином дворе»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148" y="3573016"/>
            <a:ext cx="4090987" cy="3067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047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19" y="1916832"/>
            <a:ext cx="3382493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J:\мягкая педагогика\IMG_20240125_1352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t="27299" r="9723" b="11430"/>
          <a:stretch/>
        </p:blipFill>
        <p:spPr bwMode="auto">
          <a:xfrm>
            <a:off x="4443813" y="1888127"/>
            <a:ext cx="3922520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404664"/>
            <a:ext cx="608846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« Мягкие атрибуты </a:t>
            </a:r>
            <a:r>
              <a:rPr lang="ru-RU" sz="2800" b="1" dirty="0" smtClean="0">
                <a:solidFill>
                  <a:srgbClr val="FF0000"/>
                </a:solidFill>
              </a:rPr>
              <a:t> и дидактические 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материалы к </a:t>
            </a:r>
            <a:r>
              <a:rPr lang="ru-RU" sz="2800" b="1" dirty="0">
                <a:solidFill>
                  <a:srgbClr val="FF0000"/>
                </a:solidFill>
              </a:rPr>
              <a:t>играм»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61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2" y="23307"/>
            <a:ext cx="91138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78"/>
            <a:ext cx="7056784" cy="452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1353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588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44036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Направления образовательной работы с использованием тканевого конструктора: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53232" y="459534"/>
            <a:ext cx="4896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Индивидуальные игры :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290531"/>
            <a:ext cx="3057804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92896"/>
            <a:ext cx="3597275" cy="2578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97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588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869085" cy="3655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5822" y="3885215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Индивидуальная работа</a:t>
            </a:r>
          </a:p>
          <a:p>
            <a:r>
              <a:rPr lang="ru-RU" dirty="0" smtClean="0"/>
              <a:t>Игровое упражнение  «Спрячем собачку» и </a:t>
            </a:r>
          </a:p>
          <a:p>
            <a:r>
              <a:rPr lang="ru-RU" dirty="0" smtClean="0"/>
              <a:t>«Вот я!…»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055" y="1268760"/>
            <a:ext cx="3327834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5483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9"/>
            <a:ext cx="9107487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76810"/>
            <a:ext cx="2474913" cy="3352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79717" y="1296635"/>
            <a:ext cx="25478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«Петушок»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 descr="d:\User\Desktop\Таффи педагогика\e79391369e04806e1ac8ebc72c04ded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t="15720" r="22499" b="18785"/>
          <a:stretch/>
        </p:blipFill>
        <p:spPr bwMode="auto">
          <a:xfrm>
            <a:off x="683568" y="2996952"/>
            <a:ext cx="3335071" cy="24144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2204864"/>
            <a:ext cx="20321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«Домик»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188640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Совместные игры с педагогом:  конструирование и рисование с помощью  тканевого конструктора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4823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" y="8449"/>
            <a:ext cx="9107487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3048000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71267" y="856835"/>
            <a:ext cx="37023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«Меховой театр»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447" y="3140968"/>
            <a:ext cx="3980474" cy="2857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0941" y="4723132"/>
            <a:ext cx="32234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Сделанный из кусочков</a:t>
            </a:r>
          </a:p>
          <a:p>
            <a:pPr algn="ctr"/>
            <a:r>
              <a:rPr lang="ru-RU" sz="20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меха разной фактуры</a:t>
            </a:r>
            <a:endParaRPr lang="ru-RU" sz="20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7864" y="1556792"/>
            <a:ext cx="3293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7030A0"/>
                </a:solidFill>
              </a:rPr>
              <a:t>ВЯЗАННЫЙ ИЗ НИТОК, СДЕЛАННЫЙ ИЗ ФЕТРА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5619" y="116632"/>
            <a:ext cx="4178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театрализованной деятельности для обыгрывания сказок,  </a:t>
            </a:r>
            <a:r>
              <a:rPr lang="ru-RU" dirty="0"/>
              <a:t>п</a:t>
            </a:r>
            <a:r>
              <a:rPr lang="ru-RU" dirty="0" smtClean="0"/>
              <a:t>отешек, песенок, </a:t>
            </a:r>
            <a:r>
              <a:rPr lang="ru-RU" dirty="0"/>
              <a:t>п</a:t>
            </a:r>
            <a:r>
              <a:rPr lang="ru-RU" dirty="0" smtClean="0"/>
              <a:t>рибауток.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60188"/>
            <a:ext cx="2160617" cy="2276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2709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" y="4763"/>
            <a:ext cx="9107487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J:\мягкая педагогика\IMG_20240125_1355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299942" cy="5733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6056" y="188640"/>
            <a:ext cx="2376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B050"/>
                </a:solidFill>
              </a:rPr>
              <a:t>Уголки уединения в группе </a:t>
            </a:r>
            <a:endParaRPr lang="ru-RU" sz="28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453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User\Downloads\1657686908_2-kartinkin-net-p-kartinki-s-detmi-dlya-oformleniya-prezenta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2" y="7624"/>
            <a:ext cx="9108504" cy="685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188640"/>
            <a:ext cx="705678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Таким </a:t>
            </a:r>
            <a:r>
              <a:rPr lang="ru-RU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образом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правильно организованная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 среда 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дошкольном учреждении предоставляет каждому ребёнку равные возможности приобрести те или иные качества личности,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его всестороннего развития.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 пространстве нашей группы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гармонично,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пособия по мягкой педагогике соответствуют ФГОС ДОО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ФОП,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безопасны,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затрагивают все образовательные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области. А открытый , доброжелательный  педагогический стиль коммуникации,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характерный для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позитивных, дружеских детских взаимоотношений, доверительного и теплого эмоционального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климата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позволяет найти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контакт с воспитанниками,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проявления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доверия и уважения к ним.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7424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4869160"/>
            <a:ext cx="66816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4026" y="116632"/>
            <a:ext cx="734481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методик использования конструкторов в педагогике вы можете найти 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методичках:</a:t>
            </a:r>
          </a:p>
          <a:p>
            <a:r>
              <a:rPr lang="ru-RU" dirty="0" smtClean="0"/>
              <a:t>1.Файзулаева </a:t>
            </a:r>
            <a:r>
              <a:rPr lang="ru-RU" dirty="0"/>
              <a:t>Е.Д. «Мягка педагогика». Воспитание детей раннего возраста: Учебно-методическое пособие для реализации комплексной образовательной программы «Теремок»/ Под ред. И.А. Лыковой. М.: «Цветной мир», 2021</a:t>
            </a:r>
            <a:r>
              <a:rPr lang="ru-RU" dirty="0" smtClean="0"/>
              <a:t>..</a:t>
            </a:r>
            <a:endParaRPr lang="ru-RU" dirty="0"/>
          </a:p>
          <a:p>
            <a:r>
              <a:rPr lang="ru-RU" dirty="0" smtClean="0"/>
              <a:t>2.Арт-методики </a:t>
            </a:r>
            <a:r>
              <a:rPr lang="ru-RU" dirty="0"/>
              <a:t>для развития малышей: Методическое пособие для реализации комплексной образовательной программы «Теремок» (от 2 месяцев до 3  лет)/ под ред. </a:t>
            </a:r>
            <a:r>
              <a:rPr lang="ru-RU" dirty="0" err="1"/>
              <a:t>И.А.Лыковой</a:t>
            </a:r>
            <a:r>
              <a:rPr lang="ru-RU" dirty="0"/>
              <a:t>. – Москва: Издательский дом «Цветной мир», 2018 .</a:t>
            </a:r>
          </a:p>
          <a:p>
            <a:r>
              <a:rPr lang="ru-RU" dirty="0" smtClean="0"/>
              <a:t>3.Файзулаева </a:t>
            </a:r>
            <a:r>
              <a:rPr lang="ru-RU" dirty="0"/>
              <a:t>Е.Д. Практическая нейропсихология для педагогов (с использованием сенсорно-тактильных пособий «ТАФИ»): методическое </a:t>
            </a:r>
            <a:r>
              <a:rPr lang="ru-RU" dirty="0" smtClean="0"/>
              <a:t>пособие / Е.Д. Файзулаева, А.И. Сергеева – Томск: ООО «Академия счастливого </a:t>
            </a:r>
            <a:r>
              <a:rPr lang="ru-RU" dirty="0"/>
              <a:t>детства», 2018 </a:t>
            </a:r>
            <a:endParaRPr lang="ru-RU" dirty="0" smtClean="0"/>
          </a:p>
          <a:p>
            <a:r>
              <a:rPr lang="ru-RU" dirty="0" smtClean="0"/>
              <a:t>4.</a:t>
            </a:r>
            <a:r>
              <a:rPr lang="en-US" dirty="0" smtClean="0"/>
              <a:t>https</a:t>
            </a:r>
            <a:r>
              <a:rPr lang="en-US" dirty="0"/>
              <a:t>://nsportal.ru/detskiy-sad/upravlenie-dou/2016/06/06/metodicheskie-rekomendatsii-po-organizatsii-razvivayushchey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8304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User\Downloads\1657686908_2-kartinkin-net-p-kartinki-s-detmi-dlya-oformleniya-prezenta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00" y="30348"/>
            <a:ext cx="9108504" cy="685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980728"/>
            <a:ext cx="6102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Авторы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коллектив МБДОУ «Детский сад 58»: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Желтоноженко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И. С., Кирута И.Г.,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Поваренкина.Н.В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Радионова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О.Д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Алтайский край, г. Барнаул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kiruta_irina@mail.ru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097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User\Downloads\1657686908_2-kartinkin-net-p-kartinki-s-detmi-dlya-oformleniya-prezenta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5205"/>
            <a:ext cx="9108504" cy="685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332656"/>
            <a:ext cx="770485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</a:rPr>
              <a:t>Актуальность</a:t>
            </a:r>
            <a:r>
              <a:rPr lang="ru-RU" sz="2000" dirty="0"/>
              <a:t> </a:t>
            </a:r>
            <a:r>
              <a:rPr lang="ru-RU" sz="2000" dirty="0" smtClean="0"/>
              <a:t>темы обусловлена </a:t>
            </a:r>
            <a:r>
              <a:rPr lang="ru-RU" sz="2000" dirty="0"/>
              <a:t>необходимостью  решения обеспечения качественного образования детей </a:t>
            </a:r>
            <a:r>
              <a:rPr lang="ru-RU" sz="2000" dirty="0" smtClean="0"/>
              <a:t>младшего </a:t>
            </a:r>
            <a:r>
              <a:rPr lang="ru-RU" sz="2000" dirty="0"/>
              <a:t>дошкольного  возраста в </a:t>
            </a:r>
            <a:r>
              <a:rPr lang="ru-RU" sz="2000" dirty="0" smtClean="0"/>
              <a:t>условиях </a:t>
            </a:r>
            <a:r>
              <a:rPr lang="ru-RU" sz="2000" dirty="0"/>
              <a:t>дошкольного </a:t>
            </a:r>
            <a:r>
              <a:rPr lang="ru-RU" sz="2000" dirty="0" smtClean="0"/>
              <a:t>учреждения, создания  в группе оптимальных </a:t>
            </a:r>
            <a:r>
              <a:rPr lang="ru-RU" sz="2000" dirty="0"/>
              <a:t>условий для полноценного развития детей </a:t>
            </a:r>
            <a:r>
              <a:rPr lang="ru-RU" sz="2000" dirty="0" smtClean="0"/>
              <a:t>с </a:t>
            </a:r>
            <a:r>
              <a:rPr lang="ru-RU" sz="2000" dirty="0"/>
              <a:t>учетом </a:t>
            </a:r>
            <a:r>
              <a:rPr lang="ru-RU" sz="2000" dirty="0" smtClean="0"/>
              <a:t>их индивидуальных </a:t>
            </a:r>
            <a:r>
              <a:rPr lang="ru-RU" sz="2000" dirty="0"/>
              <a:t>особенностей и «запроса» семьи на основе идеи «мягкой педагогики», как модели социокультурной образовательной среды для детей </a:t>
            </a:r>
            <a:r>
              <a:rPr lang="ru-RU" sz="2000" dirty="0" smtClean="0"/>
              <a:t>дошкольного возраста</a:t>
            </a:r>
            <a:r>
              <a:rPr lang="ru-RU" sz="2000" dirty="0"/>
              <a:t>.  А также повышение профессиональной компетенции педагогов в соответствии с принципами </a:t>
            </a:r>
            <a:r>
              <a:rPr lang="ru-RU" sz="2000" dirty="0" smtClean="0"/>
              <a:t>ДОО ФГОС и ФОП .</a:t>
            </a:r>
            <a:endParaRPr lang="ru-RU" sz="2000" dirty="0" smtClean="0"/>
          </a:p>
          <a:p>
            <a:endParaRPr lang="ru-RU" sz="2000" dirty="0" smtClean="0"/>
          </a:p>
          <a:p>
            <a:r>
              <a:rPr lang="ru-RU" sz="2000" b="1" dirty="0">
                <a:solidFill>
                  <a:srgbClr val="0000CC"/>
                </a:solidFill>
              </a:rPr>
              <a:t>Практическая значимость </a:t>
            </a:r>
            <a:r>
              <a:rPr lang="ru-RU" sz="2000" dirty="0"/>
              <a:t>-</a:t>
            </a:r>
            <a:r>
              <a:rPr lang="ru-RU" sz="2000" dirty="0" smtClean="0"/>
              <a:t>реализация системы </a:t>
            </a:r>
            <a:r>
              <a:rPr lang="ru-RU" sz="2000" dirty="0"/>
              <a:t>работы по созданию новой модели развития взаимоотношений педагога и детей в социокультурной образовательной </a:t>
            </a:r>
            <a:r>
              <a:rPr lang="ru-RU" sz="2000" dirty="0" smtClean="0"/>
              <a:t>среде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28048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2" y="-1"/>
            <a:ext cx="9113837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3484" y="3322628"/>
            <a:ext cx="82769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В создании </a:t>
            </a:r>
            <a:r>
              <a:rPr lang="ru-RU" dirty="0" smtClean="0"/>
              <a:t>РППС </a:t>
            </a:r>
            <a:r>
              <a:rPr lang="ru-RU" dirty="0" smtClean="0"/>
              <a:t>опирались </a:t>
            </a:r>
            <a:r>
              <a:rPr lang="ru-RU" dirty="0" smtClean="0"/>
              <a:t>на Методику  </a:t>
            </a:r>
            <a:r>
              <a:rPr lang="ru-RU" dirty="0"/>
              <a:t>«Мягкая педагогика</a:t>
            </a:r>
            <a:r>
              <a:rPr lang="ru-RU" dirty="0" smtClean="0"/>
              <a:t>»,  разработанную  </a:t>
            </a:r>
            <a:r>
              <a:rPr lang="ru-RU" dirty="0"/>
              <a:t>доцентом кафедры дошкольного образования института детства и </a:t>
            </a:r>
            <a:r>
              <a:rPr lang="ru-RU" dirty="0" smtClean="0"/>
              <a:t>арт педагогики </a:t>
            </a:r>
            <a:r>
              <a:rPr lang="ru-RU" dirty="0"/>
              <a:t>Томского государственного педагогического университета, кандидатом психологических наук  Еленой Дмитриевной </a:t>
            </a:r>
            <a:r>
              <a:rPr lang="ru-RU" dirty="0" err="1"/>
              <a:t>Файзуллаевой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581128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Идеи «мягкой педагогики» основаны на желании взрослого быть с ребенком дружелюбным, быть ему товарищем по игре, весело коммуницировать и получать от игры удовольствие..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5556" y="167729"/>
            <a:ext cx="78488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CC"/>
                </a:solidFill>
              </a:rPr>
              <a:t>Целью</a:t>
            </a:r>
            <a:r>
              <a:rPr lang="ru-RU" b="1" dirty="0" smtClean="0"/>
              <a:t>: </a:t>
            </a:r>
            <a:r>
              <a:rPr lang="ru-RU" dirty="0" smtClean="0"/>
              <a:t>модернизация </a:t>
            </a:r>
            <a:r>
              <a:rPr lang="ru-RU" dirty="0"/>
              <a:t>образовательного пространства, отвечающего условиям благоприятной, психологически безопасной и комфортной образовательной среды для детей от 1,5- до 3х лет в условиях детского </a:t>
            </a:r>
            <a:r>
              <a:rPr lang="ru-RU" dirty="0" smtClean="0"/>
              <a:t>сада</a:t>
            </a:r>
            <a:r>
              <a:rPr lang="ru-RU" dirty="0" smtClean="0"/>
              <a:t>.</a:t>
            </a:r>
            <a:r>
              <a:rPr lang="ru-RU" dirty="0" smtClean="0">
                <a:solidFill>
                  <a:srgbClr val="0000CC"/>
                </a:solidFill>
              </a:rPr>
              <a:t> </a:t>
            </a:r>
            <a:r>
              <a:rPr lang="ru-RU" b="1" dirty="0">
                <a:solidFill>
                  <a:srgbClr val="0000CC"/>
                </a:solidFill>
                <a:latin typeface="Times New Roman"/>
              </a:rPr>
              <a:t>Задачи:</a:t>
            </a:r>
            <a:endParaRPr lang="ru-RU" sz="1400" dirty="0">
              <a:solidFill>
                <a:srgbClr val="0000CC"/>
              </a:solidFill>
            </a:endParaRPr>
          </a:p>
          <a:p>
            <a:pPr indent="539750" algn="just"/>
            <a:r>
              <a:rPr lang="ru-RU" dirty="0">
                <a:solidFill>
                  <a:srgbClr val="000000"/>
                </a:solidFill>
                <a:latin typeface="Times New Roman"/>
              </a:rPr>
              <a:t>1. Изменить существующие подходы к организации образования детей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данного 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возраста.</a:t>
            </a:r>
            <a:endParaRPr lang="ru-RU" sz="1400" dirty="0">
              <a:solidFill>
                <a:srgbClr val="000000"/>
              </a:solidFill>
            </a:endParaRPr>
          </a:p>
          <a:p>
            <a:pPr indent="539750" algn="just"/>
            <a:r>
              <a:rPr lang="ru-RU" dirty="0">
                <a:solidFill>
                  <a:srgbClr val="000000"/>
                </a:solidFill>
                <a:latin typeface="Times New Roman"/>
              </a:rPr>
              <a:t>2. Внедрить в практику новую вариативную модель социокультурной образовательной среды ДОО на основе идеи «мягкой педагогики», обеспечивающие полноценное воспитание и развитие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детей;</a:t>
            </a:r>
          </a:p>
          <a:p>
            <a:pPr indent="539750" algn="just"/>
            <a:r>
              <a:rPr lang="ru-RU" dirty="0" smtClean="0">
                <a:solidFill>
                  <a:srgbClr val="000000"/>
                </a:solidFill>
                <a:latin typeface="Times New Roman"/>
              </a:rPr>
              <a:t>3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. Внедрить новые технологии методического и организационно-педагогического сопровождения детей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младшего 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возраста.</a:t>
            </a:r>
            <a:endParaRPr lang="ru-RU" sz="1400" dirty="0">
              <a:solidFill>
                <a:srgbClr val="00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372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User\Downloads\1657686908_2-kartinkin-net-p-kartinki-s-detmi-dlya-oformleniya-prezenta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791"/>
            <a:ext cx="9108504" cy="685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16632"/>
            <a:ext cx="856895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r>
              <a:rPr lang="ru-RU" dirty="0">
                <a:solidFill>
                  <a:srgbClr val="0000CC"/>
                </a:solidFill>
              </a:rPr>
              <a:t>Игра</a:t>
            </a:r>
            <a:r>
              <a:rPr lang="ru-RU" dirty="0"/>
              <a:t> – один из тех видов деятельности, которые используются взрослыми в целях воспитания дошкольников, обучения их различным действиям, способам и средствам общения. </a:t>
            </a:r>
            <a:r>
              <a:rPr lang="ru-RU" dirty="0">
                <a:solidFill>
                  <a:srgbClr val="0000CC"/>
                </a:solidFill>
              </a:rPr>
              <a:t>Игрушка </a:t>
            </a:r>
            <a:r>
              <a:rPr lang="ru-RU" dirty="0"/>
              <a:t>– неизменный спутник ребенка с первых дней его жизни. Мягкая игрушка побуждает ребенка к размышлениям, ставит перед ним различные игровые задачи, пополняет </a:t>
            </a:r>
            <a:r>
              <a:rPr lang="ru-RU" dirty="0" smtClean="0"/>
              <a:t>сенсорный </a:t>
            </a:r>
            <a:r>
              <a:rPr lang="ru-RU" dirty="0"/>
              <a:t>опыт. А это и способствует развитию познавательных процессов, памяти, воображения, мышления, речи </a:t>
            </a:r>
            <a:r>
              <a:rPr lang="ru-RU" dirty="0" smtClean="0"/>
              <a:t>ребенка. А использование мягкой среды в </a:t>
            </a:r>
            <a:r>
              <a:rPr lang="ru-RU" dirty="0"/>
              <a:t>группе </a:t>
            </a:r>
            <a:r>
              <a:rPr lang="ru-RU" dirty="0" smtClean="0"/>
              <a:t>позволило: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 создать </a:t>
            </a:r>
            <a:r>
              <a:rPr lang="ru-RU" dirty="0"/>
              <a:t>условия психологической защищённости, эмоционально – положительной атмосферы во время совместной игровой деятельности педагога с детьми</a:t>
            </a:r>
            <a:r>
              <a:rPr lang="ru-RU" dirty="0" smtClean="0"/>
              <a:t>;</a:t>
            </a:r>
            <a:endParaRPr lang="ru-RU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 развивающая  </a:t>
            </a:r>
            <a:r>
              <a:rPr lang="ru-RU" dirty="0"/>
              <a:t>предметно – </a:t>
            </a:r>
            <a:r>
              <a:rPr lang="ru-RU" dirty="0" smtClean="0"/>
              <a:t>пространственная среда </a:t>
            </a:r>
            <a:r>
              <a:rPr lang="ru-RU" dirty="0"/>
              <a:t>соответствует возрастным и индивидуальным особенностям детей</a:t>
            </a:r>
            <a:r>
              <a:rPr lang="ru-RU" dirty="0" smtClean="0"/>
              <a:t>;</a:t>
            </a:r>
            <a:endParaRPr lang="ru-RU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dirty="0"/>
              <a:t>положить начало формирования заботливого, доброжелательного отношения к мягким предметам и </a:t>
            </a:r>
            <a:r>
              <a:rPr lang="ru-RU" dirty="0" smtClean="0"/>
              <a:t>игрушкам</a:t>
            </a:r>
            <a:r>
              <a:rPr lang="ru-RU" dirty="0"/>
              <a:t>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dirty="0" smtClean="0"/>
              <a:t>помогает развивать </a:t>
            </a:r>
            <a:r>
              <a:rPr lang="ru-RU" dirty="0"/>
              <a:t>эмоциональную отзывчивость в контексте познавательной активности к мягким пособиям и игрушкам</a:t>
            </a:r>
            <a:r>
              <a:rPr lang="ru-RU" dirty="0" smtClean="0"/>
              <a:t>;</a:t>
            </a:r>
            <a:endParaRPr lang="ru-RU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dirty="0"/>
              <a:t>использовать методы педагогической </a:t>
            </a:r>
            <a:r>
              <a:rPr lang="ru-RU" dirty="0" smtClean="0"/>
              <a:t>интеграции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 создание  </a:t>
            </a:r>
            <a:r>
              <a:rPr lang="ru-RU" dirty="0"/>
              <a:t>образовательного  пространства, которое обеспечит единство РППС и содержательное общение взрослых и детей.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7402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3888"/>
            <a:ext cx="9113837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9296" y="188640"/>
            <a:ext cx="691276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Мягкая педагогика» – это, прежде всего, открытый стиль педагогической коммуникации. То есть доброжелательный контакт с воспитанниками, проявление доверия и уважения к ним.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эпоху развития информационных технологий, детям не хватает практического опыта с различными предметами, не хватает качественных полезных игрушек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РППС соответствует   ФОП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 и ФГОС ДО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• санитарно-эпидемиологическим правилам и нормам;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• возрастным особенностям детей;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3.Разработка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РППС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соответствует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задачам и принципам ФГОС дошкольного образования, которые решаются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занятиях,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режимных моментах,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совместной деятельности детей с педагогом,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самостоятельной деятельности детей.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4.У малышей мышление носит наглядно-действенный характер. Поэтому развитие всех необходимых качеств, происходит: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•	через практический опыт ребенка,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•	через  его умение манипулировать - действовать с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игрушкой.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наши «мягкие» пособия использовались с учетом особенностей детей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младшего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возраста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1840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4763"/>
            <a:ext cx="9113837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9652" y="116632"/>
            <a:ext cx="748883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5.Игры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 «мягким» дидактическим материалом – это важная деятельность детей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младшего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возраста. Она затрагивает все образовательные области.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6.Пластичность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материалов таких игрушек, дает возможность для развития у малышей: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Психических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процессов  - воображения, внимания, памяти, мышления.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Моторной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ловкости пальцев и кистей рук; координации движения рук, глазомера.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Речи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коммуникативных навыков.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Математических представлений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сенсорных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эталонах  об форме,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цвете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величине, а также счетных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умений ( понятия «один и много, ни одного»).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Творческой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активности и фантазии.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Физических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качеств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Художественно-эстетического развития, так как в играх используются песенки, картинки, иллюстрации и так далее.</a:t>
            </a:r>
          </a:p>
        </p:txBody>
      </p:sp>
    </p:spTree>
    <p:extLst>
      <p:ext uri="{BB962C8B-B14F-4D97-AF65-F5344CB8AC3E}">
        <p14:creationId xmlns:p14="http://schemas.microsoft.com/office/powerpoint/2010/main" val="2265831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\Downloads\1657686908_2-kartinkin-net-p-kartinki-s-detmi-dlya-oformleniya-prezenta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791"/>
            <a:ext cx="9108504" cy="685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88640"/>
            <a:ext cx="828092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Задачи решаемые в ходе использования «Мягкая среды»: </a:t>
            </a:r>
            <a:endParaRPr lang="ru-RU" sz="2400" b="1" u="sng" dirty="0">
              <a:solidFill>
                <a:srgbClr val="FF0000"/>
              </a:solidFill>
            </a:endParaRPr>
          </a:p>
          <a:p>
            <a:pPr algn="just"/>
            <a:r>
              <a:rPr lang="ru-RU" b="1" dirty="0">
                <a:solidFill>
                  <a:srgbClr val="0070C0"/>
                </a:solidFill>
              </a:rPr>
              <a:t>«</a:t>
            </a:r>
            <a:r>
              <a:rPr lang="ru-RU" b="1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</a:rPr>
              <a:t>Познавательное развитие</a:t>
            </a:r>
            <a:r>
              <a:rPr lang="ru-RU" b="1" dirty="0" smtClean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</a:rPr>
              <a:t>» -   </a:t>
            </a:r>
            <a:r>
              <a:rPr lang="ru-RU" dirty="0">
                <a:latin typeface="Cambria Math" pitchFamily="18" charset="0"/>
                <a:ea typeface="Cambria Math" pitchFamily="18" charset="0"/>
              </a:rPr>
              <a:t>формировать представления об основных сенсорных признаках (основные цвета, размер – большой, маленький, длинный, короткий, особенность поверхностей – мягкий, гладкий, мнется), используя предметы- </a:t>
            </a:r>
            <a:r>
              <a:rPr lang="ru-RU" dirty="0" err="1">
                <a:latin typeface="Cambria Math" pitchFamily="18" charset="0"/>
                <a:ea typeface="Cambria Math" pitchFamily="18" charset="0"/>
              </a:rPr>
              <a:t>амплификаторы</a:t>
            </a:r>
            <a:r>
              <a:rPr lang="ru-RU" dirty="0">
                <a:latin typeface="Cambria Math" pitchFamily="18" charset="0"/>
                <a:ea typeface="Cambria Math" pitchFamily="18" charset="0"/>
              </a:rPr>
              <a:t>; формировать пространственные представления (вниз, вверх, налево, направо) в играх с неоформленным текстильным материалом, поддерживать мотивацию к познанию окружающего мира</a:t>
            </a:r>
            <a:r>
              <a:rPr lang="ru-RU" dirty="0" smtClean="0">
                <a:latin typeface="Cambria Math" pitchFamily="18" charset="0"/>
                <a:ea typeface="Cambria Math" pitchFamily="18" charset="0"/>
              </a:rPr>
              <a:t>.</a:t>
            </a:r>
          </a:p>
          <a:p>
            <a:pPr algn="just"/>
            <a:r>
              <a:rPr lang="ru-RU" b="1" dirty="0">
                <a:solidFill>
                  <a:srgbClr val="00B050"/>
                </a:solidFill>
                <a:latin typeface="Cambria Math" pitchFamily="18" charset="0"/>
                <a:ea typeface="Cambria Math" pitchFamily="18" charset="0"/>
              </a:rPr>
              <a:t>«Речевое развитие</a:t>
            </a:r>
            <a:r>
              <a:rPr lang="ru-RU" b="1" dirty="0" smtClean="0">
                <a:solidFill>
                  <a:srgbClr val="00B050"/>
                </a:solidFill>
                <a:latin typeface="Cambria Math" pitchFamily="18" charset="0"/>
                <a:ea typeface="Cambria Math" pitchFamily="18" charset="0"/>
              </a:rPr>
              <a:t>» -  </a:t>
            </a:r>
            <a:r>
              <a:rPr lang="ru-RU" dirty="0">
                <a:latin typeface="Cambria Math" pitchFamily="18" charset="0"/>
                <a:ea typeface="Cambria Math" pitchFamily="18" charset="0"/>
              </a:rPr>
              <a:t>развивать внимание ребенка к слову взрослого, к его артикуляционным движениям; развивать понимание обращенной к ребенку речи, побуждать к диалогу со взрослым, развивать и активизировать словарь, подводить к овладению структурой простого предложения, овладению звуковой культурой речи (речевым дыханием, темпом и ритмом) в процессе совместных действий с </a:t>
            </a:r>
            <a:r>
              <a:rPr lang="ru-RU" dirty="0" smtClean="0">
                <a:latin typeface="Cambria Math" pitchFamily="18" charset="0"/>
                <a:ea typeface="Cambria Math" pitchFamily="18" charset="0"/>
              </a:rPr>
              <a:t>педагогом</a:t>
            </a:r>
            <a:r>
              <a:rPr lang="ru-RU" dirty="0" smtClean="0"/>
              <a:t>.</a:t>
            </a:r>
            <a:endParaRPr lang="ru-RU" dirty="0" smtClean="0">
              <a:latin typeface="Cambria Math" pitchFamily="18" charset="0"/>
              <a:ea typeface="Cambria Math" pitchFamily="18" charset="0"/>
            </a:endParaRPr>
          </a:p>
          <a:p>
            <a:pPr algn="just"/>
            <a:r>
              <a:rPr lang="ru-RU" dirty="0" smtClean="0">
                <a:solidFill>
                  <a:srgbClr val="FFC000"/>
                </a:solidFill>
                <a:latin typeface="Cambria Math" pitchFamily="18" charset="0"/>
                <a:ea typeface="Cambria Math" pitchFamily="18" charset="0"/>
              </a:rPr>
              <a:t>«Физическое развитие</a:t>
            </a:r>
            <a:r>
              <a:rPr lang="ru-RU" dirty="0">
                <a:solidFill>
                  <a:srgbClr val="FFC000"/>
                </a:solidFill>
                <a:latin typeface="Cambria Math" pitchFamily="18" charset="0"/>
                <a:ea typeface="Cambria Math" pitchFamily="18" charset="0"/>
              </a:rPr>
              <a:t>» </a:t>
            </a:r>
            <a:r>
              <a:rPr lang="ru-RU" dirty="0">
                <a:latin typeface="Cambria Math" pitchFamily="18" charset="0"/>
                <a:ea typeface="Cambria Math" pitchFamily="18" charset="0"/>
              </a:rPr>
              <a:t>-Охрана и укрепление физического и психического здоровья </a:t>
            </a:r>
            <a:r>
              <a:rPr lang="ru-RU" dirty="0" smtClean="0">
                <a:latin typeface="Cambria Math" pitchFamily="18" charset="0"/>
                <a:ea typeface="Cambria Math" pitchFamily="18" charset="0"/>
              </a:rPr>
              <a:t>детей. Обеспечение </a:t>
            </a:r>
            <a:r>
              <a:rPr lang="ru-RU" dirty="0">
                <a:latin typeface="Cambria Math" pitchFamily="18" charset="0"/>
                <a:ea typeface="Cambria Math" pitchFamily="18" charset="0"/>
              </a:rPr>
              <a:t>равных возможностей для полноценного развития каждого ребенка средствами физической </a:t>
            </a:r>
            <a:r>
              <a:rPr lang="ru-RU" dirty="0" smtClean="0">
                <a:latin typeface="Cambria Math" pitchFamily="18" charset="0"/>
                <a:ea typeface="Cambria Math" pitchFamily="18" charset="0"/>
              </a:rPr>
              <a:t>культуры. 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26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User\Downloads\1657686908_2-kartinkin-net-p-kartinki-s-detmi-dlya-oformleniya-prezenta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1" y="0"/>
            <a:ext cx="9108504" cy="685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332656"/>
            <a:ext cx="835292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</a:rPr>
              <a:t>«Художественно-эстетическое развитие</a:t>
            </a:r>
            <a:r>
              <a:rPr lang="ru-RU" sz="2000" b="1" dirty="0" smtClean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</a:rPr>
              <a:t>» -  </a:t>
            </a:r>
            <a:r>
              <a:rPr lang="ru-RU" sz="2000" dirty="0">
                <a:latin typeface="Cambria Math" pitchFamily="18" charset="0"/>
                <a:ea typeface="Cambria Math" pitchFamily="18" charset="0"/>
              </a:rPr>
              <a:t>развивать и поддерживать эмоциональный отклик детей в ходе взаимодействия с педагогом в играх с неоформленным текстильным материалом</a:t>
            </a:r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.</a:t>
            </a:r>
          </a:p>
          <a:p>
            <a:pPr lvl="0"/>
            <a:r>
              <a:rPr lang="ru-RU" sz="2400" b="1" dirty="0" smtClean="0">
                <a:solidFill>
                  <a:srgbClr val="00B050"/>
                </a:solidFill>
                <a:latin typeface="Cambria Math" pitchFamily="18" charset="0"/>
                <a:ea typeface="Cambria Math" pitchFamily="18" charset="0"/>
              </a:rPr>
              <a:t>«Социально- </a:t>
            </a:r>
            <a:r>
              <a:rPr lang="ru-RU" sz="2400" b="1" dirty="0">
                <a:solidFill>
                  <a:srgbClr val="00B050"/>
                </a:solidFill>
                <a:latin typeface="Cambria Math" pitchFamily="18" charset="0"/>
                <a:ea typeface="Cambria Math" pitchFamily="18" charset="0"/>
              </a:rPr>
              <a:t>коммуникативное развитие» </a:t>
            </a:r>
            <a:r>
              <a:rPr lang="ru-RU" sz="2400" dirty="0">
                <a:solidFill>
                  <a:prstClr val="black"/>
                </a:solidFill>
                <a:latin typeface="Cambria Math" pitchFamily="18" charset="0"/>
                <a:ea typeface="Cambria Math" pitchFamily="18" charset="0"/>
              </a:rPr>
              <a:t>побуждать к общению со взрослыми, используя игры с предметами амплификаторами, развивать потребность в общении со взрослыми и детьми, воспитывать доброжелательность к взрослым и детям, побуждать детей к общению друг с другом, обращаться с просьбой, обогащать игровой опыт, поощрять стремление к </a:t>
            </a:r>
            <a:r>
              <a:rPr lang="ru-RU" sz="2400" dirty="0" smtClean="0">
                <a:solidFill>
                  <a:prstClr val="black"/>
                </a:solidFill>
                <a:latin typeface="Cambria Math" pitchFamily="18" charset="0"/>
                <a:ea typeface="Cambria Math" pitchFamily="18" charset="0"/>
              </a:rPr>
              <a:t>самостоятельности.</a:t>
            </a:r>
            <a:endParaRPr lang="ru-RU" sz="2400" dirty="0">
              <a:solidFill>
                <a:prstClr val="black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94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</TotalTime>
  <Words>1169</Words>
  <Application>Microsoft Office PowerPoint</Application>
  <PresentationFormat>Экран (4:3)</PresentationFormat>
  <Paragraphs>112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дети</dc:subject>
  <dc:creator>Александр</dc:creator>
  <cp:lastModifiedBy>User</cp:lastModifiedBy>
  <cp:revision>45</cp:revision>
  <dcterms:created xsi:type="dcterms:W3CDTF">2023-02-18T14:24:14Z</dcterms:created>
  <dcterms:modified xsi:type="dcterms:W3CDTF">2024-01-27T10:24:03Z</dcterms:modified>
</cp:coreProperties>
</file>