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comments/comment1.xml" ContentType="application/vnd.openxmlformats-officedocument.presentationml.comment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novo" initials="L" lastIdx="2" clrIdx="0">
    <p:extLst>
      <p:ext uri="{19B8F6BF-5375-455C-9EA6-DF929625EA0E}">
        <p15:presenceInfo xmlns:p15="http://schemas.microsoft.com/office/powerpoint/2012/main" xmlns="" userId="Lenov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83962" autoAdjust="0"/>
  </p:normalViewPr>
  <p:slideViewPr>
    <p:cSldViewPr snapToGrid="0">
      <p:cViewPr varScale="1">
        <p:scale>
          <a:sx n="61" d="100"/>
          <a:sy n="61" d="100"/>
        </p:scale>
        <p:origin x="-1038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11-24T18:33:23.478" idx="1">
    <p:pos x="7680" y="0"/>
    <p:text/>
    <p:extLst>
      <p:ext uri="{C676402C-5697-4E1C-873F-D02D1690AC5C}">
        <p15:threadingInfo xmlns:p15="http://schemas.microsoft.com/office/powerpoint/2012/main" xmlns="" timeZoneBias="-30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8E66A3-76E1-4951-88C2-6558BED2B3CE}" type="datetimeFigureOut">
              <a:rPr lang="ru-RU" smtClean="0"/>
              <a:pPr/>
              <a:t>25.11.2022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804395-18B3-4EBC-9397-053DA17FD47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430711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804395-18B3-4EBC-9397-053DA17FD470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279044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177C5-8AB3-4C1F-AA1E-591FFFF5688D}" type="datetimeFigureOut">
              <a:rPr lang="ru-RU" smtClean="0"/>
              <a:pPr/>
              <a:t>25.11.2022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5C989-C5C2-4C60-BF84-F0CC312568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89864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177C5-8AB3-4C1F-AA1E-591FFFF5688D}" type="datetimeFigureOut">
              <a:rPr lang="ru-RU" smtClean="0"/>
              <a:pPr/>
              <a:t>25.11.2022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5C989-C5C2-4C60-BF84-F0CC312568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436774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177C5-8AB3-4C1F-AA1E-591FFFF5688D}" type="datetimeFigureOut">
              <a:rPr lang="ru-RU" smtClean="0"/>
              <a:pPr/>
              <a:t>25.11.2022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5C989-C5C2-4C60-BF84-F0CC312568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548095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177C5-8AB3-4C1F-AA1E-591FFFF5688D}" type="datetimeFigureOut">
              <a:rPr lang="ru-RU" smtClean="0"/>
              <a:pPr/>
              <a:t>25.11.2022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5C989-C5C2-4C60-BF84-F0CC312568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7317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177C5-8AB3-4C1F-AA1E-591FFFF5688D}" type="datetimeFigureOut">
              <a:rPr lang="ru-RU" smtClean="0"/>
              <a:pPr/>
              <a:t>25.11.2022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5C989-C5C2-4C60-BF84-F0CC312568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407138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177C5-8AB3-4C1F-AA1E-591FFFF5688D}" type="datetimeFigureOut">
              <a:rPr lang="ru-RU" smtClean="0"/>
              <a:pPr/>
              <a:t>25.11.2022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5C989-C5C2-4C60-BF84-F0CC312568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969962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177C5-8AB3-4C1F-AA1E-591FFFF5688D}" type="datetimeFigureOut">
              <a:rPr lang="ru-RU" smtClean="0"/>
              <a:pPr/>
              <a:t>25.11.2022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5C989-C5C2-4C60-BF84-F0CC312568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079786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177C5-8AB3-4C1F-AA1E-591FFFF5688D}" type="datetimeFigureOut">
              <a:rPr lang="ru-RU" smtClean="0"/>
              <a:pPr/>
              <a:t>25.11.2022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5C989-C5C2-4C60-BF84-F0CC312568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077974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177C5-8AB3-4C1F-AA1E-591FFFF5688D}" type="datetimeFigureOut">
              <a:rPr lang="ru-RU" smtClean="0"/>
              <a:pPr/>
              <a:t>25.11.2022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5C989-C5C2-4C60-BF84-F0CC312568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408191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177C5-8AB3-4C1F-AA1E-591FFFF5688D}" type="datetimeFigureOut">
              <a:rPr lang="ru-RU" smtClean="0"/>
              <a:pPr/>
              <a:t>25.11.2022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5C989-C5C2-4C60-BF84-F0CC312568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312080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177C5-8AB3-4C1F-AA1E-591FFFF5688D}" type="datetimeFigureOut">
              <a:rPr lang="ru-RU" smtClean="0"/>
              <a:pPr/>
              <a:t>25.11.2022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5C989-C5C2-4C60-BF84-F0CC312568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09681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7177C5-8AB3-4C1F-AA1E-591FFFF5688D}" type="datetimeFigureOut">
              <a:rPr lang="ru-RU" smtClean="0"/>
              <a:pPr/>
              <a:t>25.11.2022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35C989-C5C2-4C60-BF84-F0CC312568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49451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comments" Target="../comments/commen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 descr="C:\Users\Lenovo\Desktop\%D0%BC%D1%83%D0%BB%D1%8C%D1%82%D0%B8%D0%BA\i (4).webp"/>
          <p:cNvSpPr>
            <a:spLocks noChangeAspect="1" noChangeArrowheads="1"/>
          </p:cNvSpPr>
          <p:nvPr/>
        </p:nvSpPr>
        <p:spPr bwMode="auto">
          <a:xfrm>
            <a:off x="155574" y="-144463"/>
            <a:ext cx="486977" cy="11830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347573" cy="68580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792884" y="2035450"/>
            <a:ext cx="4282452" cy="37210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90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Как</a:t>
            </a:r>
            <a:endParaRPr lang="ru-RU" sz="3600" dirty="0" smtClean="0">
              <a:effectLst/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  <a:p>
            <a:pPr marL="342900" lvl="0" indent="-342900">
              <a:lnSpc>
                <a:spcPct val="90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ru-RU" sz="3600" dirty="0">
                <a:solidFill>
                  <a:srgbClr val="00206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создавался</a:t>
            </a:r>
            <a:endParaRPr lang="ru-RU" sz="3600" dirty="0" smtClean="0">
              <a:effectLst/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  <a:p>
            <a:pPr marL="342900" lvl="0" indent="-342900">
              <a:lnSpc>
                <a:spcPct val="90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ru-RU" sz="3600" dirty="0">
                <a:solidFill>
                  <a:srgbClr val="00206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       </a:t>
            </a: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мультфильм </a:t>
            </a:r>
            <a:endParaRPr lang="ru-RU" sz="3600" dirty="0" smtClean="0">
              <a:effectLst/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  <a:p>
            <a:pPr marL="342900" lvl="0" indent="-342900">
              <a:lnSpc>
                <a:spcPct val="90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«</a:t>
            </a: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Приключения</a:t>
            </a:r>
            <a:endParaRPr lang="ru-RU" sz="3600" b="1" dirty="0" smtClean="0">
              <a:effectLst/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  <a:p>
            <a:pPr marL="342900" lvl="0" indent="-342900">
              <a:lnSpc>
                <a:spcPct val="90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           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кота </a:t>
            </a:r>
            <a:endParaRPr lang="ru-RU" sz="3600" b="1" dirty="0" smtClean="0">
              <a:effectLst/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  <a:p>
            <a:pPr marL="342900" lvl="0" indent="-342900">
              <a:lnSpc>
                <a:spcPct val="90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   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 Леопольда</a:t>
            </a: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»</a:t>
            </a:r>
            <a:endParaRPr lang="ru-RU" sz="3600" b="1" dirty="0" smtClean="0">
              <a:effectLst/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rcRect t="15470" b="15699"/>
          <a:stretch>
            <a:fillRect/>
          </a:stretch>
        </p:blipFill>
        <p:spPr>
          <a:xfrm>
            <a:off x="1769994" y="790414"/>
            <a:ext cx="4120693" cy="119337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8651631" y="5444197"/>
            <a:ext cx="3540369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Составила: воспитатель МАДОУ «Детский сад №88» </a:t>
            </a:r>
            <a:r>
              <a:rPr lang="ru-RU" dirty="0" err="1" smtClean="0"/>
              <a:t>Швецова</a:t>
            </a:r>
            <a:r>
              <a:rPr lang="ru-RU" dirty="0" smtClean="0"/>
              <a:t> О.С.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71084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9625" y="0"/>
            <a:ext cx="7282375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2994" y="324988"/>
            <a:ext cx="4178105" cy="603504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После полученных гор писем от восторженных зрителей, в 1981 году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Резникова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вызвало руководство и сказало, что ситуация изменилась, нужно продолжать «Приключения кота Леопольда».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третьей серии к Аркадию Хайту и Анатолию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Резникову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присоединился художник Вячеслав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Назарук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Все трое работали и над сценарием, и над мультипликацией. С этой серии мультсериал стал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рисованым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На озвучку решили позвать Александра Калягина, который до этого никогда не озвучивал мультики. Его голос звучит в остальных сериях. На творческом объединении "Экран" Калягина прозвали Леопольд Ильич, потому что после озвучки его сразу же пригласили сыграть роль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Ленина.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59188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6775" y="829994"/>
            <a:ext cx="256032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С третьей серии изменились и кот, и мыши. Серый потолстел и стал обладателем басовитого голоса, Белый же тощий и писклявый. 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489982" y="3981940"/>
            <a:ext cx="268692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Кроме того, в первых двух сериях верховодит явно Серый, а Белый «берёт на себя командование» лишь изредка, когда Серому доводится струсить.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355015" y="944322"/>
            <a:ext cx="240557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Но, уже начиная с третьей серии, очевидный лидер — "интеллектуал и мелкий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тиранчик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" Белый,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474634" y="4397437"/>
            <a:ext cx="19413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а Серый без всякого протеста начинает ему подчиняться</a:t>
            </a:r>
          </a:p>
        </p:txBody>
      </p:sp>
    </p:spTree>
    <p:extLst>
      <p:ext uri="{BB962C8B-B14F-4D97-AF65-F5344CB8AC3E}">
        <p14:creationId xmlns:p14="http://schemas.microsoft.com/office/powerpoint/2010/main" xmlns="" val="4025317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6172200" cy="6858000"/>
          </a:xfrm>
          <a:prstGeom prst="rect">
            <a:avLst/>
          </a:prstGeom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72200" y="0"/>
            <a:ext cx="6019800" cy="68579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70670" y="4937760"/>
            <a:ext cx="481115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Некоторые серии пародируют известные советские фильмы. Так, в серии «Прогулка кота Леопольда» присутствует явная отсылка на фильм «Белое солнце пустыни», где пародируется сцена откапывания Саида Суховым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904849" y="281354"/>
            <a:ext cx="303862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Так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же пародируется сцена с разлитым машинным маслом из фильма «Кавказская пленница»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15826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6214402" cy="6858000"/>
          </a:xfrm>
          <a:prstGeom prst="rect">
            <a:avLst/>
          </a:prstGeo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214402" y="0"/>
            <a:ext cx="5977597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6290" y="0"/>
            <a:ext cx="578182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серии «Лето кота Леопольда» мышата, убегая от пчёл, забираются в цистерну с пивом — явное сходство с побегом в цистерне с цементом в фильме «Джентльмены удачи»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0283483" y="0"/>
            <a:ext cx="1929030" cy="5078313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 серии «Поликлиника кота Леопольда» имеется отсылка к фильму «Операция „Ы“» — белый мышонок планирует усыпить с помощью хлороформа («Эфира для наркоза») кота, однако засыпает его серый товарищ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11884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148379" y="1215783"/>
            <a:ext cx="804362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1993 году было сделано «Возвращение кота Леопольда» — пародийный фильм, созданный методом монтажа из предыдущих серий и иронически переосмысленных других мультфильмов. Он включал в себя 4 серии: «Просто Мурка». «Не всё коту масленица». «Суп с котом». «Кот в сапогах». Серии были озвучены Всеволодом </a:t>
            </a:r>
            <a:r>
              <a:rPr lang="ru-RU" sz="28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Абдуловым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и Людмилой 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Ильиной.</a:t>
            </a:r>
          </a:p>
          <a:p>
            <a:endParaRPr lang="ru-RU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36780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15735" y="4474003"/>
            <a:ext cx="10691447" cy="175432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isometricOffAxis1Righ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ru-RU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РЕБЯТА! ДАВАЙТЕ ЖИТЬ ДРУЖНО!</a:t>
            </a:r>
            <a:endParaRPr lang="ru-RU" sz="5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481616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92936"/>
            <a:ext cx="10515600" cy="1325563"/>
          </a:xfrm>
        </p:spPr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flipH="1">
            <a:off x="3037667" y="1483962"/>
            <a:ext cx="6012116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Кто из нас не знает крылатой фразы </a:t>
            </a:r>
            <a:endParaRPr lang="ru-RU" sz="28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"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Ребята, давайте жить дружно!" Мультипликационные фильмы "Приключения 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кота 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Леопольда", из которого эта фраза пошла в 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народ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в 80-е годы прошлого века по 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популярности 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уступали ну разве что только "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Ну, погоди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!"</a:t>
            </a:r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  <a:latin typeface="Gabriola" panose="04040605051002020D02" pitchFamily="82" charset="0"/>
              </a:rPr>
              <a:t/>
            </a:r>
            <a:br>
              <a:rPr lang="ru-RU" sz="3600" dirty="0" smtClean="0">
                <a:solidFill>
                  <a:schemeClr val="accent2">
                    <a:lumMod val="75000"/>
                  </a:schemeClr>
                </a:solidFill>
                <a:latin typeface="Gabriola" panose="04040605051002020D02" pitchFamily="82" charset="0"/>
              </a:rPr>
            </a:br>
            <a:r>
              <a:rPr lang="ru-RU" sz="3600" dirty="0" smtClean="0">
                <a:solidFill>
                  <a:srgbClr val="FF0000"/>
                </a:solidFill>
                <a:latin typeface="Gabriola" panose="04040605051002020D02" pitchFamily="82" charset="0"/>
              </a:rPr>
              <a:t>                </a:t>
            </a:r>
            <a:r>
              <a:rPr lang="ru-RU" sz="3600" b="1" dirty="0" smtClean="0">
                <a:solidFill>
                  <a:srgbClr val="FF0000"/>
                </a:solidFill>
                <a:latin typeface="Gabriola" panose="04040605051002020D02" pitchFamily="82" charset="0"/>
              </a:rPr>
              <a:t>А </a:t>
            </a:r>
            <a:r>
              <a:rPr lang="ru-RU" sz="3600" b="1" dirty="0">
                <a:solidFill>
                  <a:srgbClr val="FF0000"/>
                </a:solidFill>
                <a:latin typeface="Gabriola" panose="04040605051002020D02" pitchFamily="82" charset="0"/>
              </a:rPr>
              <a:t>всё начиналось так…</a:t>
            </a:r>
          </a:p>
        </p:txBody>
      </p:sp>
    </p:spTree>
    <p:extLst>
      <p:ext uri="{BB962C8B-B14F-4D97-AF65-F5344CB8AC3E}">
        <p14:creationId xmlns:p14="http://schemas.microsoft.com/office/powerpoint/2010/main" xmlns="" val="685440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23360" y="154744"/>
            <a:ext cx="3530990" cy="6548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995225" y="309489"/>
            <a:ext cx="3530990" cy="6548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147625" y="461889"/>
            <a:ext cx="3530990" cy="6548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0912" y="-152400"/>
            <a:ext cx="3535986" cy="6547671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107769" y="4169044"/>
            <a:ext cx="7144719" cy="2031325"/>
          </a:xfrm>
          <a:prstGeom prst="rect">
            <a:avLst/>
          </a:prstGeom>
          <a:solidFill>
            <a:schemeClr val="accent5"/>
          </a:solidFill>
          <a:ln>
            <a:solidFill>
              <a:srgbClr val="002060"/>
            </a:solidFill>
          </a:ln>
          <a:scene3d>
            <a:camera prst="perspectiveRelaxedModerately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r>
              <a:rPr lang="ru-RU" b="0" i="0" dirty="0" smtClean="0">
                <a:effectLst/>
                <a:latin typeface="Times New Roman" pitchFamily="18" charset="0"/>
                <a:cs typeface="Times New Roman" pitchFamily="18" charset="0"/>
              </a:rPr>
              <a:t>На волне успеха "Ну, погоди!" у режиссёра Анатолия </a:t>
            </a:r>
            <a:r>
              <a:rPr lang="ru-RU" b="0" i="0" dirty="0" err="1" smtClean="0">
                <a:effectLst/>
                <a:latin typeface="Times New Roman" pitchFamily="18" charset="0"/>
                <a:cs typeface="Times New Roman" pitchFamily="18" charset="0"/>
              </a:rPr>
              <a:t>Резникова</a:t>
            </a:r>
            <a:r>
              <a:rPr lang="ru-RU" b="0" i="0" dirty="0" smtClean="0">
                <a:effectLst/>
                <a:latin typeface="Times New Roman" pitchFamily="18" charset="0"/>
                <a:cs typeface="Times New Roman" pitchFamily="18" charset="0"/>
              </a:rPr>
              <a:t> возникла идея сделать новый игровой трюковой мультфильм. Он придумал образы, ситуации, но поскольку сам был начинающим режиссером, никакой возможности в одиночку осуществить замысел не было: у редакторов мастерской "Экран" и без того был огромный портфель сочинений. Тогда друг </a:t>
            </a:r>
            <a:r>
              <a:rPr lang="ru-RU" b="0" i="0" dirty="0" err="1" smtClean="0">
                <a:effectLst/>
                <a:latin typeface="Times New Roman" pitchFamily="18" charset="0"/>
                <a:cs typeface="Times New Roman" pitchFamily="18" charset="0"/>
              </a:rPr>
              <a:t>Резникова</a:t>
            </a:r>
            <a:r>
              <a:rPr lang="ru-RU" b="0" i="0" dirty="0" smtClean="0">
                <a:effectLst/>
                <a:latin typeface="Times New Roman" pitchFamily="18" charset="0"/>
                <a:cs typeface="Times New Roman" pitchFamily="18" charset="0"/>
              </a:rPr>
              <a:t> композитор Борис Савельев, познакомил его с Аркадием Хайтом.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46950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05913" y="635667"/>
            <a:ext cx="784214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Резников рассказал Хайту свою идею про интеллигентного кота, который рисует, слушает "Полонез Огинского" и которому досаждают мыши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.</a:t>
            </a:r>
          </a:p>
          <a:p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"Мы сразу уцепились за идею перевертыша — не кот за мышами бегает, а наоборот, — вспоминает Резников. — Впервые в мультипликации появился интеллигентный кот, который может расправиться с мышами, но не хочет, как бы они ему ни пакостили. Но одного этого было недостаточно, нужна была идея. И я придумал ее: нет альтернативы миру. Мы очень долго размышляли над тем, как ее показать, и наконец появилась фраза "Ребята, давайте жить дружно!". Она родилась из необходимости, а стала репризой фильма"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ru-RU" dirty="0">
              <a:solidFill>
                <a:schemeClr val="accent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64063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0" y="1"/>
            <a:ext cx="5078437" cy="685800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ru-RU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Теперь </a:t>
            </a:r>
            <a:r>
              <a:rPr lang="ru-RU" dirty="0"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оставалось только придумать героям имена. Кота Ваську отвергли сразу — слишком банально. Хотелось изобрести что-то недлинное, но запоминающееся. На мысль навел сын Аркадия Хайта, который часто приходил в комнату, где корпели над сценариями старшие. Мальчугану было страшно интересно посмотреть, как увлеченно работают большие дяди, а походя он глазел в телевизор, где показывали "Неуловимых мстителей". В них-то и оказался ключик к имени кота — героя мультфильма назвали в честь отрицательного персонажа полковника Леопольда </a:t>
            </a:r>
            <a:r>
              <a:rPr lang="ru-RU" dirty="0" err="1"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Кудасова</a:t>
            </a:r>
            <a:r>
              <a:rPr lang="ru-RU" dirty="0"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.</a:t>
            </a:r>
            <a:r>
              <a:rPr lang="ru-RU" dirty="0" smtClean="0"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ea typeface="Verdana" panose="020B0604030504040204" pitchFamily="34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979963" y="0"/>
            <a:ext cx="7212037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11903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ыноска-облако 2"/>
          <p:cNvSpPr/>
          <p:nvPr/>
        </p:nvSpPr>
        <p:spPr>
          <a:xfrm>
            <a:off x="8370277" y="0"/>
            <a:ext cx="3601329" cy="1181686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AutoShape 2" descr="C:\Users\Lenovo\Desktop\%D0%BC%D1%83%D0%BB%D1%8C%D1%82%D0%B8%D0%BA\i (8)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90731" y="0"/>
            <a:ext cx="12482731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102991" y="267286"/>
            <a:ext cx="39670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У мышей, кстати, тоже есть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имена. Но 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 фильме они так и не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прозвучали!</a:t>
            </a:r>
            <a:b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ru-RU" b="1" dirty="0">
              <a:solidFill>
                <a:schemeClr val="accent5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243668" y="2475914"/>
            <a:ext cx="13504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МИТЯ</a:t>
            </a:r>
            <a:endParaRPr lang="ru-RU" sz="2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329355" y="929006"/>
            <a:ext cx="142083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     </a:t>
            </a:r>
            <a:r>
              <a:rPr lang="ru-RU" sz="2800" b="1" dirty="0" smtClean="0"/>
              <a:t>МОТЯ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xmlns="" val="1093002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751298" y="3460652"/>
            <a:ext cx="3671668" cy="286232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Первые серии мультфильма создавались в технике перекладывания (студия "Экран" еще не располагала тогда художественной мастерской). Изготавливались герои, детали, декорации все из бумаги. Раскрашивались. А потом на стекле «перекладывались», т. е. двигались, в кадр по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миллиметру.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62311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5992836" cy="6858000"/>
          </a:xfrm>
          <a:prstGeom prst="rect">
            <a:avLst/>
          </a:prstGeom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992837" y="0"/>
            <a:ext cx="6199163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2879" y="281354"/>
            <a:ext cx="55286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"Месть кота Леопольда" целиком озвучивал Андрей Миронов.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192172" y="5022166"/>
            <a:ext cx="71135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Его хотели пригласить и на вторую серию - "Леопольд и золотая рыбка", но актер заболел, и все три героя заговорили голосом Геннадия Хазанова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11506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29465" y="548640"/>
            <a:ext cx="776536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В 1976 году после показа на худсовете первой серии мультфильм запретили к показу. Тогдашний главный редактор комиссии Жданова вынесла вердикт: фильм пацифистский, антисоветский,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прокитайский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и дискредитирующий партию. Объяснения были простыми: почему кот не съел мышей, а предложил им дружбу? Но поскольку к тому времени уже была запущена в работу вторая серия - "Леопольд и золотая рыбка", ее разрешили доделать. Как ни странно, хоть мультики и делались практически одновременно, но в этой серии ничего крамольного не нашли. Мультик приняли и показали по телевидению. После того, как вся детвора страны запела песенку кота Леопольда, худсовет подумал и решил: "Леопольду быть!" Но первую серию разрешили к показу только в 1981 году.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71871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</TotalTime>
  <Words>726</Words>
  <Application>Microsoft Office PowerPoint</Application>
  <PresentationFormat>Произвольный</PresentationFormat>
  <Paragraphs>34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Lenovo</dc:creator>
  <cp:lastModifiedBy>1</cp:lastModifiedBy>
  <cp:revision>22</cp:revision>
  <dcterms:created xsi:type="dcterms:W3CDTF">2022-11-24T12:41:32Z</dcterms:created>
  <dcterms:modified xsi:type="dcterms:W3CDTF">2022-11-25T10:47:47Z</dcterms:modified>
</cp:coreProperties>
</file>