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CC99"/>
    <a:srgbClr val="429A16"/>
    <a:srgbClr val="A60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E403B-7BC6-450B-A9A8-9B7F3989A46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04EC8-F5B2-463E-9DB9-514ADCA19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703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EC8-F5B2-463E-9DB9-514ADCA197E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21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1BF-8EAE-4328-BDEB-7746C87A59A2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E3F7BD-7F64-4DF6-87E0-3433C6BED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1BF-8EAE-4328-BDEB-7746C87A59A2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F7BD-7F64-4DF6-87E0-3433C6BED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1BF-8EAE-4328-BDEB-7746C87A59A2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F7BD-7F64-4DF6-87E0-3433C6BED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1BF-8EAE-4328-BDEB-7746C87A59A2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E3F7BD-7F64-4DF6-87E0-3433C6BED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1BF-8EAE-4328-BDEB-7746C87A59A2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F7BD-7F64-4DF6-87E0-3433C6BEDD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1BF-8EAE-4328-BDEB-7746C87A59A2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F7BD-7F64-4DF6-87E0-3433C6BED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1BF-8EAE-4328-BDEB-7746C87A59A2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9E3F7BD-7F64-4DF6-87E0-3433C6BEDD9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1BF-8EAE-4328-BDEB-7746C87A59A2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F7BD-7F64-4DF6-87E0-3433C6BED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1BF-8EAE-4328-BDEB-7746C87A59A2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F7BD-7F64-4DF6-87E0-3433C6BED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1BF-8EAE-4328-BDEB-7746C87A59A2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F7BD-7F64-4DF6-87E0-3433C6BED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1BF-8EAE-4328-BDEB-7746C87A59A2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F7BD-7F64-4DF6-87E0-3433C6BEDD9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8271BF-8EAE-4328-BDEB-7746C87A59A2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E3F7BD-7F64-4DF6-87E0-3433C6BEDD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Лайфхаки</a:t>
            </a:r>
            <a:r>
              <a:rPr lang="ru-RU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бухгалтерского учета </a:t>
            </a:r>
            <a:r>
              <a:rPr lang="ru-RU" b="1" i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b="1" i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 - картам</a:t>
            </a:r>
            <a:r>
              <a:rPr lang="ru-RU" b="1" i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solidFill>
                <a:srgbClr val="00808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184576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i="1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000" i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ФКПОУ «СТИБ» Минтруда России</a:t>
            </a:r>
          </a:p>
          <a:p>
            <a:pPr marL="0" indent="0" algn="ctr">
              <a:buNone/>
            </a:pPr>
            <a:endParaRPr lang="ru-RU" sz="4000" i="1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endParaRPr lang="ru-RU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Большакова</a:t>
            </a:r>
          </a:p>
          <a:p>
            <a:pPr marL="0" indent="0" algn="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Татьяна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Викторовна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" t="3852" r="14754" b="25386"/>
          <a:stretch/>
        </p:blipFill>
        <p:spPr bwMode="auto">
          <a:xfrm>
            <a:off x="683568" y="3127796"/>
            <a:ext cx="5184576" cy="309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978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Лайфхаки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использовании </a:t>
            </a:r>
            <a:b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бизнес-карты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12088" cy="56166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u="sng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Лайфхак</a:t>
            </a:r>
            <a:r>
              <a:rPr lang="ru-RU" b="1" i="1" u="sng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 </a:t>
            </a:r>
            <a:r>
              <a:rPr lang="ru-RU" b="1" i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b="1" i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Скидки </a:t>
            </a:r>
            <a:r>
              <a:rPr lang="ru-RU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 </a:t>
            </a:r>
            <a:r>
              <a:rPr lang="ru-RU" b="1" i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спецпредложения</a:t>
            </a:r>
            <a:r>
              <a:rPr lang="ru-RU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оплате бизнес-картой надо помнить:</a:t>
            </a:r>
          </a:p>
          <a:p>
            <a:pPr marL="0" indent="0" algn="ctr">
              <a:buNone/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b="1" dirty="0" err="1" smtClean="0">
                <a:solidFill>
                  <a:schemeClr val="tx1"/>
                </a:solidFill>
              </a:rPr>
              <a:t>Спецпредложения</a:t>
            </a:r>
            <a:r>
              <a:rPr lang="ru-RU" sz="2600" b="1" dirty="0" smtClean="0">
                <a:solidFill>
                  <a:schemeClr val="tx1"/>
                </a:solidFill>
              </a:rPr>
              <a:t>  и скидки обычно действуют для частных лиц;</a:t>
            </a:r>
          </a:p>
          <a:p>
            <a:pPr marL="0" indent="0">
              <a:buNone/>
            </a:pPr>
            <a:endParaRPr lang="ru-RU" sz="2600" b="1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обращать </a:t>
            </a:r>
            <a:r>
              <a:rPr lang="ru-RU" sz="2600" b="1" dirty="0">
                <a:solidFill>
                  <a:schemeClr val="tx1"/>
                </a:solidFill>
              </a:rPr>
              <a:t>внимание, для </a:t>
            </a:r>
            <a:r>
              <a:rPr lang="ru-RU" sz="2600" b="1" dirty="0" smtClean="0">
                <a:solidFill>
                  <a:schemeClr val="tx1"/>
                </a:solidFill>
              </a:rPr>
              <a:t> «КОГО»  </a:t>
            </a:r>
            <a:r>
              <a:rPr lang="ru-RU" sz="2600" b="1" dirty="0">
                <a:solidFill>
                  <a:schemeClr val="tx1"/>
                </a:solidFill>
              </a:rPr>
              <a:t>действует </a:t>
            </a:r>
            <a:r>
              <a:rPr lang="ru-RU" sz="2600" b="1" dirty="0" err="1">
                <a:solidFill>
                  <a:schemeClr val="tx1"/>
                </a:solidFill>
              </a:rPr>
              <a:t>спецпредложение</a:t>
            </a:r>
            <a:r>
              <a:rPr lang="ru-RU" sz="2600" b="1" dirty="0">
                <a:solidFill>
                  <a:schemeClr val="tx1"/>
                </a:solidFill>
              </a:rPr>
              <a:t> или </a:t>
            </a:r>
            <a:r>
              <a:rPr lang="ru-RU" sz="2600" b="1" dirty="0" smtClean="0">
                <a:solidFill>
                  <a:schemeClr val="tx1"/>
                </a:solidFill>
              </a:rPr>
              <a:t>акция.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600" b="1" i="1" dirty="0" smtClean="0">
                <a:solidFill>
                  <a:srgbClr val="C00000"/>
                </a:solidFill>
              </a:rPr>
              <a:t>Во </a:t>
            </a:r>
            <a:r>
              <a:rPr lang="ru-RU" sz="2600" b="1" i="1" dirty="0" err="1" smtClean="0">
                <a:solidFill>
                  <a:srgbClr val="C00000"/>
                </a:solidFill>
              </a:rPr>
              <a:t>избежания</a:t>
            </a:r>
            <a:r>
              <a:rPr lang="ru-RU" sz="2600" b="1" i="1" dirty="0" smtClean="0">
                <a:solidFill>
                  <a:srgbClr val="C00000"/>
                </a:solidFill>
              </a:rPr>
              <a:t> ошибок </a:t>
            </a:r>
          </a:p>
          <a:p>
            <a:pPr marL="0" indent="0" algn="ctr">
              <a:buNone/>
            </a:pPr>
            <a:endParaRPr lang="ru-RU" sz="1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800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Составить договор на организацию                   получить </a:t>
            </a:r>
            <a:r>
              <a:rPr lang="ru-RU" sz="2800" b="1" i="1" dirty="0">
                <a:solidFill>
                  <a:srgbClr val="C00000"/>
                </a:solidFill>
              </a:rPr>
              <a:t>счет  </a:t>
            </a:r>
            <a:r>
              <a:rPr lang="ru-RU" sz="2800" b="1" i="1" dirty="0" smtClean="0">
                <a:solidFill>
                  <a:srgbClr val="C00000"/>
                </a:solidFill>
              </a:rPr>
              <a:t>            заплатить </a:t>
            </a:r>
            <a:r>
              <a:rPr lang="ru-RU" sz="2800" b="1" i="1" dirty="0">
                <a:solidFill>
                  <a:srgbClr val="C00000"/>
                </a:solidFill>
              </a:rPr>
              <a:t>с расчетного счета.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652120" y="5624125"/>
            <a:ext cx="86409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1043608" y="6012316"/>
            <a:ext cx="86409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298" y="4293096"/>
            <a:ext cx="921591" cy="90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81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ПОДВЕДЁМ ИТОГИ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47744"/>
            <a:ext cx="8686800" cy="5521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изнес-карта:</a:t>
            </a:r>
          </a:p>
          <a:p>
            <a:r>
              <a:rPr lang="ru-RU" dirty="0" smtClean="0"/>
              <a:t>  упрощает оплату покупок онлайн и офлайн предпринимателю и сотрудникам организации; </a:t>
            </a:r>
          </a:p>
          <a:p>
            <a:r>
              <a:rPr lang="ru-RU" dirty="0"/>
              <a:t> </a:t>
            </a:r>
            <a:r>
              <a:rPr lang="ru-RU" dirty="0" smtClean="0"/>
              <a:t> позволяет получать </a:t>
            </a:r>
          </a:p>
          <a:p>
            <a:pPr marL="0" indent="0">
              <a:buNone/>
            </a:pPr>
            <a:r>
              <a:rPr lang="ru-RU" dirty="0" smtClean="0"/>
              <a:t>дополнительный доход — </a:t>
            </a:r>
            <a:r>
              <a:rPr lang="ru-RU" dirty="0" err="1" smtClean="0"/>
              <a:t>кешбэк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Важно:</a:t>
            </a:r>
          </a:p>
          <a:p>
            <a:r>
              <a:rPr lang="ru-RU" dirty="0" smtClean="0"/>
              <a:t>правильно отражать доходы и расходы в бухгалтерском и налоговом учете;</a:t>
            </a:r>
          </a:p>
          <a:p>
            <a:r>
              <a:rPr lang="ru-RU" dirty="0"/>
              <a:t>о снятии наличных обязательно </a:t>
            </a:r>
            <a:r>
              <a:rPr lang="ru-RU" dirty="0" smtClean="0"/>
              <a:t>сообщать бухгалтерии.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6912"/>
            <a:ext cx="2614736" cy="172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746" y="4071407"/>
            <a:ext cx="462411" cy="68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60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8640"/>
            <a:ext cx="8686800" cy="64807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</a:p>
          <a:p>
            <a:pPr marL="0" indent="0" algn="ctr">
              <a:buNone/>
            </a:pP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Профессиональных 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успехов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1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скорых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</a:t>
            </a:r>
          </a:p>
          <a:p>
            <a:pPr marL="0" indent="0" algn="ctr">
              <a:buNone/>
            </a:pP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2846090" cy="283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52" y="3573015"/>
            <a:ext cx="4058739" cy="283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36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720080"/>
          </a:xfrm>
        </p:spPr>
        <p:txBody>
          <a:bodyPr/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БИЗНЕС-КАРТА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68863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Бизнес-карта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b="1" dirty="0" smtClean="0"/>
              <a:t>корпоративная</a:t>
            </a:r>
            <a:r>
              <a:rPr lang="ru-RU" dirty="0" smtClean="0"/>
              <a:t>)— </a:t>
            </a:r>
            <a:r>
              <a:rPr lang="ru-RU" sz="2800" b="1" dirty="0"/>
              <a:t>это банковская карта, которая привязана к </a:t>
            </a:r>
            <a:r>
              <a:rPr lang="ru-RU" sz="2800" b="1" dirty="0" smtClean="0"/>
              <a:t>специальному  </a:t>
            </a:r>
            <a:r>
              <a:rPr lang="ru-RU" sz="2800" b="1" dirty="0"/>
              <a:t>счёту </a:t>
            </a:r>
            <a:r>
              <a:rPr lang="ru-RU" sz="2800" b="1" dirty="0" smtClean="0"/>
              <a:t>организации</a:t>
            </a:r>
            <a:r>
              <a:rPr lang="ru-RU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бизнес-карты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Упрощается работа бухгалтерии;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оплачивать </a:t>
            </a:r>
            <a:r>
              <a:rPr lang="ru-RU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командировки  </a:t>
            </a:r>
            <a:r>
              <a:rPr lang="ru-RU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траты </a:t>
            </a:r>
            <a:r>
              <a:rPr lang="ru-RU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компании;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Экономия </a:t>
            </a:r>
            <a:r>
              <a:rPr lang="ru-RU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инкассации;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плата  </a:t>
            </a:r>
            <a:r>
              <a:rPr lang="ru-RU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онлайн-сервисах;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получать бонусы – </a:t>
            </a:r>
            <a:r>
              <a:rPr lang="ru-RU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кэшбэк</a:t>
            </a:r>
            <a:r>
              <a:rPr lang="ru-RU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4473" r="1903" b="5926"/>
          <a:stretch/>
        </p:blipFill>
        <p:spPr bwMode="auto">
          <a:xfrm>
            <a:off x="6660232" y="4581128"/>
            <a:ext cx="2089836" cy="129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 t="9931" r="6909" b="14955"/>
          <a:stretch/>
        </p:blipFill>
        <p:spPr bwMode="auto">
          <a:xfrm>
            <a:off x="6660232" y="2247092"/>
            <a:ext cx="2089836" cy="132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76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Варианты бизнес-карт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812088" cy="5616624"/>
          </a:xfrm>
        </p:spPr>
        <p:txBody>
          <a:bodyPr/>
          <a:lstStyle/>
          <a:p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Дебетовая:  </a:t>
            </a:r>
            <a:r>
              <a:rPr lang="ru-RU" b="1" dirty="0" smtClean="0"/>
              <a:t>пополнение карты  </a:t>
            </a:r>
            <a:r>
              <a:rPr lang="ru-RU" b="1" dirty="0"/>
              <a:t>средствами </a:t>
            </a:r>
          </a:p>
          <a:p>
            <a:pPr marL="0" indent="0">
              <a:buNone/>
            </a:pPr>
            <a:r>
              <a:rPr lang="ru-RU" b="1" dirty="0" smtClean="0"/>
              <a:t>              расходование средств;</a:t>
            </a:r>
            <a:endParaRPr lang="ru-RU" b="1" dirty="0"/>
          </a:p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Кредитная: </a:t>
            </a:r>
            <a:r>
              <a:rPr lang="ru-RU" dirty="0" smtClean="0"/>
              <a:t> </a:t>
            </a:r>
            <a:r>
              <a:rPr lang="ru-RU" b="1" dirty="0" smtClean="0"/>
              <a:t>средства </a:t>
            </a:r>
            <a:r>
              <a:rPr lang="ru-RU" b="1" dirty="0"/>
              <a:t>предоставляются банком в пределах </a:t>
            </a:r>
            <a:r>
              <a:rPr lang="ru-RU" b="1" dirty="0" smtClean="0"/>
              <a:t>лимита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Дебетовая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овердрафтом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/>
              <a:t> </a:t>
            </a:r>
            <a:r>
              <a:rPr lang="ru-RU" b="1" dirty="0" smtClean="0"/>
              <a:t>расход </a:t>
            </a:r>
            <a:r>
              <a:rPr lang="ru-RU" b="1" dirty="0"/>
              <a:t>средств сверх дебетового </a:t>
            </a:r>
            <a:r>
              <a:rPr lang="ru-RU" b="1" dirty="0" smtClean="0"/>
              <a:t>остатка            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расход в пределах  лимита.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683568" y="2420888"/>
            <a:ext cx="86409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81128"/>
            <a:ext cx="8969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62485"/>
            <a:ext cx="2183904" cy="218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991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Лайфхаки</a:t>
            </a:r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использовании </a:t>
            </a:r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бизнес-карты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1200" b="1" i="1" u="sng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Лайфхак</a:t>
            </a:r>
            <a:r>
              <a:rPr lang="ru-RU" sz="11200" b="1" i="1" u="sng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 </a:t>
            </a:r>
            <a:r>
              <a:rPr lang="ru-RU" sz="11200" b="1" i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11200" b="1" i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Оплату </a:t>
            </a:r>
            <a:r>
              <a:rPr lang="ru-RU" sz="11200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 клиентов можно принимать прямо </a:t>
            </a:r>
            <a:r>
              <a:rPr lang="ru-RU" sz="11200" b="1" i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на</a:t>
            </a:r>
            <a:r>
              <a:rPr lang="ru-RU" sz="11200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1200" b="1" i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бизнес-карту</a:t>
            </a:r>
            <a:r>
              <a:rPr lang="ru-RU" sz="11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11200" dirty="0" smtClean="0"/>
          </a:p>
          <a:p>
            <a:pPr marL="0" indent="0">
              <a:buNone/>
            </a:pPr>
            <a:r>
              <a:rPr lang="ru-RU" sz="5500" dirty="0"/>
              <a:t> </a:t>
            </a:r>
            <a:r>
              <a:rPr lang="ru-RU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ВАРИАНТЫ:</a:t>
            </a:r>
            <a:r>
              <a:rPr lang="ru-RU" sz="5500" dirty="0"/>
              <a:t/>
            </a:r>
            <a:br>
              <a:rPr lang="ru-RU" sz="5500" dirty="0"/>
            </a:br>
            <a:endParaRPr lang="ru-RU" sz="5500" dirty="0"/>
          </a:p>
          <a:p>
            <a:pPr lvl="0"/>
            <a:r>
              <a:rPr lang="ru-RU" sz="8000" b="1" dirty="0"/>
              <a:t>К</a:t>
            </a:r>
            <a:r>
              <a:rPr lang="ru-RU" sz="8000" b="1" dirty="0" smtClean="0"/>
              <a:t>лиент </a:t>
            </a:r>
            <a:r>
              <a:rPr lang="ru-RU" sz="8000" b="1" dirty="0"/>
              <a:t>производит оплату на </a:t>
            </a:r>
            <a:r>
              <a:rPr lang="ru-RU" sz="8000" b="1" dirty="0" smtClean="0"/>
              <a:t>бизнес-карту                    формируете </a:t>
            </a:r>
            <a:r>
              <a:rPr lang="ru-RU" sz="8000" b="1" dirty="0"/>
              <a:t>чек </a:t>
            </a:r>
            <a:endParaRPr lang="ru-RU" sz="8000" b="1" dirty="0" smtClean="0"/>
          </a:p>
          <a:p>
            <a:pPr marL="0" lvl="0" indent="0">
              <a:buNone/>
            </a:pPr>
            <a:r>
              <a:rPr lang="ru-RU" sz="8000" b="1" dirty="0" smtClean="0"/>
              <a:t>в</a:t>
            </a:r>
            <a:r>
              <a:rPr lang="ru-RU" sz="8000" b="1" dirty="0"/>
              <a:t> онлайн-кассе  </a:t>
            </a:r>
            <a:r>
              <a:rPr lang="ru-RU" sz="8000" b="1" dirty="0" smtClean="0"/>
              <a:t>                   отправляете </a:t>
            </a:r>
            <a:r>
              <a:rPr lang="ru-RU" sz="8000" b="1" dirty="0"/>
              <a:t>его клиенту.</a:t>
            </a:r>
          </a:p>
          <a:p>
            <a:pPr lvl="0"/>
            <a:endParaRPr lang="ru-RU" sz="5500" dirty="0" smtClean="0"/>
          </a:p>
          <a:p>
            <a:pPr lvl="0"/>
            <a:r>
              <a:rPr lang="ru-RU" sz="8000" dirty="0"/>
              <a:t> </a:t>
            </a:r>
            <a:r>
              <a:rPr lang="ru-RU" sz="12800" b="1" dirty="0" smtClean="0"/>
              <a:t>ИП</a:t>
            </a:r>
            <a:r>
              <a:rPr lang="ru-RU" sz="8000" b="1" dirty="0" smtClean="0"/>
              <a:t> Клиент </a:t>
            </a:r>
            <a:r>
              <a:rPr lang="ru-RU" sz="8000" b="1" dirty="0"/>
              <a:t>производит оплату на </a:t>
            </a:r>
            <a:r>
              <a:rPr lang="ru-RU" sz="8000" b="1" dirty="0" smtClean="0"/>
              <a:t>личную карту</a:t>
            </a:r>
            <a:r>
              <a:rPr lang="ru-RU" sz="9600" b="1" dirty="0" smtClean="0"/>
              <a:t>!</a:t>
            </a:r>
            <a:r>
              <a:rPr lang="ru-RU" sz="8000" dirty="0"/>
              <a:t> </a:t>
            </a:r>
            <a:r>
              <a:rPr lang="ru-RU" sz="8000" dirty="0" smtClean="0"/>
              <a:t>                </a:t>
            </a:r>
            <a:r>
              <a:rPr lang="ru-RU" sz="8000" b="1" dirty="0" smtClean="0"/>
              <a:t>перевести </a:t>
            </a:r>
            <a:r>
              <a:rPr lang="ru-RU" sz="8000" b="1" dirty="0"/>
              <a:t>деньги </a:t>
            </a:r>
            <a:r>
              <a:rPr lang="ru-RU" sz="8000" b="1" dirty="0" smtClean="0"/>
              <a:t>с </a:t>
            </a:r>
            <a:r>
              <a:rPr lang="ru-RU" sz="8000" b="1" dirty="0"/>
              <a:t>личной карты на бизнес-карту </a:t>
            </a:r>
            <a:r>
              <a:rPr lang="ru-RU" sz="8000" b="1" dirty="0" smtClean="0"/>
              <a:t>                 </a:t>
            </a:r>
            <a:r>
              <a:rPr lang="ru-RU" sz="8000" b="1" dirty="0"/>
              <a:t> отобразить в системе учета как </a:t>
            </a:r>
            <a:r>
              <a:rPr lang="ru-RU" sz="8000" b="1" dirty="0" smtClean="0"/>
              <a:t>доход                  выдать </a:t>
            </a:r>
            <a:r>
              <a:rPr lang="ru-RU" sz="8000" b="1" dirty="0"/>
              <a:t>клиенту чек</a:t>
            </a:r>
            <a:r>
              <a:rPr lang="ru-RU" sz="8000" b="1" dirty="0" smtClean="0"/>
              <a:t>.</a:t>
            </a:r>
          </a:p>
          <a:p>
            <a:pPr marL="0" lvl="0" indent="0">
              <a:buNone/>
            </a:pPr>
            <a:endParaRPr lang="ru-RU" sz="8000" b="1" dirty="0"/>
          </a:p>
          <a:p>
            <a:pPr marL="0" indent="0">
              <a:buNone/>
            </a:pPr>
            <a:r>
              <a:rPr lang="ru-RU" sz="5500" dirty="0"/>
              <a:t/>
            </a:r>
            <a:br>
              <a:rPr lang="ru-RU" sz="5500" dirty="0"/>
            </a:br>
            <a:r>
              <a:rPr lang="ru-RU" sz="5500" dirty="0"/>
              <a:t> </a:t>
            </a:r>
            <a:r>
              <a:rPr lang="ru-RU" sz="5500" dirty="0" smtClean="0"/>
              <a:t>              </a:t>
            </a:r>
            <a:r>
              <a:rPr lang="ru-RU" sz="7200" b="1" dirty="0" smtClean="0"/>
              <a:t>деньги </a:t>
            </a:r>
            <a:r>
              <a:rPr lang="ru-RU" sz="7200" b="1" dirty="0"/>
              <a:t>после перевода на бизнес-карту будут автоматически </a:t>
            </a:r>
            <a:r>
              <a:rPr lang="ru-RU" sz="7200" b="1" dirty="0" smtClean="0"/>
              <a:t>учтены</a:t>
            </a:r>
          </a:p>
          <a:p>
            <a:pPr marL="0" indent="0">
              <a:buNone/>
            </a:pPr>
            <a:endParaRPr lang="ru-RU" sz="5500" dirty="0" smtClean="0"/>
          </a:p>
          <a:p>
            <a:pPr marL="0" indent="0">
              <a:buNone/>
            </a:pPr>
            <a:r>
              <a:rPr lang="ru-RU" sz="5500" dirty="0"/>
              <a:t> </a:t>
            </a:r>
            <a:r>
              <a:rPr lang="ru-RU" sz="5500" dirty="0" smtClean="0"/>
              <a:t>              </a:t>
            </a:r>
            <a:r>
              <a:rPr lang="ru-RU" sz="7200" b="1" dirty="0" smtClean="0"/>
              <a:t>при  отчётности о</a:t>
            </a:r>
            <a:r>
              <a:rPr lang="ru-RU" sz="7200" b="1" dirty="0"/>
              <a:t> своих доходах, эта сумма уже будет </a:t>
            </a:r>
            <a:r>
              <a:rPr lang="ru-RU" sz="7200" b="1" dirty="0" smtClean="0"/>
              <a:t>автоматически учтена в</a:t>
            </a:r>
            <a:r>
              <a:rPr lang="ru-RU" sz="7200" b="1" dirty="0"/>
              <a:t> </a:t>
            </a:r>
            <a:r>
              <a:rPr lang="ru-RU" sz="7200" b="1" dirty="0" smtClean="0"/>
              <a:t>системе</a:t>
            </a:r>
            <a:endParaRPr lang="ru-RU" sz="5500" dirty="0"/>
          </a:p>
          <a:p>
            <a:pPr marL="0" indent="0" algn="r" font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i="1" dirty="0" smtClean="0">
                <a:solidFill>
                  <a:schemeClr val="tx1"/>
                </a:solidFill>
              </a:rPr>
              <a:t>        </a:t>
            </a:r>
            <a:r>
              <a:rPr lang="ru-RU" sz="8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Оформите </a:t>
            </a:r>
            <a:r>
              <a:rPr lang="ru-RU" sz="8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бизнес-карту себе и отдельным </a:t>
            </a:r>
            <a:r>
              <a:rPr lang="ru-RU" sz="8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</a:p>
          <a:p>
            <a:pPr marL="0" indent="0" algn="r" font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сотрудникам и </a:t>
            </a:r>
            <a:r>
              <a:rPr lang="ru-RU" sz="8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получите круглосуточный </a:t>
            </a:r>
            <a:endParaRPr lang="ru-RU" sz="8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 font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 </a:t>
            </a:r>
            <a:r>
              <a:rPr lang="ru-RU" sz="8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средствам на расчетном счете</a:t>
            </a:r>
          </a:p>
          <a:p>
            <a:pPr algn="r"/>
            <a:endParaRPr lang="ru-RU" sz="9600" dirty="0" smtClean="0"/>
          </a:p>
          <a:p>
            <a:endParaRPr lang="ru-RU" sz="55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fontAlgn="ctr"/>
            <a:endParaRPr lang="ru-RU" sz="2600" dirty="0" smtClean="0"/>
          </a:p>
          <a:p>
            <a:pPr marL="0" indent="0" algn="ctr" fontAlgn="ctr">
              <a:buNone/>
            </a:pPr>
            <a:endParaRPr lang="ru-RU" sz="2600" dirty="0" smtClean="0"/>
          </a:p>
          <a:p>
            <a:pPr marL="0" indent="0" algn="ctr" fontAlgn="ctr">
              <a:buNone/>
            </a:pPr>
            <a:endParaRPr lang="ru-RU" sz="2600" b="1" i="1" dirty="0" smtClean="0"/>
          </a:p>
          <a:p>
            <a:pPr marL="0" indent="0" algn="r" fontAlgn="ctr">
              <a:buNone/>
            </a:pPr>
            <a:endParaRPr lang="ru-RU" sz="2600" b="1" i="1" dirty="0" smtClean="0"/>
          </a:p>
          <a:p>
            <a:pPr marL="0" indent="0" algn="r" fontAlgn="ctr">
              <a:buNone/>
            </a:pPr>
            <a:endParaRPr lang="ru-RU" sz="8000" b="1" i="1" dirty="0" smtClean="0"/>
          </a:p>
          <a:p>
            <a:endParaRPr lang="ru-RU" sz="80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201546" y="2774175"/>
            <a:ext cx="86409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5560074" y="2500648"/>
            <a:ext cx="86409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6144522" y="3440778"/>
            <a:ext cx="86409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5189690" y="3684135"/>
            <a:ext cx="86409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498335" y="3923959"/>
            <a:ext cx="86409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r="16109" b="15567"/>
          <a:stretch/>
        </p:blipFill>
        <p:spPr bwMode="auto">
          <a:xfrm>
            <a:off x="323528" y="4392711"/>
            <a:ext cx="518803" cy="51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6" y="4836204"/>
            <a:ext cx="5175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3594" y="5589240"/>
            <a:ext cx="1002302" cy="10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28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Лайфхаки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использовании </a:t>
            </a:r>
            <a:b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бизнес-карты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4006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u="sng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Лайфхак</a:t>
            </a:r>
            <a:r>
              <a:rPr lang="ru-RU" b="1" i="1" u="sng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 </a:t>
            </a:r>
            <a:r>
              <a:rPr lang="ru-RU" b="1" i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b="1" i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Чеки можно отправлять через </a:t>
            </a:r>
            <a:r>
              <a:rPr lang="ru-RU" b="1" i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мессенджер!</a:t>
            </a:r>
          </a:p>
          <a:p>
            <a:pPr marL="0" indent="0" algn="ctr">
              <a:buNone/>
            </a:pPr>
            <a:r>
              <a:rPr lang="ru-RU" sz="2400" dirty="0" smtClean="0"/>
              <a:t>           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дистанционной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торговли</a:t>
            </a:r>
          </a:p>
          <a:p>
            <a:pPr marL="0" indent="0" algn="ctr">
              <a:buNone/>
            </a:pPr>
            <a:endParaRPr lang="ru-RU" sz="1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1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600" dirty="0"/>
              <a:t> 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ВАРИАНТЫ: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  <a:p>
            <a:pPr lvl="0"/>
            <a:r>
              <a:rPr lang="ru-RU" sz="2400" b="1" dirty="0"/>
              <a:t>сфотографировать чек </a:t>
            </a:r>
            <a:r>
              <a:rPr lang="ru-RU" sz="2400" b="1" dirty="0" smtClean="0"/>
              <a:t>         </a:t>
            </a:r>
            <a:r>
              <a:rPr lang="ru-RU" sz="2400" b="1" dirty="0"/>
              <a:t> </a:t>
            </a:r>
            <a:r>
              <a:rPr lang="ru-RU" sz="2400" b="1" dirty="0" smtClean="0"/>
              <a:t>      отправить </a:t>
            </a:r>
            <a:r>
              <a:rPr lang="ru-RU" sz="2400" b="1" dirty="0"/>
              <a:t>по электронной почте, в мессенджере — в </a:t>
            </a:r>
            <a:r>
              <a:rPr lang="ru-RU" sz="2400" b="1" dirty="0" err="1"/>
              <a:t>Whatsapp</a:t>
            </a:r>
            <a:r>
              <a:rPr lang="ru-RU" sz="2400" b="1" dirty="0"/>
              <a:t>, </a:t>
            </a:r>
            <a:r>
              <a:rPr lang="ru-RU" sz="2400" b="1" dirty="0" err="1"/>
              <a:t>Telegram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lvl="0"/>
            <a:endParaRPr lang="ru-RU" sz="2400" b="1" dirty="0"/>
          </a:p>
          <a:p>
            <a:r>
              <a:rPr lang="ru-RU" sz="2400" b="1" dirty="0"/>
              <a:t>зайти в личный кабинет оператора </a:t>
            </a:r>
            <a:r>
              <a:rPr lang="ru-RU" sz="2400" b="1" dirty="0" smtClean="0"/>
              <a:t>фискальных </a:t>
            </a:r>
            <a:r>
              <a:rPr lang="ru-RU" sz="2400" b="1" dirty="0"/>
              <a:t>данных </a:t>
            </a:r>
            <a:r>
              <a:rPr lang="ru-RU" sz="2400" b="1" dirty="0" smtClean="0"/>
              <a:t>                </a:t>
            </a:r>
            <a:r>
              <a:rPr lang="ru-RU" sz="2400" b="1" dirty="0"/>
              <a:t> </a:t>
            </a:r>
            <a:r>
              <a:rPr lang="ru-RU" sz="2400" b="1" dirty="0" smtClean="0"/>
              <a:t>отправить </a:t>
            </a:r>
            <a:r>
              <a:rPr lang="ru-RU" sz="2400" b="1" dirty="0"/>
              <a:t>клиенту ссылку </a:t>
            </a:r>
            <a:r>
              <a:rPr lang="ru-RU" sz="2400" b="1" dirty="0" smtClean="0"/>
              <a:t> </a:t>
            </a:r>
            <a:r>
              <a:rPr lang="ru-RU" sz="2400" b="1" dirty="0"/>
              <a:t>на </a:t>
            </a:r>
            <a:r>
              <a:rPr lang="ru-RU" sz="2400" b="1" dirty="0" smtClean="0"/>
              <a:t>чек.</a:t>
            </a:r>
            <a:endParaRPr lang="ru-RU" sz="2400" b="1" dirty="0"/>
          </a:p>
          <a:p>
            <a:pPr lvl="0"/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11940" r="10501" b="13062"/>
          <a:stretch/>
        </p:blipFill>
        <p:spPr bwMode="auto">
          <a:xfrm>
            <a:off x="467544" y="2143053"/>
            <a:ext cx="864096" cy="83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995936" y="4100312"/>
            <a:ext cx="86409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1977448" y="5717574"/>
            <a:ext cx="86409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0463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Лайфхаки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использовании </a:t>
            </a:r>
            <a:b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бизнес-карты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12088" cy="547260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u="sng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Лайфхак</a:t>
            </a:r>
            <a:r>
              <a:rPr lang="ru-RU" b="1" i="1" u="sng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 </a:t>
            </a:r>
            <a:r>
              <a:rPr lang="ru-RU" b="1" i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b="1" i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 бизнес-карте </a:t>
            </a:r>
            <a:r>
              <a:rPr lang="ru-RU" b="1" i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подключить «</a:t>
            </a:r>
            <a:r>
              <a:rPr lang="ru-RU" b="1" i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кешбэк</a:t>
            </a:r>
            <a:r>
              <a:rPr lang="ru-RU" b="1" i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»!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Необходимо:</a:t>
            </a:r>
          </a:p>
          <a:p>
            <a:pPr marL="0" indent="0" algn="ctr">
              <a:buNone/>
            </a:pPr>
            <a:endParaRPr lang="ru-RU" sz="1200" b="1" i="1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b="1" dirty="0"/>
              <a:t>подключиться к программе «</a:t>
            </a:r>
            <a:r>
              <a:rPr lang="ru-RU" b="1" dirty="0" smtClean="0"/>
              <a:t>Бизнес-</a:t>
            </a:r>
            <a:r>
              <a:rPr lang="ru-RU" b="1" dirty="0" err="1" smtClean="0"/>
              <a:t>кешбэк</a:t>
            </a:r>
            <a:r>
              <a:rPr lang="ru-RU" b="1" dirty="0" smtClean="0"/>
              <a:t>»</a:t>
            </a:r>
            <a:endParaRPr lang="ru-RU" b="1" i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 </a:t>
            </a:r>
            <a:r>
              <a:rPr lang="ru-RU" b="1" dirty="0" smtClean="0"/>
              <a:t>            получать за покупки бонусные баллы.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b="1" dirty="0"/>
              <a:t>отразить </a:t>
            </a:r>
            <a:r>
              <a:rPr lang="ru-RU" b="1" dirty="0" smtClean="0"/>
              <a:t>«</a:t>
            </a:r>
            <a:r>
              <a:rPr lang="ru-RU" b="1" dirty="0" err="1" smtClean="0"/>
              <a:t>кешбэк</a:t>
            </a:r>
            <a:r>
              <a:rPr lang="ru-RU" b="1" dirty="0" smtClean="0"/>
              <a:t>» </a:t>
            </a:r>
            <a:r>
              <a:rPr lang="ru-RU" b="1" dirty="0"/>
              <a:t>в </a:t>
            </a:r>
            <a:r>
              <a:rPr lang="ru-RU" b="1" dirty="0" smtClean="0"/>
              <a:t>бухгалтерском  учете           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Д  -  </a:t>
            </a:r>
            <a:r>
              <a:rPr lang="ru-RU" sz="2800" b="1" dirty="0"/>
              <a:t>счет 44 «Расходы на продажу»</a:t>
            </a:r>
            <a:r>
              <a:rPr lang="ru-RU" sz="28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К  -  счет 91.01 «Прочее </a:t>
            </a:r>
            <a:r>
              <a:rPr lang="ru-RU" sz="2800" b="1" dirty="0"/>
              <a:t>поступление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67911" y="3645024"/>
            <a:ext cx="86409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8028384" y="4437112"/>
            <a:ext cx="86409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0"/>
          <a:stretch/>
        </p:blipFill>
        <p:spPr bwMode="auto">
          <a:xfrm>
            <a:off x="6444208" y="4793292"/>
            <a:ext cx="2480026" cy="193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78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Лайфхаки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использовании </a:t>
            </a:r>
            <a:b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бизнес-карты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61662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i="1" u="sng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Лайфхак</a:t>
            </a:r>
            <a:r>
              <a:rPr lang="ru-RU" sz="2800" b="1" i="1" u="sng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 </a:t>
            </a:r>
            <a:r>
              <a:rPr lang="ru-RU" sz="2800" b="1" i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800" b="1" i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Оформить    несколько    бизнес-карт!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Необходимо, если:</a:t>
            </a:r>
          </a:p>
          <a:p>
            <a:pPr marL="0" indent="0">
              <a:buNone/>
            </a:pPr>
            <a:r>
              <a:rPr lang="ru-RU" sz="2400" dirty="0" smtClean="0"/>
              <a:t>              сотрудники часто </a:t>
            </a:r>
            <a:r>
              <a:rPr lang="ru-RU" sz="2400" dirty="0"/>
              <a:t>ездят в </a:t>
            </a:r>
            <a:r>
              <a:rPr lang="ru-RU" sz="2400" dirty="0" smtClean="0"/>
              <a:t>командировки;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</a:t>
            </a:r>
            <a:r>
              <a:rPr lang="ru-RU" sz="2400" dirty="0"/>
              <a:t> </a:t>
            </a:r>
            <a:r>
              <a:rPr lang="ru-RU" sz="2400" dirty="0" smtClean="0"/>
              <a:t>  много </a:t>
            </a:r>
            <a:r>
              <a:rPr lang="ru-RU" sz="2400" dirty="0"/>
              <a:t>сотрудников, которым </a:t>
            </a:r>
            <a:r>
              <a:rPr lang="ru-RU" sz="2400" dirty="0" smtClean="0"/>
              <a:t>что-либо </a:t>
            </a:r>
            <a:r>
              <a:rPr lang="ru-RU" sz="2400" dirty="0"/>
              <a:t>приходится </a:t>
            </a:r>
            <a:r>
              <a:rPr lang="ru-RU" sz="2400" dirty="0" smtClean="0"/>
              <a:t> приобретать </a:t>
            </a:r>
            <a:r>
              <a:rPr lang="ru-RU" sz="2400" dirty="0"/>
              <a:t>для нужд </a:t>
            </a:r>
            <a:r>
              <a:rPr lang="ru-RU" sz="2400" dirty="0" smtClean="0"/>
              <a:t>бизнеса.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контроля!!!</a:t>
            </a:r>
          </a:p>
          <a:p>
            <a:pPr marL="0" indent="0">
              <a:buNone/>
            </a:pPr>
            <a:endParaRPr lang="ru-RU" sz="14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 smtClean="0"/>
              <a:t>                  выпустить </a:t>
            </a:r>
            <a:r>
              <a:rPr lang="ru-RU" sz="2400" dirty="0"/>
              <a:t>именные </a:t>
            </a:r>
            <a:r>
              <a:rPr lang="ru-RU" sz="2400" dirty="0" smtClean="0"/>
              <a:t>карты;</a:t>
            </a:r>
          </a:p>
          <a:p>
            <a:pPr marL="0" indent="0">
              <a:buNone/>
            </a:pPr>
            <a:r>
              <a:rPr lang="ru-RU" sz="2400" dirty="0" smtClean="0"/>
              <a:t>                  на</a:t>
            </a:r>
            <a:r>
              <a:rPr lang="ru-RU" sz="2400" dirty="0"/>
              <a:t> каждую бизнес-карту 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установить  лимиты;</a:t>
            </a:r>
          </a:p>
          <a:p>
            <a:pPr marL="0" indent="0">
              <a:buNone/>
            </a:pPr>
            <a:r>
              <a:rPr lang="ru-RU" sz="2400" dirty="0" smtClean="0"/>
              <a:t>                   отдельно для директора,</a:t>
            </a:r>
          </a:p>
          <a:p>
            <a:pPr marL="0" indent="0">
              <a:buNone/>
            </a:pPr>
            <a:r>
              <a:rPr lang="ru-RU" sz="2400" dirty="0" smtClean="0"/>
              <a:t> маркетинга</a:t>
            </a:r>
            <a:r>
              <a:rPr lang="ru-RU" sz="2400" dirty="0"/>
              <a:t>, </a:t>
            </a:r>
            <a:r>
              <a:rPr lang="ru-RU" sz="2400" dirty="0" smtClean="0"/>
              <a:t>администраторов</a:t>
            </a:r>
            <a:r>
              <a:rPr lang="ru-RU" sz="2400" dirty="0"/>
              <a:t>, </a:t>
            </a:r>
            <a:r>
              <a:rPr lang="ru-RU" sz="2400" dirty="0" smtClean="0"/>
              <a:t>бухгалтерии, менеджеров.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i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60" y="2131934"/>
            <a:ext cx="5175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14" y="2489524"/>
            <a:ext cx="5175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 t="7681" b="6722"/>
          <a:stretch/>
        </p:blipFill>
        <p:spPr bwMode="auto">
          <a:xfrm>
            <a:off x="2013961" y="3429000"/>
            <a:ext cx="883201" cy="83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607736" y="4583959"/>
            <a:ext cx="86409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651994" y="5033850"/>
            <a:ext cx="86409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54469"/>
            <a:ext cx="3072064" cy="182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право 11"/>
          <p:cNvSpPr/>
          <p:nvPr/>
        </p:nvSpPr>
        <p:spPr>
          <a:xfrm>
            <a:off x="651994" y="5933820"/>
            <a:ext cx="86409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313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Лайфхаки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использовании </a:t>
            </a:r>
            <a:b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бизнес-карты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12088" cy="57332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u="sng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Лайфхак</a:t>
            </a:r>
            <a:r>
              <a:rPr lang="ru-RU" b="1" i="1" u="sng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 </a:t>
            </a:r>
            <a:r>
              <a:rPr lang="ru-RU" b="1" i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b="1" i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Сохранять чеки с оплаты бизнес-картой!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i="1" dirty="0" smtClean="0">
                <a:solidFill>
                  <a:srgbClr val="C00000"/>
                </a:solidFill>
              </a:rPr>
              <a:t>           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         В чеке содержится </a:t>
            </a:r>
            <a:r>
              <a:rPr lang="ru-RU" sz="2400" b="1" i="1" dirty="0">
                <a:solidFill>
                  <a:srgbClr val="C00000"/>
                </a:solidFill>
              </a:rPr>
              <a:t>техническая информация,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предназначенная  </a:t>
            </a:r>
            <a:r>
              <a:rPr lang="ru-RU" sz="2400" b="1" i="1" dirty="0">
                <a:solidFill>
                  <a:srgbClr val="C00000"/>
                </a:solidFill>
              </a:rPr>
              <a:t>для </a:t>
            </a:r>
            <a:r>
              <a:rPr lang="ru-RU" sz="2400" b="1" i="1" dirty="0" smtClean="0">
                <a:solidFill>
                  <a:srgbClr val="C00000"/>
                </a:solidFill>
              </a:rPr>
              <a:t>банка!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ПРАВИЛА:</a:t>
            </a:r>
          </a:p>
          <a:p>
            <a:pPr marL="0" indent="0" algn="ctr">
              <a:buNone/>
            </a:pPr>
            <a:endParaRPr lang="ru-RU" sz="2400" b="1" i="1" dirty="0" smtClean="0">
              <a:solidFill>
                <a:schemeClr val="tx1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2400" b="1" dirty="0" smtClean="0"/>
              <a:t>Выработать рефлекс              израсходовал </a:t>
            </a:r>
            <a:r>
              <a:rPr lang="ru-RU" sz="2400" b="1" dirty="0"/>
              <a:t>по </a:t>
            </a:r>
            <a:r>
              <a:rPr lang="ru-RU" sz="2400" b="1" dirty="0" smtClean="0"/>
              <a:t>бизнес-</a:t>
            </a:r>
          </a:p>
          <a:p>
            <a:pPr marL="0" indent="0">
              <a:buNone/>
            </a:pPr>
            <a:r>
              <a:rPr lang="ru-RU" sz="2400" b="1" dirty="0" smtClean="0"/>
              <a:t>карте               получить </a:t>
            </a:r>
            <a:r>
              <a:rPr lang="ru-RU" sz="2400" b="1" dirty="0"/>
              <a:t>подтверждающий документ</a:t>
            </a:r>
            <a:r>
              <a:rPr lang="ru-RU" sz="2400" b="1" dirty="0" smtClean="0"/>
              <a:t>.</a:t>
            </a:r>
          </a:p>
          <a:p>
            <a:pPr marL="0" indent="0">
              <a:buNone/>
            </a:pPr>
            <a:endParaRPr lang="ru-RU" sz="1400" b="1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2400" b="1" dirty="0" smtClean="0"/>
              <a:t> сохранять </a:t>
            </a:r>
            <a:r>
              <a:rPr lang="ru-RU" sz="2400" b="1" dirty="0"/>
              <a:t>(фотографировать) чек при покупке с помощью </a:t>
            </a:r>
            <a:r>
              <a:rPr lang="ru-RU" sz="2400" b="1" dirty="0" smtClean="0"/>
              <a:t>бизнес-карты</a:t>
            </a:r>
            <a:r>
              <a:rPr lang="ru-RU" sz="2400" dirty="0" smtClean="0"/>
              <a:t>.</a:t>
            </a:r>
            <a:endParaRPr lang="ru-RU" sz="2400" dirty="0"/>
          </a:p>
          <a:p>
            <a:pPr algn="ctr">
              <a:buFont typeface="Wingdings" panose="05000000000000000000" pitchFamily="2" charset="2"/>
              <a:buChar char="v"/>
            </a:pP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000" b="1" u="sng" dirty="0" smtClean="0">
                <a:solidFill>
                  <a:srgbClr val="C00000"/>
                </a:solidFill>
              </a:rPr>
              <a:t>Наличие QR-кода сразу «приведет» </a:t>
            </a:r>
            <a:r>
              <a:rPr lang="ru-RU" sz="2000" b="1" u="sng" dirty="0">
                <a:solidFill>
                  <a:srgbClr val="C00000"/>
                </a:solidFill>
              </a:rPr>
              <a:t>на электронную версию чека.</a:t>
            </a:r>
            <a:endParaRPr lang="ru-RU" sz="2000" b="1" i="1" u="sng" dirty="0">
              <a:solidFill>
                <a:srgbClr val="C0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029294" y="4186525"/>
            <a:ext cx="86409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1173886" y="4581128"/>
            <a:ext cx="86409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1" t="7542" r="22276" b="6788"/>
          <a:stretch/>
        </p:blipFill>
        <p:spPr bwMode="auto">
          <a:xfrm>
            <a:off x="611382" y="2060848"/>
            <a:ext cx="1008468" cy="113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4" t="10708" r="8906" b="25026"/>
          <a:stretch/>
        </p:blipFill>
        <p:spPr bwMode="auto">
          <a:xfrm>
            <a:off x="7740352" y="5589240"/>
            <a:ext cx="1015962" cy="11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0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Лайфхаки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использовании </a:t>
            </a:r>
            <a:b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бизнес-карты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12088" cy="56166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100" b="1" i="1" u="sng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Лайфхак</a:t>
            </a:r>
            <a:r>
              <a:rPr lang="ru-RU" sz="5100" b="1" i="1" u="sng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 6</a:t>
            </a:r>
            <a:r>
              <a:rPr lang="ru-RU" sz="5100" b="1" i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Снятие наличных с бизнес-карты!</a:t>
            </a:r>
            <a:endParaRPr lang="ru-RU" sz="5100" b="1" i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600" b="1" dirty="0" smtClean="0"/>
          </a:p>
          <a:p>
            <a:pPr marL="0" indent="0" algn="ctr">
              <a:buNone/>
            </a:pPr>
            <a:r>
              <a:rPr lang="ru-RU" sz="4500" b="1" dirty="0" smtClean="0"/>
              <a:t>ВАРИАНТЫ:</a:t>
            </a:r>
          </a:p>
          <a:p>
            <a:pPr marL="0" indent="0">
              <a:buNone/>
            </a:pPr>
            <a:r>
              <a:rPr lang="ru-RU" sz="3500" dirty="0" smtClean="0"/>
              <a:t>               </a:t>
            </a:r>
          </a:p>
          <a:p>
            <a:pPr marL="0" indent="0">
              <a:buNone/>
            </a:pPr>
            <a:r>
              <a:rPr lang="ru-RU" sz="3500" dirty="0"/>
              <a:t> </a:t>
            </a:r>
            <a:r>
              <a:rPr lang="ru-RU" sz="3500" dirty="0" smtClean="0"/>
              <a:t>            </a:t>
            </a:r>
            <a:r>
              <a:rPr lang="ru-RU" sz="3800" b="1" dirty="0" smtClean="0"/>
              <a:t>можно </a:t>
            </a:r>
            <a:r>
              <a:rPr lang="ru-RU" sz="3800" b="1" dirty="0"/>
              <a:t>снимать наличные в рамках установленных банковских </a:t>
            </a:r>
            <a:r>
              <a:rPr lang="ru-RU" sz="3800" b="1" dirty="0" smtClean="0"/>
              <a:t>лимитов;</a:t>
            </a:r>
          </a:p>
          <a:p>
            <a:endParaRPr lang="ru-RU" sz="3800" b="1" dirty="0" smtClean="0"/>
          </a:p>
          <a:p>
            <a:pPr marL="0" indent="0">
              <a:buNone/>
            </a:pPr>
            <a:r>
              <a:rPr lang="ru-RU" sz="3800" b="1" dirty="0" smtClean="0"/>
              <a:t>                выдача под отчёт ;</a:t>
            </a:r>
          </a:p>
          <a:p>
            <a:endParaRPr lang="ru-RU" sz="3800" b="1" dirty="0" smtClean="0"/>
          </a:p>
          <a:p>
            <a:pPr marL="0" indent="0">
              <a:buNone/>
            </a:pPr>
            <a:r>
              <a:rPr lang="ru-RU" sz="3800" b="1" dirty="0"/>
              <a:t> </a:t>
            </a:r>
            <a:r>
              <a:rPr lang="ru-RU" sz="3800" b="1" dirty="0" smtClean="0"/>
              <a:t>               возврат займов сотрудникам;</a:t>
            </a:r>
          </a:p>
          <a:p>
            <a:endParaRPr lang="ru-RU" sz="3800" b="1" dirty="0" smtClean="0"/>
          </a:p>
          <a:p>
            <a:pPr marL="0" indent="0">
              <a:buNone/>
            </a:pPr>
            <a:r>
              <a:rPr lang="ru-RU" sz="3800" b="1" dirty="0"/>
              <a:t> </a:t>
            </a:r>
            <a:r>
              <a:rPr lang="ru-RU" sz="3800" b="1" dirty="0" smtClean="0"/>
              <a:t>               оплата товаров, работ, услуг .</a:t>
            </a:r>
            <a:endParaRPr lang="ru-RU" sz="3800" b="1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   Для правильного учёта обязательно </a:t>
            </a:r>
            <a:r>
              <a:rPr lang="ru-RU" b="1" i="1" dirty="0">
                <a:solidFill>
                  <a:srgbClr val="C00000"/>
                </a:solidFill>
              </a:rPr>
              <a:t>нужно сообщать </a:t>
            </a:r>
            <a:r>
              <a:rPr lang="ru-RU" b="1" i="1" dirty="0" smtClean="0">
                <a:solidFill>
                  <a:srgbClr val="C00000"/>
                </a:solidFill>
              </a:rPr>
              <a:t>о снятии наличных с бизнес-карты в</a:t>
            </a:r>
            <a:r>
              <a:rPr lang="ru-RU" b="1" i="1" dirty="0">
                <a:solidFill>
                  <a:srgbClr val="C00000"/>
                </a:solidFill>
              </a:rPr>
              <a:t> </a:t>
            </a:r>
            <a:r>
              <a:rPr lang="ru-RU" b="1" i="1" dirty="0" smtClean="0">
                <a:solidFill>
                  <a:srgbClr val="C00000"/>
                </a:solidFill>
              </a:rPr>
              <a:t>бухгалтерию.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0" y="2350444"/>
            <a:ext cx="5175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3519227" cy="234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3" y="3216491"/>
            <a:ext cx="5175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0" y="3861048"/>
            <a:ext cx="5175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3" y="4590534"/>
            <a:ext cx="5175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t="2998" b="3592"/>
          <a:stretch/>
        </p:blipFill>
        <p:spPr bwMode="auto">
          <a:xfrm>
            <a:off x="1187624" y="5229200"/>
            <a:ext cx="792663" cy="77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666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366</TotalTime>
  <Words>144</Words>
  <Application>Microsoft Office PowerPoint</Application>
  <PresentationFormat>Экран (4:3)</PresentationFormat>
  <Paragraphs>143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«Лайфхаки  бухгалтерского учета по бизнес - картам»</vt:lpstr>
      <vt:lpstr>БИЗНЕС-КАРТА</vt:lpstr>
      <vt:lpstr>Варианты бизнес-карт</vt:lpstr>
      <vt:lpstr> Лайфхаки при использовании  бизнес-карты </vt:lpstr>
      <vt:lpstr>Лайфхаки при использовании  бизнес-карты</vt:lpstr>
      <vt:lpstr>Лайфхаки при использовании  бизнес-карты</vt:lpstr>
      <vt:lpstr>Лайфхаки при использовании  бизнес-карты</vt:lpstr>
      <vt:lpstr>Лайфхаки при использовании  бизнес-карты</vt:lpstr>
      <vt:lpstr>Лайфхаки при использовании  бизнес-карты</vt:lpstr>
      <vt:lpstr>Лайфхаки при использовании  бизнес-карты</vt:lpstr>
      <vt:lpstr>ПОДВЕДЁМ ИТОГИ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ТУРНИР ПО БУХГАЛТЕРСКОМУ УЧЁТУ «Бухгалтер.life»</dc:title>
  <dc:creator>User</dc:creator>
  <cp:lastModifiedBy>User</cp:lastModifiedBy>
  <cp:revision>41</cp:revision>
  <dcterms:created xsi:type="dcterms:W3CDTF">2023-12-11T19:07:27Z</dcterms:created>
  <dcterms:modified xsi:type="dcterms:W3CDTF">2024-01-21T08:24:00Z</dcterms:modified>
</cp:coreProperties>
</file>