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62" r:id="rId6"/>
    <p:sldId id="263" r:id="rId7"/>
    <p:sldId id="265" r:id="rId8"/>
    <p:sldId id="266" r:id="rId9"/>
    <p:sldId id="267" r:id="rId10"/>
    <p:sldId id="261" r:id="rId11"/>
    <p:sldId id="269" r:id="rId12"/>
    <p:sldId id="270" r:id="rId13"/>
    <p:sldId id="271" r:id="rId14"/>
    <p:sldId id="259" r:id="rId15"/>
    <p:sldId id="260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99"/>
    <a:srgbClr val="0099CC"/>
    <a:srgbClr val="33CCCC"/>
    <a:srgbClr val="CC3300"/>
    <a:srgbClr val="339966"/>
    <a:srgbClr val="9900FF"/>
    <a:srgbClr val="FFFFCC"/>
    <a:srgbClr val="0000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6" autoAdjust="0"/>
    <p:restoredTop sz="94643" autoAdjust="0"/>
  </p:normalViewPr>
  <p:slideViewPr>
    <p:cSldViewPr>
      <p:cViewPr varScale="1">
        <p:scale>
          <a:sx n="65" d="100"/>
          <a:sy n="65" d="100"/>
        </p:scale>
        <p:origin x="162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Групповой проект по окружающему миру </a:t>
            </a:r>
          </a:p>
          <a:p>
            <a:pPr marL="0" indent="0" algn="ctr">
              <a:buNone/>
            </a:pPr>
            <a:r>
              <a:rPr lang="ru-RU" dirty="0" smtClean="0"/>
              <a:t>«Школа кулинаров. </a:t>
            </a:r>
          </a:p>
          <a:p>
            <a:pPr marL="0" indent="0" algn="ctr">
              <a:buNone/>
            </a:pPr>
            <a:r>
              <a:rPr lang="ru-RU" dirty="0" smtClean="0"/>
              <a:t>Книга здорового питания»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1700" b="1" i="1" dirty="0" smtClean="0"/>
              <a:t>Выполнили ученики</a:t>
            </a:r>
          </a:p>
          <a:p>
            <a:pPr marL="0" indent="0" algn="ctr">
              <a:buNone/>
            </a:pPr>
            <a:r>
              <a:rPr lang="ru-RU" sz="1700" b="1" i="1" dirty="0" smtClean="0"/>
              <a:t> 3г класса МАОУ лицея №21 г. Иваново:</a:t>
            </a:r>
          </a:p>
          <a:p>
            <a:pPr marL="0" indent="0" algn="ctr">
              <a:buNone/>
            </a:pPr>
            <a:r>
              <a:rPr lang="ru-RU" sz="1700" i="1" dirty="0" err="1" smtClean="0"/>
              <a:t>Хилинская</a:t>
            </a:r>
            <a:r>
              <a:rPr lang="ru-RU" sz="1700" i="1" dirty="0" smtClean="0"/>
              <a:t> Вероника</a:t>
            </a:r>
          </a:p>
          <a:p>
            <a:pPr marL="0" indent="0" algn="ctr">
              <a:buNone/>
            </a:pPr>
            <a:r>
              <a:rPr lang="ru-RU" sz="1700" i="1" dirty="0" smtClean="0"/>
              <a:t>Трифонов Василий</a:t>
            </a:r>
          </a:p>
          <a:p>
            <a:pPr marL="0" indent="0" algn="ctr">
              <a:buNone/>
            </a:pPr>
            <a:r>
              <a:rPr lang="ru-RU" sz="1700" i="1" dirty="0" smtClean="0"/>
              <a:t>Прохорова Алиса</a:t>
            </a:r>
          </a:p>
          <a:p>
            <a:pPr marL="0" indent="0" algn="ctr">
              <a:buNone/>
            </a:pPr>
            <a:r>
              <a:rPr lang="ru-RU" sz="1700" i="1" dirty="0" err="1" smtClean="0"/>
              <a:t>Сайковская</a:t>
            </a:r>
            <a:r>
              <a:rPr lang="ru-RU" sz="1700" i="1" dirty="0" smtClean="0"/>
              <a:t> Дарья</a:t>
            </a:r>
          </a:p>
          <a:p>
            <a:pPr marL="0" indent="0" algn="ctr">
              <a:buNone/>
            </a:pPr>
            <a:r>
              <a:rPr lang="ru-RU" sz="1700" i="1" dirty="0" smtClean="0"/>
              <a:t>Рыжаков Михаил</a:t>
            </a:r>
          </a:p>
          <a:p>
            <a:pPr marL="0" indent="0" algn="ctr">
              <a:buNone/>
            </a:pPr>
            <a:endParaRPr lang="ru-RU" sz="1700" i="1" dirty="0" smtClean="0"/>
          </a:p>
          <a:p>
            <a:pPr marL="0" indent="0" algn="ctr">
              <a:buNone/>
            </a:pPr>
            <a:r>
              <a:rPr lang="ru-RU" sz="1700" b="1" i="1" dirty="0" smtClean="0"/>
              <a:t>Руководитель:</a:t>
            </a:r>
          </a:p>
          <a:p>
            <a:pPr marL="0" indent="0" algn="ctr">
              <a:buNone/>
            </a:pPr>
            <a:r>
              <a:rPr lang="ru-RU" sz="1700" i="1" dirty="0" smtClean="0"/>
              <a:t>Авдеева Татьяна Альбертовна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44029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864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C3300"/>
                </a:solidFill>
              </a:rPr>
              <a:t>Этапы приготовления штруделя</a:t>
            </a:r>
            <a:endParaRPr lang="ru-RU" sz="4800" dirty="0">
              <a:solidFill>
                <a:srgbClr val="CC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142984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1. Тесто раскатайте на столе в тонкий пласт. Затем осторожно растяните его руками. Тесто для австрийского штруделя должно быть тонким</a:t>
            </a:r>
            <a:r>
              <a:rPr lang="ru-RU" dirty="0" smtClean="0">
                <a:solidFill>
                  <a:srgbClr val="000099"/>
                </a:solidFill>
              </a:rPr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5436" b="13019"/>
          <a:stretch>
            <a:fillRect/>
          </a:stretch>
        </p:blipFill>
        <p:spPr bwMode="auto">
          <a:xfrm>
            <a:off x="2857488" y="1785925"/>
            <a:ext cx="3560878" cy="487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428604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2. Смажьте тесто растопленным сливочным маслом и сметаной. Посыпьте подсушенной в духовке крошкой. Сверху распределите яблочную начинку. Посыпьте сахаром и корицей. Сверните рулетом</a:t>
            </a:r>
            <a:r>
              <a:rPr lang="ru-RU" dirty="0" smtClean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8567" b="14333"/>
          <a:stretch>
            <a:fillRect/>
          </a:stretch>
        </p:blipFill>
        <p:spPr bwMode="auto">
          <a:xfrm>
            <a:off x="3071829" y="1357298"/>
            <a:ext cx="3143245" cy="53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357166"/>
            <a:ext cx="842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3. Выложите штрудель на противень, выстланный бумагой для выпечки, и смажьте оставшимся сливочным маслом. Выпекайте 45 минут в духовке при температуре 200 градусов. Дайте немного остыть и посыпьте сахарной пудрой. </a:t>
            </a:r>
          </a:p>
          <a:p>
            <a:pPr algn="ctr"/>
            <a:r>
              <a:rPr lang="ru-RU" b="1" dirty="0" smtClean="0">
                <a:solidFill>
                  <a:srgbClr val="003366"/>
                </a:solidFill>
              </a:rPr>
              <a:t>Наш австрийский штрудель с яблоками готов!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5997" b="14547"/>
          <a:stretch>
            <a:fillRect/>
          </a:stretch>
        </p:blipFill>
        <p:spPr bwMode="auto">
          <a:xfrm>
            <a:off x="3143240" y="1485884"/>
            <a:ext cx="2928958" cy="517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24" y="214290"/>
            <a:ext cx="7215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99CC"/>
                </a:solidFill>
              </a:rPr>
              <a:t>Оформление и подача блюда</a:t>
            </a:r>
            <a:endParaRPr lang="ru-RU" sz="4400" dirty="0">
              <a:solidFill>
                <a:srgbClr val="0099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000108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Вкус австрийского штруделя с яблоками раскрывается в полной мере, если его подать в теплом, почти горячем виде. Дополните десерт шариком сливочного мороженого: оно будет таять и идеально оттенять кислинку яблок. Можно посыпать штрудель сахарной пудрой и подать с чашечкой кофе.</a:t>
            </a:r>
            <a:endParaRPr lang="ru-RU" dirty="0">
              <a:solidFill>
                <a:srgbClr val="003366"/>
              </a:solidFill>
            </a:endParaRPr>
          </a:p>
        </p:txBody>
      </p:sp>
      <p:pic>
        <p:nvPicPr>
          <p:cNvPr id="3074" name="Picture 2" descr="https://restoran-parlament.ru/upload/iblock/bf0/ix253x9tqmgrl60w3b0dwq18o13cr3x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021" y="2214554"/>
            <a:ext cx="652668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1934" y="785794"/>
            <a:ext cx="485778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  В своём составе штрудель с яблоком содержит множество полезных веществ: калий, кальций, магний, железо, фосфор и натрий, а также витамины: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B1, B2, E, PP.</a:t>
            </a:r>
          </a:p>
          <a:p>
            <a:pPr>
              <a:spcBef>
                <a:spcPts val="1200"/>
              </a:spcBef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  Умеренное употребление штруделя способствует быстрому насыщению организма, а также улучшению работы головного мозга, укреплению волос, ногтей.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6" name="Picture 2" descr="https://s3.eu-central-1.amazonaws.com/images.hipdir/87311/to9icnf5zvfwx8djp7gqlk4husbj6l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3430296" cy="51435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214290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9900FF"/>
                </a:solidFill>
              </a:rPr>
              <a:t>Польза штруделя</a:t>
            </a:r>
            <a:endParaRPr lang="ru-RU" sz="4000" dirty="0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488" y="142852"/>
            <a:ext cx="3357586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Яблоки.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Интересные факты.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3366"/>
                </a:solidFill>
              </a:rPr>
              <a:t>   </a:t>
            </a:r>
            <a:r>
              <a:rPr lang="ru-RU" sz="1700" dirty="0" smtClean="0">
                <a:solidFill>
                  <a:srgbClr val="003366"/>
                </a:solidFill>
              </a:rPr>
              <a:t>В 1647 году американец Пётр Стювесант посадил в своём саду на Манхэттене яблоню. Удивительно, но она не только сохранилась до нашего времени, но и до сих пор плодоносит.</a:t>
            </a:r>
          </a:p>
          <a:p>
            <a:pPr>
              <a:spcBef>
                <a:spcPts val="600"/>
              </a:spcBef>
            </a:pPr>
            <a:r>
              <a:rPr lang="ru-RU" sz="1700" dirty="0" smtClean="0">
                <a:solidFill>
                  <a:srgbClr val="003366"/>
                </a:solidFill>
              </a:rPr>
              <a:t>   Если бросить яблоко в воду, оно не утонет, так как на четверть состоит из воздуха.</a:t>
            </a:r>
          </a:p>
          <a:p>
            <a:pPr>
              <a:spcBef>
                <a:spcPts val="600"/>
              </a:spcBef>
            </a:pPr>
            <a:r>
              <a:rPr lang="ru-RU" sz="1700" dirty="0" smtClean="0">
                <a:solidFill>
                  <a:srgbClr val="003366"/>
                </a:solidFill>
              </a:rPr>
              <a:t>   Большинство полезных веществ в яблоке сосредоточены сразу под шкуркой. Срезая шкурку, вы лишаете яблоко почти всех его антиоксидантов, витаминов и микроэлементов.</a:t>
            </a:r>
          </a:p>
          <a:p>
            <a:pPr>
              <a:spcBef>
                <a:spcPts val="600"/>
              </a:spcBef>
            </a:pPr>
            <a:r>
              <a:rPr lang="ru-RU" sz="1700" dirty="0" smtClean="0">
                <a:solidFill>
                  <a:srgbClr val="003366"/>
                </a:solidFill>
              </a:rPr>
              <a:t>   Наибольшее количество витаминов содержится в зелёных неспелых яблоках. Как только кожура начинает менять цвет, количество витаминов снижается.</a:t>
            </a:r>
          </a:p>
          <a:p>
            <a:endParaRPr lang="ru-RU" dirty="0" smtClean="0"/>
          </a:p>
        </p:txBody>
      </p:sp>
      <p:pic>
        <p:nvPicPr>
          <p:cNvPr id="18436" name="Picture 4" descr="https://catherineasquithgallery.com/uploads/posts/2023-02/1676608893_catherineasquithgallery-com-p-frukti-i-yagodi-fon-s-zelenimi-ottenkami-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046087"/>
            <a:ext cx="2786082" cy="4954681"/>
          </a:xfrm>
          <a:prstGeom prst="rect">
            <a:avLst/>
          </a:prstGeom>
          <a:noFill/>
        </p:spPr>
      </p:pic>
      <p:pic>
        <p:nvPicPr>
          <p:cNvPr id="18438" name="Picture 6" descr="https://sun9-79.userapi.com/impg/cEOcqkAN_UMrhBTuJ_mHnFy2SwM4I4iZx1cM4w/NHZHwXOu2sI.jpg?size=736x1309&amp;quality=95&amp;sign=f2b3d80f847fc93b33189d0e9cfa7b97&amp;c_uniq_tag=BuI5JySJn_suokHKnQIS-e7C99U_NQXPAWVJc8gTPzk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071546"/>
            <a:ext cx="2851067" cy="5070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1000108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2357430"/>
            <a:ext cx="69350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3366"/>
                </a:solidFill>
              </a:rPr>
              <a:t>Проект подготовили ученики 3 г класса лицея № 21</a:t>
            </a:r>
          </a:p>
          <a:p>
            <a:endParaRPr lang="ru-RU" sz="2400" dirty="0" smtClean="0">
              <a:solidFill>
                <a:srgbClr val="003366"/>
              </a:solidFill>
            </a:endParaRPr>
          </a:p>
          <a:p>
            <a:r>
              <a:rPr lang="ru-RU" sz="2400" dirty="0" smtClean="0">
                <a:solidFill>
                  <a:srgbClr val="003366"/>
                </a:solidFill>
              </a:rPr>
              <a:t>Пакилев Иван</a:t>
            </a:r>
          </a:p>
          <a:p>
            <a:r>
              <a:rPr lang="ru-RU" sz="2400" dirty="0" smtClean="0">
                <a:solidFill>
                  <a:srgbClr val="003366"/>
                </a:solidFill>
              </a:rPr>
              <a:t>Прохорова Алиса</a:t>
            </a:r>
          </a:p>
          <a:p>
            <a:r>
              <a:rPr lang="ru-RU" sz="2400" dirty="0" smtClean="0">
                <a:solidFill>
                  <a:srgbClr val="003366"/>
                </a:solidFill>
              </a:rPr>
              <a:t>Рыжаков Михаил</a:t>
            </a:r>
          </a:p>
          <a:p>
            <a:r>
              <a:rPr lang="ru-RU" sz="2400" dirty="0" smtClean="0">
                <a:solidFill>
                  <a:srgbClr val="003366"/>
                </a:solidFill>
              </a:rPr>
              <a:t>Сайковская Дарья</a:t>
            </a:r>
          </a:p>
          <a:p>
            <a:r>
              <a:rPr lang="ru-RU" sz="2400" dirty="0" smtClean="0">
                <a:solidFill>
                  <a:srgbClr val="003366"/>
                </a:solidFill>
              </a:rPr>
              <a:t>Трифонов Василий</a:t>
            </a:r>
          </a:p>
          <a:p>
            <a:r>
              <a:rPr lang="ru-RU" sz="2400" dirty="0" smtClean="0">
                <a:solidFill>
                  <a:srgbClr val="003366"/>
                </a:solidFill>
              </a:rPr>
              <a:t>Хилинская Вероника</a:t>
            </a:r>
            <a:endParaRPr lang="ru-RU" sz="2400" dirty="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285728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КНИГА ЗДОРОВОГО ПИТАНИЯ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785918" y="1071547"/>
            <a:ext cx="550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C00000"/>
                </a:solidFill>
              </a:rPr>
              <a:t>АВСТРИЯ</a:t>
            </a:r>
            <a:endParaRPr lang="ru-RU" sz="7200" dirty="0">
              <a:solidFill>
                <a:srgbClr val="C00000"/>
              </a:solidFill>
            </a:endParaRPr>
          </a:p>
        </p:txBody>
      </p:sp>
      <p:pic>
        <p:nvPicPr>
          <p:cNvPr id="7" name="Picture 2" descr="https://reshalka.com/uploads/book/task/215/task/36/1-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71678"/>
            <a:ext cx="5261778" cy="30003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5214950"/>
            <a:ext cx="8358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66"/>
                </a:solidFill>
              </a:rPr>
              <a:t>В Австрии много кондитерских, где подают кофе и традиционное австрийское блюдо – яблочный штрудель.</a:t>
            </a:r>
            <a:endParaRPr lang="ru-RU" sz="3200" dirty="0">
              <a:solidFill>
                <a:srgbClr val="003366"/>
              </a:solidFill>
            </a:endParaRPr>
          </a:p>
        </p:txBody>
      </p:sp>
      <p:pic>
        <p:nvPicPr>
          <p:cNvPr id="1028" name="Picture 4" descr="https://aroma-avenue.ru/wp-content/uploads/7/8/0/7801deb13b95a2d1059febcbf5dd355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214554"/>
            <a:ext cx="3500462" cy="2333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642918"/>
            <a:ext cx="5429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2000" dirty="0" smtClean="0">
                <a:solidFill>
                  <a:srgbClr val="000099"/>
                </a:solidFill>
              </a:rPr>
              <a:t>1. Питание должно быть разнообразным</a:t>
            </a:r>
          </a:p>
          <a:p>
            <a:pPr lvl="0"/>
            <a:r>
              <a:rPr lang="ru-RU" sz="2000" dirty="0" smtClean="0">
                <a:solidFill>
                  <a:srgbClr val="000099"/>
                </a:solidFill>
              </a:rPr>
              <a:t>2. Нужно питаться 4-5 раз в день</a:t>
            </a:r>
          </a:p>
          <a:p>
            <a:pPr lvl="0"/>
            <a:r>
              <a:rPr lang="ru-RU" sz="2000" dirty="0" smtClean="0">
                <a:solidFill>
                  <a:srgbClr val="000099"/>
                </a:solidFill>
              </a:rPr>
              <a:t>3. Обязательно завтракать!</a:t>
            </a:r>
          </a:p>
          <a:p>
            <a:pPr lvl="0"/>
            <a:r>
              <a:rPr lang="ru-RU" sz="2000" dirty="0" smtClean="0">
                <a:solidFill>
                  <a:srgbClr val="000099"/>
                </a:solidFill>
              </a:rPr>
              <a:t>4. Есть больше фруктов и овощей.</a:t>
            </a:r>
          </a:p>
          <a:p>
            <a:r>
              <a:rPr lang="ru-RU" sz="2000" dirty="0" smtClean="0">
                <a:solidFill>
                  <a:srgbClr val="000099"/>
                </a:solidFill>
              </a:rPr>
              <a:t>5. Ограничить употребление сахара, кондитерских изделий, сладких, особенно газированных напитков.</a:t>
            </a:r>
          </a:p>
          <a:p>
            <a:pPr lvl="0"/>
            <a:r>
              <a:rPr lang="ru-RU" sz="2000" dirty="0" smtClean="0">
                <a:solidFill>
                  <a:srgbClr val="000099"/>
                </a:solidFill>
              </a:rPr>
              <a:t>6. Чаще есть отварные, тушёные блюда.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14339" name="Picture 3" descr="https://w.forfun.com/fetch/ce/cea6de9d13fb6069652a9396b793b54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86123"/>
            <a:ext cx="5214974" cy="3415887"/>
          </a:xfrm>
          <a:prstGeom prst="rect">
            <a:avLst/>
          </a:prstGeom>
          <a:noFill/>
        </p:spPr>
      </p:pic>
      <p:pic>
        <p:nvPicPr>
          <p:cNvPr id="14341" name="Picture 5" descr="https://static.toiimg.com/thumb/95606617.cms?width=680&amp;height=512&amp;imgsize=164838"/>
          <p:cNvPicPr>
            <a:picLocks noChangeAspect="1" noChangeArrowheads="1"/>
          </p:cNvPicPr>
          <p:nvPr/>
        </p:nvPicPr>
        <p:blipFill>
          <a:blip r:embed="rId3"/>
          <a:srcRect l="50736"/>
          <a:stretch>
            <a:fillRect/>
          </a:stretch>
        </p:blipFill>
        <p:spPr bwMode="auto">
          <a:xfrm>
            <a:off x="5736433" y="1785926"/>
            <a:ext cx="3216167" cy="49482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142852"/>
            <a:ext cx="50720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smtClean="0">
                <a:solidFill>
                  <a:srgbClr val="C00000"/>
                </a:solidFill>
              </a:rPr>
              <a:t>Правила здорового питания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rgbClr val="C00000"/>
                </a:solidFill>
              </a:rPr>
              <a:t>АВСТРИЙСКИЙ ШТРУДЕЛЬ С ЯБЛОКАМИ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9900FF"/>
                </a:solidFill>
              </a:rPr>
              <a:t>РЕЦЕПТ</a:t>
            </a:r>
            <a:endParaRPr lang="ru-RU" dirty="0">
              <a:solidFill>
                <a:srgbClr val="99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428736"/>
            <a:ext cx="3569567" cy="4970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Сливочное масло – 150 г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Мука – 250 г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Вода – 125 мл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Желтки – 2 шт.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Сметана – 125 г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Сахар – 100 г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Соль – на кончике ножа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Яблоки – 1 кг 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Изюм – 100г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Лимонный сок – 4 ст.л.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Раскрошенный белый хлеб – 100 г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Рубленые орехи – 75 г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Молотая корица – 1 ч.л.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0099"/>
                </a:solidFill>
              </a:rPr>
              <a:t>Сахарная пудра – 2 ст.л.</a:t>
            </a:r>
          </a:p>
        </p:txBody>
      </p:sp>
      <p:pic>
        <p:nvPicPr>
          <p:cNvPr id="15362" name="Picture 2" descr="https://mykaleidoscope.ru/x/uploads/posts/2022-09/1663758171_28-mykaleidoscope-ru-p-yablochnii-shtrudel-s-morozhenim-yeda-inst-36.jpg"/>
          <p:cNvPicPr>
            <a:picLocks noChangeAspect="1" noChangeArrowheads="1"/>
          </p:cNvPicPr>
          <p:nvPr/>
        </p:nvPicPr>
        <p:blipFill>
          <a:blip r:embed="rId2" cstate="print"/>
          <a:srcRect r="17857"/>
          <a:stretch>
            <a:fillRect/>
          </a:stretch>
        </p:blipFill>
        <p:spPr bwMode="auto">
          <a:xfrm>
            <a:off x="4071934" y="2000240"/>
            <a:ext cx="4929222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357166"/>
            <a:ext cx="8147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339966"/>
                </a:solidFill>
              </a:rPr>
              <a:t>Подготовка продуктов для штруделя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1071546"/>
            <a:ext cx="735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/>
            <a:r>
              <a:rPr lang="ru-RU" dirty="0" smtClean="0">
                <a:solidFill>
                  <a:srgbClr val="003366"/>
                </a:solidFill>
              </a:rPr>
              <a:t>1. Приготовьте тесто для австрийского штруделя с яблоками. Сливочное масло растопите. Муку с солью просейте на стол горкой. Сделайте сверху углубление. Воду слегка подогрейте.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39"/>
            <a:ext cx="3429024" cy="45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7" y="357166"/>
            <a:ext cx="8358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2. В углубление влейте воду и 2 ст. л. растопленного сливочного масла. Добавьте желтки и тщательно вымесите тесто (не менее 15 минут). Тесто для австрийского штруделя должно быть гладким и эластичным.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681" y="1357298"/>
            <a:ext cx="3941145" cy="525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21429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3. Приготовьте начинку для австрийского штруделя. Для этого яблоки вымойте, очистите от кожуры и удалите сердцевину с семенами.</a:t>
            </a:r>
          </a:p>
          <a:p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b="12941"/>
          <a:stretch>
            <a:fillRect/>
          </a:stretch>
        </p:blipFill>
        <p:spPr bwMode="auto">
          <a:xfrm>
            <a:off x="2425997" y="857232"/>
            <a:ext cx="378907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034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4. Нарежьте яблоки маленькими ломтиками.</a:t>
            </a:r>
            <a:endParaRPr lang="ru-RU" dirty="0">
              <a:solidFill>
                <a:srgbClr val="00336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751" r="18746"/>
          <a:stretch>
            <a:fillRect/>
          </a:stretch>
        </p:blipFill>
        <p:spPr bwMode="auto">
          <a:xfrm>
            <a:off x="2285984" y="857232"/>
            <a:ext cx="4500825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357166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66"/>
                </a:solidFill>
              </a:rPr>
              <a:t>5. Подготовленные яблоки переложите в миску. Добавьте лимонный сок, промытый изюм и миндаль. Перемешайте. Раскрошенный белый хлеб подрумяньте в духовке при до 160°C до золотистого цвета. Измельчите в </a:t>
            </a:r>
            <a:r>
              <a:rPr lang="ru-RU" dirty="0" err="1" smtClean="0">
                <a:solidFill>
                  <a:srgbClr val="003366"/>
                </a:solidFill>
              </a:rPr>
              <a:t>блендере</a:t>
            </a:r>
            <a:r>
              <a:rPr lang="ru-RU" dirty="0" smtClean="0">
                <a:solidFill>
                  <a:srgbClr val="003366"/>
                </a:solidFill>
              </a:rPr>
              <a:t>.</a:t>
            </a:r>
            <a:endParaRPr lang="ru-RU" dirty="0">
              <a:solidFill>
                <a:srgbClr val="0033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026" y="1285860"/>
            <a:ext cx="4089800" cy="545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651</Words>
  <Application>Microsoft Office PowerPoint</Application>
  <PresentationFormat>Экран (4:3)</PresentationFormat>
  <Paragraphs>70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 АВСТРИЙСКИЙ ШТРУДЕЛЬ С ЯБЛОКАМИ РЕЦЕПТ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Dima-Misha-Olia</dc:creator>
  <cp:lastModifiedBy>Лицей 21 ПК-4</cp:lastModifiedBy>
  <cp:revision>50</cp:revision>
  <dcterms:created xsi:type="dcterms:W3CDTF">2024-01-13T17:27:29Z</dcterms:created>
  <dcterms:modified xsi:type="dcterms:W3CDTF">2024-01-24T14:12:30Z</dcterms:modified>
</cp:coreProperties>
</file>