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337" r:id="rId2"/>
    <p:sldId id="321" r:id="rId3"/>
    <p:sldId id="319" r:id="rId4"/>
    <p:sldId id="334" r:id="rId5"/>
    <p:sldId id="333" r:id="rId6"/>
    <p:sldId id="323" r:id="rId7"/>
    <p:sldId id="335" r:id="rId8"/>
    <p:sldId id="329" r:id="rId9"/>
    <p:sldId id="327" r:id="rId10"/>
    <p:sldId id="328" r:id="rId11"/>
    <p:sldId id="331" r:id="rId12"/>
    <p:sldId id="33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7B336C2-2E1E-4754-B3BD-596F8BE46FDB}" type="datetimeFigureOut">
              <a:rPr lang="ru-RU"/>
              <a:pPr>
                <a:defRPr/>
              </a:pPr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BFC0AEA-EB82-4A84-B66E-5061934F8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84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452FFA-9C00-4EEA-ACAE-D7B0B0A35061}" type="datetimeFigureOut">
              <a:rPr lang="ru-RU"/>
              <a:pPr>
                <a:defRPr/>
              </a:pPr>
              <a:t>12.12.2022</a:t>
            </a:fld>
            <a:endParaRPr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B3C1F01-080A-492D-AF06-74B9A424BC0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616B-27F3-4ACB-9453-46849ADE4E83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09C14-E93F-4AE2-8ACE-125D88609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76E48-8DD8-4E53-8BA3-E3D1E9847F48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4EA896F-3E1E-4CB2-90AC-0C3221542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639C-72E0-46DA-B906-B99CCEA4C9E5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B4CD-C9F6-45CA-B5BC-D31D699FD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104AA97-4B77-4540-9416-0B589F9C7286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5AB58B-912D-4F22-9BF8-B639F1B9F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DDE7F-5284-41AC-9396-FA5C549C89FD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F460-B29F-4723-BF48-DB663AFF2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0BA8-980B-43A8-8DFA-251371411D1C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59BB-F004-48DC-8DE6-49D5F4BF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F584-B4C0-40D6-B9C3-99FA80D1454A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579B-B437-4246-BA46-95AB54412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3CC5-5340-4F86-9B29-F30DC74DE0F4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92C0-F713-4D94-8218-36B769B33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2E9F-5F99-4D3B-ABA3-607CA0B8A283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0D40D-ADFE-491E-A5EC-D65971C05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EE1B73-6DEC-49EB-A15A-EAAE7E7DA6BD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BA986C-C24E-43D7-BF76-3CD2CA754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3323690-34BA-442B-8E0F-1A44811E3BE7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16EB051-AE75-4798-9331-844F9459C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21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22" r:id="rId9"/>
    <p:sldLayoutId id="2147483719" r:id="rId10"/>
    <p:sldLayoutId id="214748372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4" descr="Lego-Frame-PPT-Backgrounds-1536x1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7315200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116013" y="692150"/>
            <a:ext cx="734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>
              <a:latin typeface="Times New Roman" pitchFamily="18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403648" y="980728"/>
            <a:ext cx="705772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</a:rPr>
              <a:t>Мастер  класс-Обучение дошкольников программированию на основе применения  набора «Робомышь» в детском саду.</a:t>
            </a:r>
            <a:endParaRPr lang="ru-RU" sz="36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0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астеркласс по лего конструированию\Lego-Frame-PPT-Backgrounds-1536x1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" y="8236"/>
            <a:ext cx="9137055" cy="68497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54868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Набор  «Робомышь»  легко интегрируется  со всеми образовательными областями:</a:t>
            </a:r>
            <a:endParaRPr lang="ru-RU" sz="2400" b="1" dirty="0"/>
          </a:p>
        </p:txBody>
      </p:sp>
      <p:pic>
        <p:nvPicPr>
          <p:cNvPr id="20" name="Picture 2" descr="C:\Users\1\Desktop\1768_8.jpg"/>
          <p:cNvPicPr>
            <a:picLocks noChangeAspect="1" noChangeArrowheads="1"/>
          </p:cNvPicPr>
          <p:nvPr/>
        </p:nvPicPr>
        <p:blipFill>
          <a:blip r:embed="rId3" cstate="print"/>
          <a:srcRect l="22754" t="8304" r="21574" b="11244"/>
          <a:stretch>
            <a:fillRect/>
          </a:stretch>
        </p:blipFill>
        <p:spPr bwMode="auto">
          <a:xfrm rot="15811844">
            <a:off x="1257528" y="4104589"/>
            <a:ext cx="1303337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36" y="2026551"/>
            <a:ext cx="399593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астеркласс по лего конструированию\Lego-Frame-PPT-Backgrounds-1536x1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" y="0"/>
            <a:ext cx="9137055" cy="68497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404664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интерактивного набора «Робомышь» в работе                         с детьми дошкольного возраста способствует: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868339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Формированию и развитию технической любознательности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учатся логически мыслить, понимать причинно-следственные связи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находить множество решений одной задачи, планировать свои действия.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как итог — происходит овладение детьми знаний основы программирования алгоритмов в познавательно-игровой форме.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мастеркласс по лего конструированию\1efc08bb823bb0ee5d4cf1892d662f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" y="0"/>
            <a:ext cx="913705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1484784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0" name="Picture 4" descr="1efc08bb823bb0ee5d4cf1892d662f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25000" cy="7143750"/>
          </a:xfrm>
          <a:prstGeom prst="rect">
            <a:avLst/>
          </a:prstGeom>
          <a:noFill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233153" y="620688"/>
            <a:ext cx="66967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Повышение  профессионального мастерства педагогов – участников мастер- класса в процессе активного педагогического общения по  освоению образовательной робототехники 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Ознакомление педагогов с инновационной деятельностью в ДОУ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4" descr="Lego-Frame-PPT-Backgrounds-1536x1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171450"/>
            <a:ext cx="9753600" cy="7315200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116013" y="692150"/>
            <a:ext cx="734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>
              <a:latin typeface="Times New Roman" pitchFamily="18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49214" y="320675"/>
            <a:ext cx="7705799" cy="44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>
                <a:latin typeface="Times New Roman" pitchFamily="18" charset="0"/>
              </a:rPr>
              <a:t>Задачи</a:t>
            </a:r>
            <a:r>
              <a:rPr lang="ru-RU" sz="2800" b="1" u="sng" dirty="0" smtClean="0">
                <a:latin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</a:rPr>
              <a:t>Обучить </a:t>
            </a:r>
            <a:r>
              <a:rPr lang="ru-RU" sz="2400" dirty="0">
                <a:latin typeface="Times New Roman" pitchFamily="18" charset="0"/>
              </a:rPr>
              <a:t>участников мастер-класса навыкам применения  образовательной робототехники в системе STEM-образования.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</a:rPr>
              <a:t>Показать участникам мастер-класса технологии работы с детьми дошкольного возраста в области образовательной робототехники </a:t>
            </a:r>
            <a:r>
              <a:rPr lang="ru-RU" sz="2400" dirty="0" smtClean="0">
                <a:latin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</a:rPr>
              <a:t>Формировать у участников мастер-класса мотивацию на использование в образовательной деятельности образовательной робототехники.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9439" y="4106094"/>
            <a:ext cx="2852936" cy="21397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4" descr="Lego-Frame-PPT-Backgrounds-1536x1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15416"/>
            <a:ext cx="9753600" cy="7315200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116013" y="692150"/>
            <a:ext cx="7343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>
              <a:latin typeface="Times New Roman" pitchFamily="18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755575" y="333375"/>
            <a:ext cx="77057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«Каждый человек должен учиться программировать, потому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что-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учит нас думать»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Стив </a:t>
            </a:r>
            <a:r>
              <a:rPr lang="ru-RU" sz="2400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Джобс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5602" y="1884420"/>
            <a:ext cx="3264363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3455" y="3184877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0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астеркласс по лего конструированию\Lego-Frame-PPT-Backgrounds-1536x1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" y="0"/>
            <a:ext cx="9137055" cy="68497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62068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Основа программирования — это алгоритмы.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Алгоритмом  называют  набор действий, который нужно выполнить для достижения результата.</a:t>
            </a:r>
            <a:endParaRPr lang="ru-RU" sz="2400" b="1" dirty="0"/>
          </a:p>
        </p:txBody>
      </p:sp>
      <p:sp>
        <p:nvSpPr>
          <p:cNvPr id="6" name="Стрелка углом 5"/>
          <p:cNvSpPr/>
          <p:nvPr/>
        </p:nvSpPr>
        <p:spPr>
          <a:xfrm rot="16200000" flipV="1">
            <a:off x="6676056" y="4879017"/>
            <a:ext cx="1306517" cy="1338166"/>
          </a:xfrm>
          <a:prstGeom prst="bentArrow">
            <a:avLst>
              <a:gd name="adj1" fmla="val 25000"/>
              <a:gd name="adj2" fmla="val 34290"/>
              <a:gd name="adj3" fmla="val 25000"/>
              <a:gd name="adj4" fmla="val 437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8696" y="5304142"/>
            <a:ext cx="1156888" cy="1042506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3313785" y="5304142"/>
            <a:ext cx="1331156" cy="9361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вперед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851920" y="1844824"/>
            <a:ext cx="1277863" cy="10425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913216" y="3584587"/>
            <a:ext cx="1127858" cy="1042506"/>
          </a:xfrm>
          <a:prstGeom prst="rect">
            <a:avLst/>
          </a:prstGeom>
        </p:spPr>
      </p:pic>
      <p:sp>
        <p:nvSpPr>
          <p:cNvPr id="14" name="Стрелка углом 13"/>
          <p:cNvSpPr/>
          <p:nvPr/>
        </p:nvSpPr>
        <p:spPr>
          <a:xfrm rot="10800000" flipV="1">
            <a:off x="6215584" y="1990318"/>
            <a:ext cx="1480616" cy="1323947"/>
          </a:xfrm>
          <a:prstGeom prst="bentArrow">
            <a:avLst>
              <a:gd name="adj1" fmla="val 25000"/>
              <a:gd name="adj2" fmla="val 34290"/>
              <a:gd name="adj3" fmla="val 25000"/>
              <a:gd name="adj4" fmla="val 4375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244242" y="1905185"/>
            <a:ext cx="1448916" cy="135058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сыр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0958" y="2060848"/>
            <a:ext cx="89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34639" y="2257039"/>
            <a:ext cx="104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поворот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75996" y="5640729"/>
            <a:ext cx="89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вперед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 rot="16497820">
            <a:off x="7060700" y="5338086"/>
            <a:ext cx="9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поворот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7030516" y="4038474"/>
            <a:ext cx="89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вперед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38210">
            <a:off x="1401707" y="3776885"/>
            <a:ext cx="2024047" cy="151803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39952" y="2996952"/>
            <a:ext cx="1296144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39952" y="3933056"/>
            <a:ext cx="1296144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3933056"/>
            <a:ext cx="1296144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436096" y="2996952"/>
            <a:ext cx="1296144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60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астеркласс по лего конструированию\Lego-Frame-PPT-Backgrounds-1536x1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" y="8236"/>
            <a:ext cx="9137055" cy="68497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Первое знакомство детей дошкольного возраста с основами программирования у нас в детском саду происходит благодаря интерактивному набору  «Робомышь».</a:t>
            </a:r>
            <a:endParaRPr lang="ru-RU" sz="2800" b="1" dirty="0"/>
          </a:p>
        </p:txBody>
      </p:sp>
      <p:pic>
        <p:nvPicPr>
          <p:cNvPr id="6" name="Picture 2" descr="C:\Users\1\Desktop\03fb118db9ca6795d00a7f1663a351de.jpg"/>
          <p:cNvPicPr>
            <a:picLocks noChangeAspect="1" noChangeArrowheads="1"/>
          </p:cNvPicPr>
          <p:nvPr/>
        </p:nvPicPr>
        <p:blipFill>
          <a:blip r:embed="rId3" cstate="print"/>
          <a:srcRect t="16583" b="15160"/>
          <a:stretch>
            <a:fillRect/>
          </a:stretch>
        </p:blipFill>
        <p:spPr bwMode="auto">
          <a:xfrm>
            <a:off x="1691680" y="2564904"/>
            <a:ext cx="5616575" cy="383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E:\мастеркласс по лего конструированию\Lego-Frame-PPT-Backgrounds-1536x1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" y="0"/>
            <a:ext cx="9137055" cy="68497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620689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 этапа работы с конструктором «Робомышь»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09700" y="1716722"/>
            <a:ext cx="6796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первых этапах педагог самостоятельно выкладывает алгоритм, предлагая ребенку запрограммировать робота для достижения цели.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втором этапе — алгоритм просчитывается и выкладывается совместно взрослым и ребенком.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третьем этапе, после  напоминания детьми основы работы с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Робомышью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дети самостоятельно выкладывают и программируют робота.</a:t>
            </a:r>
          </a:p>
        </p:txBody>
      </p:sp>
      <p:pic>
        <p:nvPicPr>
          <p:cNvPr id="10" name="Picture 3" descr="C:\Users\1\Desktop\2831_code_and_go_mouse_altdt_3.jpg"/>
          <p:cNvPicPr>
            <a:picLocks noChangeAspect="1" noChangeArrowheads="1"/>
          </p:cNvPicPr>
          <p:nvPr/>
        </p:nvPicPr>
        <p:blipFill>
          <a:blip r:embed="rId3" cstate="print"/>
          <a:srcRect t="17110" b="16891"/>
          <a:stretch>
            <a:fillRect/>
          </a:stretch>
        </p:blipFill>
        <p:spPr bwMode="auto">
          <a:xfrm>
            <a:off x="5868144" y="4869160"/>
            <a:ext cx="2519362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1\Desktop\1768_8.jpg"/>
          <p:cNvPicPr>
            <a:picLocks noChangeAspect="1" noChangeArrowheads="1"/>
          </p:cNvPicPr>
          <p:nvPr/>
        </p:nvPicPr>
        <p:blipFill>
          <a:blip r:embed="rId4" cstate="print"/>
          <a:srcRect l="22754" t="8304" r="21574" b="11244"/>
          <a:stretch>
            <a:fillRect/>
          </a:stretch>
        </p:blipFill>
        <p:spPr bwMode="auto">
          <a:xfrm rot="15697552">
            <a:off x="1801402" y="4774299"/>
            <a:ext cx="12795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1\Desktop\1768_8.jpg"/>
          <p:cNvPicPr>
            <a:picLocks noChangeAspect="1" noChangeArrowheads="1"/>
          </p:cNvPicPr>
          <p:nvPr/>
        </p:nvPicPr>
        <p:blipFill>
          <a:blip r:embed="rId4" cstate="print"/>
          <a:srcRect l="22754" t="8304" r="21574" b="11244"/>
          <a:stretch>
            <a:fillRect/>
          </a:stretch>
        </p:blipFill>
        <p:spPr bwMode="auto">
          <a:xfrm rot="15697552">
            <a:off x="1771919" y="4749223"/>
            <a:ext cx="12795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1\Desktop\1768_8.jpg"/>
          <p:cNvPicPr>
            <a:picLocks noChangeAspect="1" noChangeArrowheads="1"/>
          </p:cNvPicPr>
          <p:nvPr/>
        </p:nvPicPr>
        <p:blipFill>
          <a:blip r:embed="rId4" cstate="print"/>
          <a:srcRect l="22754" t="8304" r="21574" b="11244"/>
          <a:stretch>
            <a:fillRect/>
          </a:stretch>
        </p:blipFill>
        <p:spPr bwMode="auto">
          <a:xfrm rot="15697552">
            <a:off x="1801402" y="4749224"/>
            <a:ext cx="12795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астеркласс по лего конструированию\Lego-Frame-PPT-Backgrounds-1536x1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5" y="0"/>
            <a:ext cx="9137055" cy="68497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404664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организации занятий:</a:t>
            </a:r>
            <a:endParaRPr lang="ru-RU" sz="2400" b="1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827584" y="1052736"/>
          <a:ext cx="7416824" cy="5209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6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598">
                <a:tc>
                  <a:txBody>
                    <a:bodyPr/>
                    <a:lstStyle/>
                    <a:p>
                      <a:r>
                        <a:rPr kumimoji="0" lang="ru-RU" sz="16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Программирование по образцу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Задания даются в форме – сделай как я. В основе лежит подражательная деятельность.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614">
                <a:tc>
                  <a:txBody>
                    <a:bodyPr/>
                    <a:lstStyle/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Программирование по модели.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усложненная разновидность конструирования по образцу.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614">
                <a:tc>
                  <a:txBody>
                    <a:bodyPr/>
                    <a:lstStyle/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Программирование по схемам и чертежам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Развивается зрительное восприятие, наглядно-образное мышление.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598">
                <a:tc>
                  <a:txBody>
                    <a:bodyPr/>
                    <a:lstStyle/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Программирование по замыслу. 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Данная форма позволяет творчески и самостоятельно использовать полученные знания.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1975">
                <a:tc>
                  <a:txBody>
                    <a:bodyPr/>
                    <a:lstStyle/>
                    <a:p>
                      <a:r>
                        <a:rPr kumimoji="0" lang="ru-RU" sz="16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Программирование по теме. 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Идет создание лабиринтов по заданной теме, актуализация и закрепление знаний и умений.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Сегодня мы с вами будем строить алгоритмы для нашей мыши.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мастеркласс по лего конструированию\Lego-Frame-PPT-Backgrounds-1536x1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772"/>
            <a:ext cx="9144000" cy="6892772"/>
          </a:xfrm>
          <a:prstGeom prst="rect">
            <a:avLst/>
          </a:prstGeom>
          <a:noFill/>
        </p:spPr>
      </p:pic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382234"/>
              </p:ext>
            </p:extLst>
          </p:nvPr>
        </p:nvGraphicFramePr>
        <p:xfrm>
          <a:off x="827585" y="1556792"/>
          <a:ext cx="7488832" cy="4752526"/>
        </p:xfrm>
        <a:graphic>
          <a:graphicData uri="http://schemas.openxmlformats.org/drawingml/2006/table">
            <a:tbl>
              <a:tblPr/>
              <a:tblGrid>
                <a:gridCol w="2762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6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область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Область применения набора «Робомышь» я, в соответствии с целевыми ориентирами ФГОС ДО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Социально-коммуникативное развитие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навыки обсуждения, коммуникативные навыки и навык работы в команде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навыки решения задач (умения самостоятельного исправления ошибок; логика; умение вычислять расстояние)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используется во всех играх с набором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пространственное воображение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построение маршрута прогулки, экскурсии, дороги домой.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404664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Набор  «Робомышь»  легко интегрируется  со всеми образовательными областями:</a:t>
            </a:r>
            <a:endParaRPr lang="ru-RU" sz="2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1934</TotalTime>
  <Words>383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Пользователь</cp:lastModifiedBy>
  <cp:revision>121</cp:revision>
  <dcterms:created xsi:type="dcterms:W3CDTF">2014-01-01T06:02:24Z</dcterms:created>
  <dcterms:modified xsi:type="dcterms:W3CDTF">2022-12-12T02:48:48Z</dcterms:modified>
</cp:coreProperties>
</file>