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0" r:id="rId5"/>
    <p:sldId id="271" r:id="rId6"/>
    <p:sldId id="272" r:id="rId7"/>
    <p:sldId id="258" r:id="rId8"/>
    <p:sldId id="259" r:id="rId9"/>
    <p:sldId id="260" r:id="rId10"/>
    <p:sldId id="261" r:id="rId11"/>
    <p:sldId id="273" r:id="rId12"/>
    <p:sldId id="262" r:id="rId13"/>
    <p:sldId id="263" r:id="rId14"/>
    <p:sldId id="267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9803-B01A-4696-A157-C1DDE2C4A854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1EB9-3129-46E5-BA0B-2786FFD17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2D64-85E3-43DA-BD0E-1E3D02D98FCA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F9DA3-CC8E-452F-A6CB-F0DEACFCC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E0AC-7BAA-4289-A3EE-73D89AAFFF62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CD46-0616-4D04-B77D-C9F7C8DC5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F3F8B-827B-4ED8-9400-87FD5C67C2FB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664F2-8C7C-401F-85DD-FAC52FEC7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51E23-824F-4A78-9A25-2FBC45A08ADE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E5EE-D5EF-4321-87EA-B005DA728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F7D6F-C700-474A-8D89-504F2394FAEA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7D8D4-7866-4E90-886F-B8E51D32C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018FD-2FFF-418B-8203-97B90DECE275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8F0BF-FD3B-4527-90FD-CBFE9E77C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8AC7-A9DB-42CF-975F-9876F4ABD433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2DCA-5D64-468F-ABF7-D4DAE8D88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FAB8-1C49-4DF3-A545-D7170659E695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05F13-F485-45F4-BC06-856D85507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11E5-C460-49B5-9D98-BB5EBA1D5B1B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6BBE-5473-41C8-B0FE-E37BE9DD2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1BF3B-079D-4E59-ABF6-AD1191666199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E5FE-90BF-4AB9-A664-34C4B8B94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004766-55F9-4B96-B356-3CFE5BEA3AEC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F88385-D45B-430A-87D2-2754C86DF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32575"/>
            <a:ext cx="1638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Рисунок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79512" y="181440"/>
            <a:ext cx="8784976" cy="649512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slide" Target="slide1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slide" Target="slide13.xml"/><Relationship Id="rId4" Type="http://schemas.openxmlformats.org/officeDocument/2006/relationships/slide" Target="slide9.xml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874379"/>
            <a:ext cx="3880520" cy="17526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Выполнила: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учитель начальных классов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Пухова О.Р.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84784"/>
            <a:ext cx="8271867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ИЗМЕНЕНИЕ </a:t>
            </a:r>
          </a:p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ИМЁН СУЩЕСТВИТЕЛЬНЫХ</a:t>
            </a:r>
          </a:p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 </a:t>
            </a:r>
          </a:p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ИМЁН ПРИЛАГАТЕЛЬНЫХ</a:t>
            </a:r>
          </a:p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ПО ЧИСЛАМ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5735" y="327432"/>
            <a:ext cx="551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err="1" smtClean="0"/>
              <a:t>Горайское</a:t>
            </a:r>
            <a:r>
              <a:rPr lang="ru-RU" b="1" dirty="0" smtClean="0"/>
              <a:t> отделение МБОУ «Крюковская СШ»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work\Изменение имен существительных по числам\миш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060848"/>
            <a:ext cx="3212831" cy="41044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260648"/>
            <a:ext cx="82809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Работа по учебнику</a:t>
            </a:r>
            <a:endParaRPr lang="ru-RU" sz="54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884368" y="5805264"/>
            <a:ext cx="1065489" cy="817171"/>
            <a:chOff x="7812360" y="5733256"/>
            <a:chExt cx="1065489" cy="817171"/>
          </a:xfrm>
        </p:grpSpPr>
        <p:pic>
          <p:nvPicPr>
            <p:cNvPr id="6" name="Picture 2" descr="C:\work\Изменение имен существительных по числам\стрелка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12360" y="5733256"/>
              <a:ext cx="1065489" cy="817171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7956376" y="6093296"/>
              <a:ext cx="8547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latin typeface="Arial Black" pitchFamily="34" charset="0"/>
                  <a:hlinkClick r:id="rId4" action="ppaction://hlinksldjump"/>
                </a:rPr>
                <a:t>КАРТА</a:t>
              </a:r>
              <a:endParaRPr lang="ru-RU" dirty="0">
                <a:latin typeface="Arial Black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752383" y="1911494"/>
            <a:ext cx="49325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ru-RU" sz="3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2 класса:</a:t>
            </a: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стр. 64 Упр. 111</a:t>
            </a:r>
          </a:p>
          <a:p>
            <a:pPr algn="ctr">
              <a:spcAft>
                <a:spcPts val="0"/>
              </a:spcAft>
            </a:pP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3 класса:</a:t>
            </a: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Стр. 81 Упр. 141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5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</a:rPr>
              <a:t>Ф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</a:rPr>
              <a:t>ИЗКУЛЬТМИНУТКА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4572000" cy="46833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Руки подняли и покачали –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деревья в лесу.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Руки согнули, кисти встряхнули –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Ветер сбивает росу.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стороны руки, плавно помашем –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к нам птицы летят.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они тихо садятся, покажем –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Крылья сложили назад.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895007"/>
            <a:ext cx="2736304" cy="415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98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work\Изменение имен существительных по числам\лис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817246"/>
            <a:ext cx="2232248" cy="45276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19672" y="1052736"/>
            <a:ext cx="75825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Назови </a:t>
            </a:r>
          </a:p>
          <a:p>
            <a:r>
              <a:rPr lang="ru-RU" sz="4000" dirty="0" smtClean="0">
                <a:latin typeface="Arial Black" pitchFamily="34" charset="0"/>
              </a:rPr>
              <a:t>              </a:t>
            </a:r>
          </a:p>
          <a:p>
            <a:r>
              <a:rPr lang="ru-RU" sz="4000" dirty="0">
                <a:latin typeface="Arial Black" pitchFamily="34" charset="0"/>
              </a:rPr>
              <a:t> </a:t>
            </a:r>
            <a:r>
              <a:rPr lang="ru-RU" sz="4000" dirty="0" smtClean="0">
                <a:latin typeface="Arial Black" pitchFamily="34" charset="0"/>
              </a:rPr>
              <a:t>              одним </a:t>
            </a:r>
          </a:p>
          <a:p>
            <a:r>
              <a:rPr lang="ru-RU" sz="4000" dirty="0" smtClean="0">
                <a:latin typeface="Arial Black" pitchFamily="34" charset="0"/>
              </a:rPr>
              <a:t>                          </a:t>
            </a:r>
          </a:p>
          <a:p>
            <a:r>
              <a:rPr lang="ru-RU" sz="4000" dirty="0" smtClean="0">
                <a:latin typeface="Arial Black" pitchFamily="34" charset="0"/>
              </a:rPr>
              <a:t>                           словом</a:t>
            </a:r>
            <a:endParaRPr lang="ru-RU" sz="4000" dirty="0">
              <a:latin typeface="Arial Black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524328" y="5661248"/>
            <a:ext cx="1065489" cy="817171"/>
            <a:chOff x="7812360" y="5733256"/>
            <a:chExt cx="1065489" cy="817171"/>
          </a:xfrm>
        </p:grpSpPr>
        <p:pic>
          <p:nvPicPr>
            <p:cNvPr id="14" name="Picture 2" descr="C:\work\Изменение имен существительных по числам\стрелка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12360" y="5733256"/>
              <a:ext cx="1065489" cy="817171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7956376" y="6093296"/>
              <a:ext cx="8547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latin typeface="Arial Black" pitchFamily="34" charset="0"/>
                  <a:hlinkClick r:id="rId4" action="ppaction://hlinksldjump"/>
                </a:rPr>
                <a:t>КАРТА</a:t>
              </a:r>
              <a:endParaRPr lang="ru-RU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work\Изменение имен существительных по числам\белк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053808"/>
            <a:ext cx="3744416" cy="45913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6807" y="620688"/>
            <a:ext cx="88456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К, лесные, </a:t>
            </a:r>
          </a:p>
          <a:p>
            <a:r>
              <a:rPr lang="ru-RU" sz="3600" dirty="0" smtClean="0">
                <a:latin typeface="Arial Black" pitchFamily="34" charset="0"/>
              </a:rPr>
              <a:t>                вышли, </a:t>
            </a:r>
          </a:p>
          <a:p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smtClean="0">
                <a:latin typeface="Arial Black" pitchFamily="34" charset="0"/>
              </a:rPr>
              <a:t>                            ручью, жители. </a:t>
            </a:r>
            <a:endParaRPr lang="ru-RU" sz="3600" dirty="0">
              <a:latin typeface="Arial Black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7679449" y="5661248"/>
            <a:ext cx="1065489" cy="817171"/>
            <a:chOff x="7812360" y="5733256"/>
            <a:chExt cx="1065489" cy="817171"/>
          </a:xfrm>
        </p:grpSpPr>
        <p:pic>
          <p:nvPicPr>
            <p:cNvPr id="32" name="Picture 2" descr="C:\work\Изменение имен существительных по числам\стрелка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12360" y="5733256"/>
              <a:ext cx="1065489" cy="817171"/>
            </a:xfrm>
            <a:prstGeom prst="rect">
              <a:avLst/>
            </a:prstGeom>
            <a:noFill/>
          </p:spPr>
        </p:pic>
        <p:sp>
          <p:nvSpPr>
            <p:cNvPr id="34" name="TextBox 33"/>
            <p:cNvSpPr txBox="1"/>
            <p:nvPr/>
          </p:nvSpPr>
          <p:spPr>
            <a:xfrm>
              <a:off x="7956376" y="6093296"/>
              <a:ext cx="8547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latin typeface="Arial Black" pitchFamily="34" charset="0"/>
                  <a:hlinkClick r:id="rId4" action="ppaction://hlinksldjump"/>
                </a:rPr>
                <a:t>КАРТА</a:t>
              </a:r>
              <a:endParaRPr lang="ru-RU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04664"/>
            <a:ext cx="5309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 Black" pitchFamily="34" charset="0"/>
              </a:rPr>
              <a:t>Домашнее задание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556792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u="sng" dirty="0" smtClean="0"/>
              <a:t>Для 2 класса</a:t>
            </a:r>
            <a:r>
              <a:rPr lang="ru-RU" u="sng" dirty="0" smtClean="0"/>
              <a:t>: </a:t>
            </a:r>
            <a:r>
              <a:rPr lang="ru-RU" b="1" u="sng" dirty="0" smtClean="0"/>
              <a:t>карточка</a:t>
            </a:r>
            <a:endParaRPr lang="ru-RU" b="1" u="sng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u="sng" dirty="0" smtClean="0"/>
              <a:t>Для 3 класса</a:t>
            </a:r>
            <a:r>
              <a:rPr lang="ru-RU" u="sng" dirty="0" smtClean="0"/>
              <a:t>: </a:t>
            </a:r>
            <a:r>
              <a:rPr lang="ru-RU" b="1" u="sng" dirty="0" smtClean="0"/>
              <a:t>карточка</a:t>
            </a:r>
            <a:endParaRPr lang="ru-RU" b="1" u="sng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9" y="2348880"/>
            <a:ext cx="6408712" cy="1200329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МОЛОДЦЫ!!!</a:t>
            </a:r>
            <a:endParaRPr lang="ru-RU" sz="72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orum.sibmama.ru/usrpx/84264/84264_800x600_getImag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624736" cy="4968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351772"/>
            <a:ext cx="2520280" cy="1188626"/>
          </a:xfrm>
        </p:spPr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5400" dirty="0" smtClean="0">
                <a:latin typeface="Academy Old" pitchFamily="2" charset="-52"/>
              </a:rPr>
              <a:t>весело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131840" y="2636912"/>
            <a:ext cx="30243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dirty="0">
                <a:latin typeface="Academy Old" pitchFamily="2" charset="-52"/>
              </a:rPr>
              <a:t>ветер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4961207"/>
            <a:ext cx="3024336" cy="93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dirty="0" smtClean="0">
                <a:latin typeface="Academy Old" pitchFamily="2" charset="-52"/>
              </a:rPr>
              <a:t>воробей</a:t>
            </a:r>
            <a:r>
              <a:rPr lang="ru-RU" sz="5400" dirty="0">
                <a:latin typeface="Academy Old" pitchFamily="2" charset="-52"/>
              </a:rPr>
              <a:t/>
            </a:r>
            <a:br>
              <a:rPr lang="ru-RU" sz="5400" dirty="0">
                <a:latin typeface="Academy Old" pitchFamily="2" charset="-52"/>
              </a:rPr>
            </a:br>
            <a:endParaRPr lang="ru-RU" sz="5400" dirty="0">
              <a:latin typeface="Academy Old" pitchFamily="2" charset="-52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463047" y="4948694"/>
            <a:ext cx="3024336" cy="72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 smtClean="0"/>
              <a:t> </a:t>
            </a:r>
            <a:r>
              <a:rPr lang="ru-RU" sz="5400" dirty="0" smtClean="0">
                <a:latin typeface="Academy Old" pitchFamily="2" charset="-52"/>
              </a:rPr>
              <a:t>ворона</a:t>
            </a:r>
            <a:endParaRPr lang="ru-RU" sz="5400" dirty="0">
              <a:latin typeface="Academy Old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1203218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atin typeface="Academy Old" pitchFamily="2" charset="-52"/>
              </a:rPr>
              <a:t>вдруг</a:t>
            </a:r>
            <a:endParaRPr lang="ru-RU" sz="5400" dirty="0">
              <a:latin typeface="Academy Old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8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63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964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«Найди пару»</a:t>
            </a:r>
            <a:endParaRPr lang="ru-RU" sz="5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323528" y="1225352"/>
            <a:ext cx="4557604" cy="522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5400" dirty="0" smtClean="0"/>
              <a:t>Цветы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Утро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Трава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Воздух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Одуванчик</a:t>
            </a:r>
          </a:p>
          <a:p>
            <a:pPr marL="0" indent="0" algn="ctr">
              <a:buFont typeface="Arial" charset="0"/>
              <a:buNone/>
            </a:pPr>
            <a:endParaRPr lang="ru-RU" sz="5400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5436096" y="1225352"/>
            <a:ext cx="3405064" cy="522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5400" dirty="0" smtClean="0"/>
              <a:t>свежий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душистые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зимнее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жёлтый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зелёная</a:t>
            </a:r>
          </a:p>
          <a:p>
            <a:pPr marL="0" indent="0" algn="ctr">
              <a:buFont typeface="Arial" charset="0"/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5072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 bwMode="auto">
          <a:xfrm>
            <a:off x="611560" y="686776"/>
            <a:ext cx="813690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5400" dirty="0" smtClean="0"/>
              <a:t>Цветы душистые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Утро зимнее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Трава зелёная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Воздух свежий</a:t>
            </a:r>
          </a:p>
          <a:p>
            <a:pPr marL="0" indent="0" algn="ctr">
              <a:buFont typeface="Arial" charset="0"/>
              <a:buNone/>
            </a:pPr>
            <a:r>
              <a:rPr lang="ru-RU" sz="5400" dirty="0" smtClean="0"/>
              <a:t>Одуванчик жёлтый</a:t>
            </a:r>
          </a:p>
          <a:p>
            <a:pPr marL="0" indent="0" algn="ctr">
              <a:buFont typeface="Arial" charset="0"/>
              <a:buNone/>
            </a:pPr>
            <a:endParaRPr 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xmlns="" val="26465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365760" y="375139"/>
            <a:ext cx="8094672" cy="6067864"/>
          </a:xfrm>
          <a:custGeom>
            <a:avLst/>
            <a:gdLst>
              <a:gd name="connsiteX0" fmla="*/ 0 w 7418363"/>
              <a:gd name="connsiteY0" fmla="*/ 6067864 h 6067864"/>
              <a:gd name="connsiteX1" fmla="*/ 1195754 w 7418363"/>
              <a:gd name="connsiteY1" fmla="*/ 5941255 h 6067864"/>
              <a:gd name="connsiteX2" fmla="*/ 1800665 w 7418363"/>
              <a:gd name="connsiteY2" fmla="*/ 5575495 h 6067864"/>
              <a:gd name="connsiteX3" fmla="*/ 1406769 w 7418363"/>
              <a:gd name="connsiteY3" fmla="*/ 4703298 h 6067864"/>
              <a:gd name="connsiteX4" fmla="*/ 844062 w 7418363"/>
              <a:gd name="connsiteY4" fmla="*/ 4070252 h 6067864"/>
              <a:gd name="connsiteX5" fmla="*/ 1153551 w 7418363"/>
              <a:gd name="connsiteY5" fmla="*/ 3409070 h 6067864"/>
              <a:gd name="connsiteX6" fmla="*/ 2138289 w 7418363"/>
              <a:gd name="connsiteY6" fmla="*/ 3648221 h 6067864"/>
              <a:gd name="connsiteX7" fmla="*/ 3390314 w 7418363"/>
              <a:gd name="connsiteY7" fmla="*/ 4295335 h 6067864"/>
              <a:gd name="connsiteX8" fmla="*/ 3840480 w 7418363"/>
              <a:gd name="connsiteY8" fmla="*/ 5617698 h 6067864"/>
              <a:gd name="connsiteX9" fmla="*/ 5190978 w 7418363"/>
              <a:gd name="connsiteY9" fmla="*/ 5955323 h 6067864"/>
              <a:gd name="connsiteX10" fmla="*/ 6752492 w 7418363"/>
              <a:gd name="connsiteY10" fmla="*/ 5462953 h 6067864"/>
              <a:gd name="connsiteX11" fmla="*/ 7132320 w 7418363"/>
              <a:gd name="connsiteY11" fmla="*/ 4815839 h 6067864"/>
              <a:gd name="connsiteX12" fmla="*/ 6274191 w 7418363"/>
              <a:gd name="connsiteY12" fmla="*/ 3887372 h 6067864"/>
              <a:gd name="connsiteX13" fmla="*/ 6541477 w 7418363"/>
              <a:gd name="connsiteY13" fmla="*/ 3324664 h 6067864"/>
              <a:gd name="connsiteX14" fmla="*/ 7385538 w 7418363"/>
              <a:gd name="connsiteY14" fmla="*/ 2804159 h 6067864"/>
              <a:gd name="connsiteX15" fmla="*/ 6344529 w 7418363"/>
              <a:gd name="connsiteY15" fmla="*/ 1678744 h 6067864"/>
              <a:gd name="connsiteX16" fmla="*/ 5219114 w 7418363"/>
              <a:gd name="connsiteY16" fmla="*/ 1903827 h 6067864"/>
              <a:gd name="connsiteX17" fmla="*/ 4417255 w 7418363"/>
              <a:gd name="connsiteY17" fmla="*/ 2494670 h 6067864"/>
              <a:gd name="connsiteX18" fmla="*/ 2053883 w 7418363"/>
              <a:gd name="connsiteY18" fmla="*/ 1974166 h 6067864"/>
              <a:gd name="connsiteX19" fmla="*/ 1772529 w 7418363"/>
              <a:gd name="connsiteY19" fmla="*/ 1172307 h 6067864"/>
              <a:gd name="connsiteX20" fmla="*/ 576775 w 7418363"/>
              <a:gd name="connsiteY20" fmla="*/ 187569 h 6067864"/>
              <a:gd name="connsiteX21" fmla="*/ 267286 w 7418363"/>
              <a:gd name="connsiteY21" fmla="*/ 46892 h 6067864"/>
              <a:gd name="connsiteX22" fmla="*/ 281354 w 7418363"/>
              <a:gd name="connsiteY22" fmla="*/ 89095 h 6067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418363" h="6067864">
                <a:moveTo>
                  <a:pt x="0" y="6067864"/>
                </a:moveTo>
                <a:cubicBezTo>
                  <a:pt x="447821" y="6045590"/>
                  <a:pt x="895643" y="6023317"/>
                  <a:pt x="1195754" y="5941255"/>
                </a:cubicBezTo>
                <a:cubicBezTo>
                  <a:pt x="1495865" y="5859194"/>
                  <a:pt x="1765496" y="5781821"/>
                  <a:pt x="1800665" y="5575495"/>
                </a:cubicBezTo>
                <a:cubicBezTo>
                  <a:pt x="1835834" y="5369169"/>
                  <a:pt x="1566203" y="4954172"/>
                  <a:pt x="1406769" y="4703298"/>
                </a:cubicBezTo>
                <a:cubicBezTo>
                  <a:pt x="1247335" y="4452424"/>
                  <a:pt x="886265" y="4285957"/>
                  <a:pt x="844062" y="4070252"/>
                </a:cubicBezTo>
                <a:cubicBezTo>
                  <a:pt x="801859" y="3854547"/>
                  <a:pt x="937847" y="3479409"/>
                  <a:pt x="1153551" y="3409070"/>
                </a:cubicBezTo>
                <a:cubicBezTo>
                  <a:pt x="1369256" y="3338732"/>
                  <a:pt x="1765495" y="3500510"/>
                  <a:pt x="2138289" y="3648221"/>
                </a:cubicBezTo>
                <a:cubicBezTo>
                  <a:pt x="2511083" y="3795932"/>
                  <a:pt x="3106616" y="3967089"/>
                  <a:pt x="3390314" y="4295335"/>
                </a:cubicBezTo>
                <a:cubicBezTo>
                  <a:pt x="3674012" y="4623581"/>
                  <a:pt x="3540369" y="5341033"/>
                  <a:pt x="3840480" y="5617698"/>
                </a:cubicBezTo>
                <a:cubicBezTo>
                  <a:pt x="4140591" y="5894363"/>
                  <a:pt x="4705643" y="5981114"/>
                  <a:pt x="5190978" y="5955323"/>
                </a:cubicBezTo>
                <a:cubicBezTo>
                  <a:pt x="5676313" y="5929532"/>
                  <a:pt x="6428935" y="5652867"/>
                  <a:pt x="6752492" y="5462953"/>
                </a:cubicBezTo>
                <a:cubicBezTo>
                  <a:pt x="7076049" y="5273039"/>
                  <a:pt x="7212037" y="5078436"/>
                  <a:pt x="7132320" y="4815839"/>
                </a:cubicBezTo>
                <a:cubicBezTo>
                  <a:pt x="7052603" y="4553242"/>
                  <a:pt x="6372665" y="4135901"/>
                  <a:pt x="6274191" y="3887372"/>
                </a:cubicBezTo>
                <a:cubicBezTo>
                  <a:pt x="6175717" y="3638843"/>
                  <a:pt x="6356253" y="3505199"/>
                  <a:pt x="6541477" y="3324664"/>
                </a:cubicBezTo>
                <a:cubicBezTo>
                  <a:pt x="6726701" y="3144129"/>
                  <a:pt x="7418363" y="3078479"/>
                  <a:pt x="7385538" y="2804159"/>
                </a:cubicBezTo>
                <a:cubicBezTo>
                  <a:pt x="7352713" y="2529839"/>
                  <a:pt x="6705600" y="1828799"/>
                  <a:pt x="6344529" y="1678744"/>
                </a:cubicBezTo>
                <a:cubicBezTo>
                  <a:pt x="5983458" y="1528689"/>
                  <a:pt x="5540326" y="1767839"/>
                  <a:pt x="5219114" y="1903827"/>
                </a:cubicBezTo>
                <a:cubicBezTo>
                  <a:pt x="4897902" y="2039815"/>
                  <a:pt x="4944793" y="2482947"/>
                  <a:pt x="4417255" y="2494670"/>
                </a:cubicBezTo>
                <a:cubicBezTo>
                  <a:pt x="3889717" y="2506393"/>
                  <a:pt x="2494670" y="2194560"/>
                  <a:pt x="2053883" y="1974166"/>
                </a:cubicBezTo>
                <a:cubicBezTo>
                  <a:pt x="1613096" y="1753772"/>
                  <a:pt x="2018714" y="1470073"/>
                  <a:pt x="1772529" y="1172307"/>
                </a:cubicBezTo>
                <a:cubicBezTo>
                  <a:pt x="1526344" y="874541"/>
                  <a:pt x="827649" y="375138"/>
                  <a:pt x="576775" y="187569"/>
                </a:cubicBezTo>
                <a:cubicBezTo>
                  <a:pt x="325901" y="0"/>
                  <a:pt x="316523" y="63304"/>
                  <a:pt x="267286" y="46892"/>
                </a:cubicBezTo>
                <a:cubicBezTo>
                  <a:pt x="218049" y="30480"/>
                  <a:pt x="249701" y="59787"/>
                  <a:pt x="281354" y="89095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6" name="Picture 2" descr="C:\work\Изменение имен существительных по числам\сугроб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028" y="5596111"/>
            <a:ext cx="1269504" cy="952128"/>
          </a:xfrm>
          <a:prstGeom prst="rect">
            <a:avLst/>
          </a:prstGeom>
          <a:noFill/>
        </p:spPr>
      </p:pic>
      <p:pic>
        <p:nvPicPr>
          <p:cNvPr id="16387" name="Picture 3" descr="C:\work\Изменение имен существительных по числам\зайцы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7386" y="2852936"/>
            <a:ext cx="1959646" cy="1728192"/>
          </a:xfrm>
          <a:prstGeom prst="rect">
            <a:avLst/>
          </a:prstGeom>
          <a:noFill/>
        </p:spPr>
      </p:pic>
      <p:pic>
        <p:nvPicPr>
          <p:cNvPr id="16388" name="Picture 4" descr="C:\work\Изменение имен существительных по числам\миша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5256094"/>
            <a:ext cx="1023937" cy="1308100"/>
          </a:xfrm>
          <a:prstGeom prst="rect">
            <a:avLst/>
          </a:prstGeom>
          <a:noFill/>
        </p:spPr>
      </p:pic>
      <p:pic>
        <p:nvPicPr>
          <p:cNvPr id="15" name="Picture 2" descr="C:\work\Изменение имен существительных по числам\лиса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27950" y="3068960"/>
            <a:ext cx="1025193" cy="2079400"/>
          </a:xfrm>
          <a:prstGeom prst="rect">
            <a:avLst/>
          </a:prstGeom>
          <a:noFill/>
        </p:spPr>
      </p:pic>
      <p:pic>
        <p:nvPicPr>
          <p:cNvPr id="16389" name="Picture 5" descr="C:\work\Изменение имен существительных по числам\белка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1668739"/>
            <a:ext cx="1152128" cy="1412728"/>
          </a:xfrm>
          <a:prstGeom prst="rect">
            <a:avLst/>
          </a:prstGeom>
          <a:noFill/>
        </p:spPr>
      </p:pic>
      <p:pic>
        <p:nvPicPr>
          <p:cNvPr id="2051" name="Picture 3" descr="C:\work\Изменение имен существительных по числам\луг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503" y="132758"/>
            <a:ext cx="1179513" cy="1023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588363"/>
            <a:ext cx="84969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Лесная поляна</a:t>
            </a:r>
          </a:p>
          <a:p>
            <a:pPr algn="ctr"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Красиво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лесу весной. Природа пробуждается от долгого зимнего сна. Деревья радостно примеряют новые наряды. Берёзка украшает свои ветви пушистыми серёжками. А могучий клён радостно шелестит молодой листвой.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лесной поляне тихо. Старый пень лениво греется в лучах весеннего солнца. В зелёной травке прячутся ящерицы и жуки. Вот в траве мелькнула серая тень. Это заяц спешит к ручью.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Picture 2" descr="C:\work\Изменение имен существительных по числам\сугроб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651" y="332656"/>
            <a:ext cx="4333365" cy="2954115"/>
          </a:xfrm>
          <a:prstGeom prst="rect">
            <a:avLst/>
          </a:prstGeom>
          <a:noFill/>
        </p:spPr>
      </p:pic>
      <p:grpSp>
        <p:nvGrpSpPr>
          <p:cNvPr id="22" name="Группа 21"/>
          <p:cNvGrpSpPr/>
          <p:nvPr/>
        </p:nvGrpSpPr>
        <p:grpSpPr>
          <a:xfrm>
            <a:off x="7781606" y="344641"/>
            <a:ext cx="1065489" cy="817171"/>
            <a:chOff x="7812360" y="5733256"/>
            <a:chExt cx="1065489" cy="817171"/>
          </a:xfrm>
        </p:grpSpPr>
        <p:pic>
          <p:nvPicPr>
            <p:cNvPr id="23" name="Picture 2" descr="C:\work\Изменение имен существительных по числам\стрелка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12360" y="5733256"/>
              <a:ext cx="1065489" cy="817171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7956376" y="6093296"/>
              <a:ext cx="8547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latin typeface="Arial Black" pitchFamily="34" charset="0"/>
                  <a:hlinkClick r:id="rId5" action="ppaction://hlinksldjump"/>
                </a:rPr>
                <a:t>КАРТА</a:t>
              </a:r>
              <a:endParaRPr lang="ru-RU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work\Изменение имен существительных по числам\зайцы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399" y="836712"/>
            <a:ext cx="4118769" cy="3200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27784" y="332656"/>
            <a:ext cx="5564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Игра «Один - много»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17417" name="Picture 9" descr="C:\work\Изменение имен существительных по числам\МОСТ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0183" r="55445"/>
          <a:stretch>
            <a:fillRect/>
          </a:stretch>
        </p:blipFill>
        <p:spPr bwMode="auto">
          <a:xfrm rot="19717299">
            <a:off x="-185189" y="3111230"/>
            <a:ext cx="3811253" cy="2158967"/>
          </a:xfrm>
          <a:prstGeom prst="rect">
            <a:avLst/>
          </a:prstGeom>
          <a:noFill/>
        </p:spPr>
      </p:pic>
      <p:pic>
        <p:nvPicPr>
          <p:cNvPr id="17418" name="Picture 10" descr="C:\work\Изменение имен существительных по числам\ТРАВА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81128"/>
            <a:ext cx="3359841" cy="1137593"/>
          </a:xfrm>
          <a:prstGeom prst="rect">
            <a:avLst/>
          </a:prstGeom>
          <a:noFill/>
        </p:spPr>
      </p:pic>
      <p:grpSp>
        <p:nvGrpSpPr>
          <p:cNvPr id="32" name="Группа 31"/>
          <p:cNvGrpSpPr/>
          <p:nvPr/>
        </p:nvGrpSpPr>
        <p:grpSpPr>
          <a:xfrm>
            <a:off x="7812360" y="5733256"/>
            <a:ext cx="1065489" cy="817171"/>
            <a:chOff x="7812360" y="5733256"/>
            <a:chExt cx="1065489" cy="817171"/>
          </a:xfrm>
        </p:grpSpPr>
        <p:pic>
          <p:nvPicPr>
            <p:cNvPr id="33" name="Picture 2" descr="C:\work\Изменение имен существительных по числам\стрелка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12360" y="5733256"/>
              <a:ext cx="1065489" cy="817171"/>
            </a:xfrm>
            <a:prstGeom prst="rect">
              <a:avLst/>
            </a:prstGeom>
            <a:noFill/>
          </p:spPr>
        </p:pic>
        <p:sp>
          <p:nvSpPr>
            <p:cNvPr id="34" name="TextBox 33"/>
            <p:cNvSpPr txBox="1"/>
            <p:nvPr/>
          </p:nvSpPr>
          <p:spPr>
            <a:xfrm>
              <a:off x="7956376" y="6093296"/>
              <a:ext cx="8547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latin typeface="Arial Black" pitchFamily="34" charset="0"/>
                  <a:hlinkClick r:id="rId6" action="ppaction://hlinksldjump"/>
                </a:rPr>
                <a:t>КАРТА</a:t>
              </a:r>
              <a:endParaRPr lang="ru-RU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1</Template>
  <TotalTime>465</TotalTime>
  <Words>170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1</vt:lpstr>
      <vt:lpstr>Слайд 1</vt:lpstr>
      <vt:lpstr>Слайд 2</vt:lpstr>
      <vt:lpstr>  весело   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ольга</cp:lastModifiedBy>
  <cp:revision>52</cp:revision>
  <dcterms:created xsi:type="dcterms:W3CDTF">2012-07-22T14:22:25Z</dcterms:created>
  <dcterms:modified xsi:type="dcterms:W3CDTF">2019-03-11T18:24:08Z</dcterms:modified>
</cp:coreProperties>
</file>