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3"/>
  </p:notesMasterIdLst>
  <p:sldIdLst>
    <p:sldId id="283" r:id="rId2"/>
    <p:sldId id="294" r:id="rId3"/>
    <p:sldId id="284" r:id="rId4"/>
    <p:sldId id="292" r:id="rId5"/>
    <p:sldId id="293" r:id="rId6"/>
    <p:sldId id="287" r:id="rId7"/>
    <p:sldId id="276" r:id="rId8"/>
    <p:sldId id="277" r:id="rId9"/>
    <p:sldId id="286" r:id="rId10"/>
    <p:sldId id="289" r:id="rId11"/>
    <p:sldId id="267" r:id="rId12"/>
    <p:sldId id="295" r:id="rId13"/>
    <p:sldId id="296" r:id="rId14"/>
    <p:sldId id="297" r:id="rId15"/>
    <p:sldId id="298" r:id="rId16"/>
    <p:sldId id="300" r:id="rId17"/>
    <p:sldId id="299" r:id="rId18"/>
    <p:sldId id="301" r:id="rId19"/>
    <p:sldId id="302" r:id="rId20"/>
    <p:sldId id="291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7892051-6B59-4C6F-8C9A-57C68B32FFDA}">
          <p14:sldIdLst>
            <p14:sldId id="283"/>
            <p14:sldId id="294"/>
            <p14:sldId id="284"/>
            <p14:sldId id="292"/>
            <p14:sldId id="293"/>
            <p14:sldId id="287"/>
            <p14:sldId id="276"/>
            <p14:sldId id="277"/>
            <p14:sldId id="286"/>
            <p14:sldId id="289"/>
            <p14:sldId id="267"/>
            <p14:sldId id="295"/>
            <p14:sldId id="296"/>
            <p14:sldId id="297"/>
            <p14:sldId id="298"/>
            <p14:sldId id="300"/>
            <p14:sldId id="299"/>
            <p14:sldId id="301"/>
            <p14:sldId id="302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E1F4B-6A1F-4BB7-BF5F-25DCD7A0EB92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B5C3C-43D2-4365-8C57-74CC838724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2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8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89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4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273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7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05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1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8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4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7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9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9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1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1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7" y="0"/>
            <a:ext cx="6201738" cy="4653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    </a:t>
            </a:r>
            <a:r>
              <a:rPr lang="ru-RU" sz="1200" b="1" dirty="0" smtClean="0">
                <a:solidFill>
                  <a:schemeClr val="tx1"/>
                </a:solidFill>
              </a:rPr>
              <a:t>Государственное бюджетное дошкольное образовательное учреждение                                           Детский сад № 92 «Звёздочка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  Презентация на тему: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 «</a:t>
            </a:r>
            <a:r>
              <a:rPr lang="ru-RU" sz="2800" i="1" dirty="0" smtClean="0">
                <a:solidFill>
                  <a:schemeClr val="tx1"/>
                </a:solidFill>
              </a:rPr>
              <a:t>Развитие логического мышления детей старшего дошкольного возраста посредством</a:t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err="1" smtClean="0">
                <a:solidFill>
                  <a:schemeClr val="tx1"/>
                </a:solidFill>
              </a:rPr>
              <a:t>логико</a:t>
            </a:r>
            <a:r>
              <a:rPr lang="ru-RU" sz="2800" i="1" dirty="0" smtClean="0">
                <a:solidFill>
                  <a:schemeClr val="tx1"/>
                </a:solidFill>
              </a:rPr>
              <a:t> - математических игр».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661248"/>
            <a:ext cx="3378447" cy="504056"/>
          </a:xfrm>
        </p:spPr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                                                       Магомедова </a:t>
            </a:r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Тажли</a:t>
            </a:r>
            <a:r>
              <a:rPr lang="ru-RU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Абакаровна</a:t>
            </a:r>
            <a:endParaRPr lang="ru-RU"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4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806" y="0"/>
            <a:ext cx="6347713" cy="15094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C6600"/>
                </a:solidFill>
              </a:rPr>
              <a:t>Средства, развивающие логическое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310" y="1268760"/>
            <a:ext cx="6750001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/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Загадки. Задачи – шутки.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Игры-головоломки.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Игры с счетными палочками.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/>
              <a:t>Разгадывание ребусов.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901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50032"/>
            <a:ext cx="6918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Для решения поставленных задач, была проведена следующая работа:</a:t>
            </a:r>
          </a:p>
          <a:p>
            <a:pPr algn="ctr"/>
            <a:endParaRPr lang="ru-RU" sz="2400" dirty="0" smtClean="0">
              <a:latin typeface="+mj-lt"/>
              <a:cs typeface="Arial" pitchFamily="34" charset="0"/>
            </a:endParaRPr>
          </a:p>
          <a:p>
            <a:pPr algn="ctr"/>
            <a:endParaRPr lang="ru-RU" sz="2400" dirty="0" smtClean="0">
              <a:latin typeface="+mj-lt"/>
              <a:cs typeface="Arial" pitchFamily="34" charset="0"/>
            </a:endParaRPr>
          </a:p>
          <a:p>
            <a:pPr algn="ctr"/>
            <a:endParaRPr lang="ru-RU" sz="2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4547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1340768"/>
            <a:ext cx="6918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 1) В группе создана предметно-</a:t>
            </a:r>
            <a:r>
              <a:rPr lang="ru-RU" sz="2000" dirty="0" err="1" smtClean="0"/>
              <a:t>развиввающая</a:t>
            </a:r>
            <a:r>
              <a:rPr lang="ru-RU" sz="2000" dirty="0" smtClean="0"/>
              <a:t> </a:t>
            </a:r>
            <a:r>
              <a:rPr lang="ru-RU" sz="2000" dirty="0" err="1" smtClean="0"/>
              <a:t>среда,выделен</a:t>
            </a:r>
            <a:r>
              <a:rPr lang="ru-RU" sz="2000" dirty="0" smtClean="0"/>
              <a:t> специальный стеллаж с наличием дидактических игр по развитию логического </a:t>
            </a:r>
            <a:r>
              <a:rPr lang="ru-RU" sz="2000" dirty="0"/>
              <a:t>мышления. </a:t>
            </a:r>
            <a:r>
              <a:rPr lang="ru-RU" sz="2000" dirty="0" smtClean="0"/>
              <a:t>      </a:t>
            </a:r>
          </a:p>
          <a:p>
            <a:r>
              <a:rPr lang="ru-RU" sz="2000" dirty="0" smtClean="0"/>
              <a:t>   2)</a:t>
            </a:r>
            <a:r>
              <a:rPr lang="ru-RU" sz="2000" dirty="0"/>
              <a:t>Т</a:t>
            </a:r>
            <a:r>
              <a:rPr lang="ru-RU" sz="2000" dirty="0" smtClean="0"/>
              <a:t>ак </a:t>
            </a:r>
            <a:r>
              <a:rPr lang="ru-RU" sz="2000" dirty="0"/>
              <a:t>же был подобран сборник логико-математический </a:t>
            </a:r>
            <a:r>
              <a:rPr lang="ru-RU" sz="2000" dirty="0" err="1"/>
              <a:t>игр,способствующих</a:t>
            </a:r>
            <a:r>
              <a:rPr lang="ru-RU" sz="2000" dirty="0"/>
              <a:t> развитию основ логического мышления.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7969"/>
            <a:ext cx="3543369" cy="26575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34" y="3587969"/>
            <a:ext cx="3543370" cy="26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689" y="548680"/>
            <a:ext cx="63367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 блоками </a:t>
            </a:r>
            <a:r>
              <a:rPr lang="ru-RU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Играя с блоками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ребенок выполняет разнообразные предметные действия: группирует по признаку, выкладывает ряды по заданному алгоритму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Такие игры развивают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творческие способности,  восприятие, память, внимание и воображение.</a:t>
            </a:r>
          </a:p>
          <a:p>
            <a:endParaRPr lang="ru-RU" sz="2800" dirty="0"/>
          </a:p>
        </p:txBody>
      </p:sp>
      <p:pic>
        <p:nvPicPr>
          <p:cNvPr id="4" name="Picture 6" descr="http://im6-tub-ru.yandex.net/i?id=253598451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3528392" cy="278371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3173676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0872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вадрат </a:t>
            </a:r>
            <a:r>
              <a:rPr lang="ru-RU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862828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азвивает</a:t>
            </a:r>
            <a:r>
              <a:rPr lang="ru-RU" dirty="0"/>
              <a:t>:  </a:t>
            </a:r>
            <a:endParaRPr lang="ru-RU" dirty="0" smtClean="0"/>
          </a:p>
          <a:p>
            <a:r>
              <a:rPr lang="ru-RU" dirty="0"/>
              <a:t>-</a:t>
            </a:r>
            <a:r>
              <a:rPr lang="ru-RU" dirty="0" smtClean="0"/>
              <a:t>умение </a:t>
            </a:r>
            <a:r>
              <a:rPr lang="ru-RU" dirty="0"/>
              <a:t>ориентироваться в форме и размере геометрических фигур, пространственных отношениях;</a:t>
            </a:r>
            <a:br>
              <a:rPr lang="ru-RU" dirty="0"/>
            </a:br>
            <a:r>
              <a:rPr lang="ru-RU" dirty="0" smtClean="0"/>
              <a:t>-умение </a:t>
            </a:r>
            <a:r>
              <a:rPr lang="ru-RU" dirty="0"/>
              <a:t>конструировать плоскостные и объемные </a:t>
            </a:r>
            <a:r>
              <a:rPr lang="ru-RU" dirty="0" err="1" smtClean="0"/>
              <a:t>фигуры,внимание</a:t>
            </a:r>
            <a:r>
              <a:rPr lang="ru-RU" dirty="0"/>
              <a:t>, </a:t>
            </a:r>
            <a:r>
              <a:rPr lang="ru-RU" dirty="0" err="1" smtClean="0"/>
              <a:t>память,пространственное</a:t>
            </a:r>
            <a:r>
              <a:rPr lang="ru-RU" dirty="0" smtClean="0"/>
              <a:t> </a:t>
            </a:r>
            <a:r>
              <a:rPr lang="ru-RU" dirty="0"/>
              <a:t>и логическое мышление,</a:t>
            </a:r>
            <a:br>
              <a:rPr lang="ru-RU" dirty="0"/>
            </a:br>
            <a:r>
              <a:rPr lang="ru-RU" dirty="0" smtClean="0"/>
              <a:t>воображение</a:t>
            </a:r>
            <a:r>
              <a:rPr lang="ru-RU" dirty="0"/>
              <a:t>, творческие способности, мелкую моторику </a:t>
            </a:r>
            <a:r>
              <a:rPr lang="ru-RU" dirty="0" smtClean="0"/>
              <a:t>рук.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27" y="2204864"/>
            <a:ext cx="29497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b="1" dirty="0">
                <a:solidFill>
                  <a:schemeClr val="accent4"/>
                </a:solidFill>
              </a:rPr>
              <a:t>Развивающая </a:t>
            </a:r>
            <a:r>
              <a:rPr lang="ru-RU" sz="2800" b="1" dirty="0" smtClean="0">
                <a:solidFill>
                  <a:schemeClr val="accent4"/>
                </a:solidFill>
              </a:rPr>
              <a:t>игра-конструктор:</a:t>
            </a:r>
          </a:p>
          <a:p>
            <a:pPr algn="ctr" fontAlgn="base"/>
            <a:r>
              <a:rPr lang="ru-RU" sz="2800" b="1" dirty="0" smtClean="0">
                <a:solidFill>
                  <a:schemeClr val="accent4"/>
                </a:solidFill>
              </a:rPr>
              <a:t>«Волшебный лес».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1857364"/>
            <a:ext cx="2924504" cy="4437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452" y="2204864"/>
            <a:ext cx="32380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Развивает:</a:t>
            </a:r>
          </a:p>
          <a:p>
            <a:r>
              <a:rPr lang="ru-RU" dirty="0" smtClean="0"/>
              <a:t>-освоение названий и структуры геометрических </a:t>
            </a:r>
            <a:r>
              <a:rPr lang="ru-RU" dirty="0" err="1" smtClean="0"/>
              <a:t>фигур,их</a:t>
            </a:r>
            <a:r>
              <a:rPr lang="ru-RU" dirty="0" smtClean="0"/>
              <a:t> размера;</a:t>
            </a:r>
          </a:p>
          <a:p>
            <a:r>
              <a:rPr lang="ru-RU" dirty="0" smtClean="0"/>
              <a:t>-умение строить симметричные и несимметричные фигуры, узоры, ориентироваться в пространстве;</a:t>
            </a:r>
          </a:p>
          <a:p>
            <a:r>
              <a:rPr lang="ru-RU" dirty="0" smtClean="0"/>
              <a:t>-умение конструировать фигуры по схеме, картинке, словесному алгоритму и собственному замыслу;</a:t>
            </a:r>
          </a:p>
          <a:p>
            <a:r>
              <a:rPr lang="ru-RU" dirty="0" smtClean="0"/>
              <a:t>-пальцевую и кистевую моторику рук.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260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86763"/>
            <a:ext cx="684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</a:t>
            </a:r>
          </a:p>
          <a:p>
            <a:r>
              <a:rPr lang="ru-RU" dirty="0" smtClean="0"/>
              <a:t>• </a:t>
            </a:r>
            <a:r>
              <a:rPr lang="ru-RU" dirty="0"/>
              <a:t>Развивать у детей представление о числе;</a:t>
            </a:r>
          </a:p>
          <a:p>
            <a:r>
              <a:rPr lang="ru-RU" dirty="0"/>
              <a:t>• Научить их измерению с помощью мерки;</a:t>
            </a:r>
          </a:p>
          <a:p>
            <a:r>
              <a:rPr lang="ru-RU" dirty="0"/>
              <a:t>• Развивать комбинаторные способности;</a:t>
            </a:r>
          </a:p>
          <a:p>
            <a:r>
              <a:rPr lang="ru-RU" dirty="0"/>
              <a:t>• Познакомить с ориентированием;</a:t>
            </a:r>
          </a:p>
          <a:p>
            <a:r>
              <a:rPr lang="ru-RU" dirty="0"/>
              <a:t>• Учить выкладывать плоскостные и объёмные фигуры и композиции, буквы, цифры.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412919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4"/>
                </a:solidFill>
              </a:rPr>
              <a:t>Игры с цветными палочками </a:t>
            </a:r>
            <a:r>
              <a:rPr lang="ru-RU" sz="2800" dirty="0" err="1">
                <a:solidFill>
                  <a:schemeClr val="accent4"/>
                </a:solidFill>
              </a:rPr>
              <a:t>Кюизенера</a:t>
            </a:r>
            <a:r>
              <a:rPr lang="ru-RU" sz="28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72" y="3318088"/>
            <a:ext cx="4394352" cy="32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8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8072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Игра - головоломка »</a:t>
            </a:r>
            <a:r>
              <a:rPr lang="ru-RU" sz="2800" dirty="0" err="1" smtClean="0">
                <a:solidFill>
                  <a:schemeClr val="accent4"/>
                </a:solidFill>
              </a:rPr>
              <a:t>Танграм</a:t>
            </a:r>
            <a:r>
              <a:rPr lang="ru-RU" sz="2800" dirty="0" smtClean="0">
                <a:solidFill>
                  <a:schemeClr val="accent4"/>
                </a:solidFill>
              </a:rPr>
              <a:t>».</a:t>
            </a: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107" y="2738810"/>
            <a:ext cx="4778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</a:t>
            </a:r>
          </a:p>
          <a:p>
            <a:r>
              <a:rPr lang="ru-RU" dirty="0" smtClean="0"/>
              <a:t>-развитие </a:t>
            </a:r>
            <a:r>
              <a:rPr lang="ru-RU" dirty="0" err="1" smtClean="0"/>
              <a:t>воображения,конструктивного</a:t>
            </a:r>
            <a:r>
              <a:rPr lang="ru-RU" dirty="0" smtClean="0"/>
              <a:t> </a:t>
            </a:r>
            <a:r>
              <a:rPr lang="ru-RU" dirty="0" err="1" smtClean="0"/>
              <a:t>мышления,сообразительности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79070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надо создать на плоскости силуэты предметов по образцу или замыслу.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02362"/>
            <a:ext cx="2880320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8588"/>
            <a:ext cx="2261007" cy="363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0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9269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4"/>
                </a:solidFill>
              </a:rPr>
              <a:t>Игры в шашки.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251" y="3507978"/>
            <a:ext cx="4727509" cy="3350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1484784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Цель:</a:t>
            </a:r>
          </a:p>
          <a:p>
            <a:r>
              <a:rPr lang="ru-RU" b="1" dirty="0" smtClean="0"/>
              <a:t>-развитие </a:t>
            </a:r>
            <a:r>
              <a:rPr lang="ru-RU" b="1" dirty="0"/>
              <a:t>логического мышления;</a:t>
            </a:r>
          </a:p>
          <a:p>
            <a:r>
              <a:rPr lang="ru-RU" b="1" dirty="0" smtClean="0"/>
              <a:t>-развитие и </a:t>
            </a:r>
            <a:r>
              <a:rPr lang="ru-RU" b="1" dirty="0"/>
              <a:t>совершенствование интеллекта ребенка;</a:t>
            </a:r>
          </a:p>
          <a:p>
            <a:r>
              <a:rPr lang="ru-RU" b="1" dirty="0" smtClean="0"/>
              <a:t>-умение </a:t>
            </a:r>
            <a:r>
              <a:rPr lang="ru-RU" b="1" dirty="0"/>
              <a:t>находить </a:t>
            </a:r>
            <a:r>
              <a:rPr lang="ru-RU" b="1" dirty="0" smtClean="0"/>
              <a:t>способы решения </a:t>
            </a:r>
            <a:r>
              <a:rPr lang="ru-RU" b="1" dirty="0"/>
              <a:t>в сложной ситуации;</a:t>
            </a:r>
          </a:p>
          <a:p>
            <a:r>
              <a:rPr lang="ru-RU" b="1" dirty="0" smtClean="0"/>
              <a:t>-формирование </a:t>
            </a:r>
            <a:r>
              <a:rPr lang="ru-RU" b="1" dirty="0"/>
              <a:t>усидчивости и целенаправленности.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2963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8367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/>
                </a:solidFill>
              </a:rPr>
              <a:t>Конструирование</a:t>
            </a:r>
            <a:endParaRPr lang="ru-RU" sz="2800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3779912" cy="2834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40968"/>
            <a:ext cx="3725500" cy="2794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628800"/>
            <a:ext cx="64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  <a:p>
            <a:r>
              <a:rPr lang="ru-RU" dirty="0" smtClean="0"/>
              <a:t>-</a:t>
            </a:r>
            <a:r>
              <a:rPr lang="ru-RU" sz="2000" dirty="0" smtClean="0"/>
              <a:t>развивает </a:t>
            </a:r>
            <a:r>
              <a:rPr lang="ru-RU" sz="2000" dirty="0" err="1" smtClean="0"/>
              <a:t>мышление,воображение,умение</a:t>
            </a:r>
            <a:r>
              <a:rPr lang="ru-RU" sz="2000" dirty="0" smtClean="0"/>
              <a:t> из множества мелких деталей создавать единый образ</a:t>
            </a:r>
          </a:p>
        </p:txBody>
      </p:sp>
    </p:spTree>
    <p:extLst>
      <p:ext uri="{BB962C8B-B14F-4D97-AF65-F5344CB8AC3E}">
        <p14:creationId xmlns:p14="http://schemas.microsoft.com/office/powerpoint/2010/main" val="102414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69269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Логически з</a:t>
            </a:r>
            <a:r>
              <a:rPr lang="ru-RU" sz="2800" b="1" dirty="0" smtClean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адачки</a:t>
            </a:r>
            <a:endParaRPr lang="ru-RU" sz="28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772816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***</a:t>
            </a:r>
          </a:p>
          <a:p>
            <a:r>
              <a:rPr lang="ru-RU" dirty="0" smtClean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Жираф</a:t>
            </a: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, крокодил и бегемот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жили в разных домиках.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Жираф жил не в красном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и не в синем домике.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Крокодил жил не в красном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и не в оранжевом домике.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>Догадайся, в каких домиках жили звери?</a:t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  <a:t/>
            </a:r>
            <a:br>
              <a:rPr lang="ru-RU" dirty="0">
                <a:solidFill>
                  <a:srgbClr val="272727"/>
                </a:solidFill>
                <a:latin typeface="+mj-lt"/>
                <a:ea typeface="Times New Roman" pitchFamily="18" charset="0"/>
                <a:cs typeface="Arial" pitchFamily="34" charset="0"/>
              </a:rPr>
            </a:br>
            <a:endParaRPr lang="ru-RU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6952" y="1628800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***</a:t>
            </a:r>
          </a:p>
          <a:p>
            <a:r>
              <a:rPr lang="ru-RU" dirty="0" smtClean="0"/>
              <a:t>Три </a:t>
            </a:r>
            <a:r>
              <a:rPr lang="ru-RU" dirty="0"/>
              <a:t>рыбки </a:t>
            </a:r>
            <a:r>
              <a:rPr lang="ru-RU" dirty="0" smtClean="0"/>
              <a:t>плавали в </a:t>
            </a:r>
            <a:r>
              <a:rPr lang="ru-RU" dirty="0"/>
              <a:t>разных аквариумах.</a:t>
            </a:r>
            <a:br>
              <a:rPr lang="ru-RU" dirty="0"/>
            </a:br>
            <a:r>
              <a:rPr lang="ru-RU" dirty="0"/>
              <a:t> </a:t>
            </a:r>
            <a:r>
              <a:rPr lang="ru-RU" dirty="0" smtClean="0"/>
              <a:t>Красная </a:t>
            </a:r>
            <a:r>
              <a:rPr lang="ru-RU" dirty="0"/>
              <a:t>рыбка плавала не в </a:t>
            </a:r>
            <a:r>
              <a:rPr lang="ru-RU" dirty="0" smtClean="0"/>
              <a:t>круглом и </a:t>
            </a:r>
            <a:r>
              <a:rPr lang="ru-RU" dirty="0"/>
              <a:t>не в прямоугольном аквариуме.</a:t>
            </a:r>
            <a:br>
              <a:rPr lang="ru-RU" dirty="0"/>
            </a:br>
            <a:r>
              <a:rPr lang="ru-RU" dirty="0"/>
              <a:t>Золотая рыбка — не в </a:t>
            </a:r>
            <a:r>
              <a:rPr lang="ru-RU" dirty="0" smtClean="0"/>
              <a:t>квадратном и </a:t>
            </a:r>
            <a:r>
              <a:rPr lang="ru-RU" dirty="0"/>
              <a:t>не в круглом.</a:t>
            </a:r>
            <a:br>
              <a:rPr lang="ru-RU" dirty="0"/>
            </a:br>
            <a:r>
              <a:rPr lang="ru-RU" dirty="0"/>
              <a:t>В каком аквариуме плавала зеленая рыбка?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39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6417761" cy="5564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     В дошкольном возрасте игра имеет важнейшее значение в жизни ребенка. Игра для дошкольника-способ познания окружающего мира. Она является средством воспитания, если ее включить в целостный педагогический процесс.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     Активизируются разнообразные умственные процессы, требующие от детей внимания, активной деятельности анализаторов, процессов различения, сравнения, обобщения и т.д. Происходит полноценное развитие ребенка.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3" y="1700808"/>
            <a:ext cx="6480720" cy="51322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556793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окружающего </a:t>
            </a:r>
            <a:r>
              <a:rPr lang="ru-RU" sz="2400" dirty="0">
                <a:cs typeface="Times New Roman" panose="02020603050405020304" pitchFamily="18" charset="0"/>
              </a:rPr>
              <a:t>мира. Она является средством воспитания, если ее включить в целостный педагогический </a:t>
            </a:r>
            <a:r>
              <a:rPr lang="ru-RU" sz="2400" dirty="0" smtClean="0">
                <a:cs typeface="Times New Roman" panose="02020603050405020304" pitchFamily="18" charset="0"/>
              </a:rPr>
              <a:t>процесс.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    Активизируются </a:t>
            </a:r>
            <a:r>
              <a:rPr lang="ru-RU" sz="2400" dirty="0">
                <a:cs typeface="Times New Roman" panose="02020603050405020304" pitchFamily="18" charset="0"/>
              </a:rPr>
              <a:t>разнообразные умственные процессы, требующие от детей внимания, активной деятельности анализаторов, процессов различения, сравнения, обобщения и т.д. Происходит полноценное развитие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5357883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3945" y="1010245"/>
            <a:ext cx="65527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cs typeface="Times New Roman" pitchFamily="18" charset="0"/>
              </a:rPr>
              <a:t>Таким образом, можно сделать </a:t>
            </a:r>
            <a:r>
              <a:rPr lang="ru-RU" sz="2200" b="1" i="1" dirty="0">
                <a:solidFill>
                  <a:schemeClr val="accent4"/>
                </a:solidFill>
                <a:cs typeface="Times New Roman" pitchFamily="18" charset="0"/>
              </a:rPr>
              <a:t>вывод:</a:t>
            </a:r>
            <a:r>
              <a:rPr lang="ru-RU" sz="2200" b="1" i="1" dirty="0">
                <a:cs typeface="Times New Roman" pitchFamily="18" charset="0"/>
              </a:rPr>
              <a:t> педагогические возможности логических  игр очень велики</a:t>
            </a:r>
            <a:r>
              <a:rPr lang="ru-RU" sz="2200" b="1" i="1" dirty="0" smtClean="0">
                <a:cs typeface="Times New Roman" pitchFamily="18" charset="0"/>
              </a:rPr>
              <a:t>. </a:t>
            </a:r>
            <a:r>
              <a:rPr lang="ru-RU" sz="2200" b="1" i="1" dirty="0">
                <a:cs typeface="Times New Roman" pitchFamily="18" charset="0"/>
              </a:rPr>
              <a:t>Игры и упражнения по логике развивают все стороны личности ребёнка, активизируют скрытые умственные и  интеллектуальные возможности детей.  В результате освоения пространственно-практических действий в играх дети познают свойства и отношения предметов, чисел, арифметические действия , временные отношения; учатся делать умозаключения, классифицировать, обобщать, решать логические, проблемные задачи. Все это позволит ребенку успешнее учиться в школе.</a:t>
            </a:r>
            <a:r>
              <a:rPr lang="ru-RU" sz="2200" i="1" dirty="0">
                <a:cs typeface="Times New Roman" panose="02020603050405020304" pitchFamily="18" charset="0"/>
              </a:rPr>
              <a:t/>
            </a:r>
            <a:br>
              <a:rPr lang="ru-RU" sz="2200" i="1" dirty="0">
                <a:cs typeface="Times New Roman" panose="02020603050405020304" pitchFamily="18" charset="0"/>
              </a:rPr>
            </a:br>
            <a:endParaRPr lang="ru-RU" sz="2200" i="1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164443" y="332656"/>
            <a:ext cx="3991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7852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492896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2175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04534"/>
            <a:ext cx="6480720" cy="4453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200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Игра-</a:t>
            </a:r>
            <a:r>
              <a:rPr lang="ru-RU" sz="2400" dirty="0" smtClean="0"/>
              <a:t>это форма </a:t>
            </a:r>
            <a:r>
              <a:rPr lang="ru-RU" sz="2400" dirty="0"/>
              <a:t>деятельности в условных ситуациях, направленной на воссоздание и усвоение общественного опыта, </a:t>
            </a:r>
            <a:r>
              <a:rPr lang="ru-RU" sz="2400" dirty="0" smtClean="0"/>
              <a:t>фиксированного в социально закрепленных способах осуществления предметных действий, в предметах науки и культуры. В игре воспроизводятся нормы человеческой жизни и деятельности, подчинение которым обеспечивает познание и </a:t>
            </a:r>
            <a:r>
              <a:rPr lang="ru-RU" sz="2400" dirty="0"/>
              <a:t>усвоение предметной и социальной действительности, интеллектуальное, эмоциональное и нравственное развитие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134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972"/>
            <a:ext cx="9144000" cy="694895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059831" y="609600"/>
            <a:ext cx="5112569" cy="4187552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-способствовать развитию познавательной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логических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стремление к самостоятельному познанию и размышлению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6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89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5976664" cy="5976664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Задачи:</a:t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создание условий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познавательных способностей и логического мышления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и совершенствовать работу мыслительных операций: анализ,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синтез,обобщение,сравнение,классификации,упорядоченности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действий, ориентировке в пространстве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у детей слуховую и зрительную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память,восприятие,произвольное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внимание,воображение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у детей коммуникативные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навыки,стремление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проеодолению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трудностей,уверенности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себе.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318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1"/>
            <a:ext cx="6318448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Char char="v"/>
            </a:pPr>
            <a:endParaRPr lang="ru-RU" sz="2800" b="1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 smtClean="0"/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</a:t>
            </a:r>
            <a:r>
              <a:rPr lang="ru-RU" sz="2800" b="1" dirty="0"/>
              <a:t>;</a:t>
            </a:r>
          </a:p>
          <a:p>
            <a:pPr>
              <a:lnSpc>
                <a:spcPct val="90000"/>
              </a:lnSpc>
              <a:buNone/>
            </a:pPr>
            <a:endParaRPr lang="ru-RU" sz="2800" b="1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sz="2800" b="1" dirty="0"/>
              <a:t>также </a:t>
            </a:r>
            <a:r>
              <a:rPr lang="ru-RU" sz="2800" b="1" dirty="0" smtClean="0"/>
              <a:t>развиваются </a:t>
            </a:r>
            <a:r>
              <a:rPr lang="ru-RU" sz="2800" b="1" dirty="0"/>
              <a:t>такие качества, как: любознательность, сообразительность, смекалка, наблюдательность, самостоятельность, память, внимание.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09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571472" y="3113600"/>
            <a:ext cx="1840288" cy="887698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наглядные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1472" y="357166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Методы формирования основ логического мышления у старших дошкольников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6394" y="4500570"/>
            <a:ext cx="18954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Словестные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500570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Практические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821505" y="1821645"/>
            <a:ext cx="157163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393141" y="2821777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572000" y="2214554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6286512" y="1500174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40152" y="59808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2504967" y="4056721"/>
            <a:ext cx="1840288" cy="887698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словесные</a:t>
            </a:r>
            <a:endParaRPr lang="ru-RU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167587" y="4042467"/>
            <a:ext cx="1840288" cy="887698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практические</a:t>
            </a:r>
            <a:endParaRPr lang="ru-RU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6422075" y="2541302"/>
            <a:ext cx="1840288" cy="887698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9"/>
          <p:cNvSpPr>
            <a:spLocks noChangeArrowheads="1"/>
          </p:cNvSpPr>
          <p:nvPr/>
        </p:nvSpPr>
        <p:spPr bwMode="auto">
          <a:xfrm>
            <a:off x="254865" y="1678769"/>
            <a:ext cx="1785950" cy="12144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обобщение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2071678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3399"/>
                </a:solidFill>
              </a:rPr>
              <a:t>сравнение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2214546" y="1785926"/>
            <a:ext cx="1928826" cy="11430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сравнение</a:t>
            </a:r>
          </a:p>
        </p:txBody>
      </p:sp>
      <p:sp>
        <p:nvSpPr>
          <p:cNvPr id="10" name="Овал 4"/>
          <p:cNvSpPr>
            <a:spLocks noChangeArrowheads="1"/>
          </p:cNvSpPr>
          <p:nvPr/>
        </p:nvSpPr>
        <p:spPr bwMode="auto">
          <a:xfrm>
            <a:off x="4286248" y="1714488"/>
            <a:ext cx="1643074" cy="12858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анализ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6103053" y="1678769"/>
            <a:ext cx="1643074" cy="12858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синтез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Овал 17"/>
          <p:cNvSpPr>
            <a:spLocks noChangeArrowheads="1"/>
          </p:cNvSpPr>
          <p:nvPr/>
        </p:nvSpPr>
        <p:spPr bwMode="auto">
          <a:xfrm>
            <a:off x="6429388" y="3929066"/>
            <a:ext cx="2357422" cy="11430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абстрагирование</a:t>
            </a:r>
          </a:p>
        </p:txBody>
      </p:sp>
      <p:sp>
        <p:nvSpPr>
          <p:cNvPr id="15" name="Овал 16"/>
          <p:cNvSpPr>
            <a:spLocks noChangeArrowheads="1"/>
          </p:cNvSpPr>
          <p:nvPr/>
        </p:nvSpPr>
        <p:spPr bwMode="auto">
          <a:xfrm>
            <a:off x="2071670" y="4500570"/>
            <a:ext cx="2286016" cy="13573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систематизация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Овал 18"/>
          <p:cNvSpPr>
            <a:spLocks noChangeArrowheads="1"/>
          </p:cNvSpPr>
          <p:nvPr/>
        </p:nvSpPr>
        <p:spPr bwMode="auto">
          <a:xfrm>
            <a:off x="214282" y="4572008"/>
            <a:ext cx="1714512" cy="12144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FF3399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аналогия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вал 5"/>
          <p:cNvSpPr>
            <a:spLocks noChangeArrowheads="1"/>
          </p:cNvSpPr>
          <p:nvPr/>
        </p:nvSpPr>
        <p:spPr bwMode="auto">
          <a:xfrm>
            <a:off x="4572000" y="4500570"/>
            <a:ext cx="2000264" cy="12144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err="1" smtClean="0">
                <a:solidFill>
                  <a:schemeClr val="bg1"/>
                </a:solidFill>
              </a:rPr>
              <a:t>сериация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Овал 11"/>
          <p:cNvSpPr>
            <a:spLocks noChangeArrowheads="1"/>
          </p:cNvSpPr>
          <p:nvPr/>
        </p:nvSpPr>
        <p:spPr bwMode="auto">
          <a:xfrm>
            <a:off x="6500826" y="2786058"/>
            <a:ext cx="2285984" cy="10715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ru-RU" dirty="0"/>
              <a:t> 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классификация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885" y="3430341"/>
            <a:ext cx="635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Основные мыслительные операции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42910" y="1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основ логического мышления старших дошкольников в процессе формирования математических представлений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15074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384" y="260648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Логическое мышление и дидактическая игра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7416824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400" b="1" dirty="0" smtClean="0"/>
              <a:t>Логическое мышление-это система </a:t>
            </a:r>
            <a:r>
              <a:rPr lang="ru-RU" sz="2400" b="1" dirty="0" err="1" smtClean="0"/>
              <a:t>навыков,позволяющая</a:t>
            </a:r>
            <a:r>
              <a:rPr lang="ru-RU" sz="2400" b="1" dirty="0" smtClean="0"/>
              <a:t> выражать мысли в ясной и отчетливой </a:t>
            </a:r>
            <a:r>
              <a:rPr lang="ru-RU" sz="2400" b="1" dirty="0" err="1" smtClean="0"/>
              <a:t>форме,а</a:t>
            </a:r>
            <a:r>
              <a:rPr lang="ru-RU" sz="2400" b="1" dirty="0" smtClean="0"/>
              <a:t> главное понимать суть </a:t>
            </a:r>
            <a:r>
              <a:rPr lang="ru-RU" sz="2400" b="1" dirty="0" err="1" smtClean="0"/>
              <a:t>вещей,происходящих</a:t>
            </a:r>
            <a:r>
              <a:rPr lang="ru-RU" sz="2400" b="1" dirty="0" smtClean="0"/>
              <a:t> процессов.</a:t>
            </a:r>
          </a:p>
          <a:p>
            <a:pPr marL="0" indent="0">
              <a:buNone/>
            </a:pPr>
            <a:r>
              <a:rPr lang="ru-RU" sz="2400" b="1" dirty="0" smtClean="0"/>
              <a:t>Лучше всего привычку логично думать прививать ребенку с дошкольного </a:t>
            </a:r>
            <a:r>
              <a:rPr lang="ru-RU" sz="2400" b="1" dirty="0" err="1" smtClean="0"/>
              <a:t>возраста,но</a:t>
            </a:r>
            <a:r>
              <a:rPr lang="ru-RU" sz="2400" b="1" dirty="0" smtClean="0"/>
              <a:t> не предлагая ему готовый ответ на заданный </a:t>
            </a:r>
            <a:r>
              <a:rPr lang="ru-RU" sz="2400" b="1" dirty="0" err="1" smtClean="0"/>
              <a:t>вопрос,а</a:t>
            </a:r>
            <a:r>
              <a:rPr lang="ru-RU" sz="2400" b="1" dirty="0" smtClean="0"/>
              <a:t> давая возможность найти решение </a:t>
            </a:r>
            <a:r>
              <a:rPr lang="ru-RU" sz="2400" b="1" dirty="0" err="1" smtClean="0"/>
              <a:t>самому.В</a:t>
            </a:r>
            <a:r>
              <a:rPr lang="ru-RU" sz="2400" b="1" dirty="0" smtClean="0"/>
              <a:t> этом поможет дидактическая игра.</a:t>
            </a:r>
          </a:p>
          <a:p>
            <a:pPr marL="0" indent="0">
              <a:buNone/>
            </a:pPr>
            <a:r>
              <a:rPr lang="ru-RU" sz="2400" b="1" dirty="0" smtClean="0"/>
              <a:t>Дидактическая игра делает процесс обучения легким и </a:t>
            </a:r>
            <a:r>
              <a:rPr lang="ru-RU" sz="2400" b="1" dirty="0" err="1" smtClean="0"/>
              <a:t>занимательным.Та</a:t>
            </a:r>
            <a:r>
              <a:rPr lang="ru-RU" sz="2400" b="1" dirty="0" smtClean="0"/>
              <a:t> или иная умственная </a:t>
            </a:r>
            <a:r>
              <a:rPr lang="ru-RU" sz="2400" b="1" dirty="0" err="1" smtClean="0"/>
              <a:t>задача,заключенная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игру,решается</a:t>
            </a:r>
            <a:r>
              <a:rPr lang="ru-RU" sz="2400" b="1" dirty="0" smtClean="0"/>
              <a:t> в ходе доступной и привлекательной для детей деятельности.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370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1723</TotalTime>
  <Words>763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     Государственное бюджетное дошкольное образовательное учреждение                                           Детский сад № 92 «Звёздочка»        Презентация на тему:   «Развитие логического мышления детей старшего дошкольного возраста посредством логико - математических игр».</vt:lpstr>
      <vt:lpstr>Презентация PowerPoint</vt:lpstr>
      <vt:lpstr>Презентация PowerPoint</vt:lpstr>
      <vt:lpstr>Цель:   -способствовать развитию познавательной активности и логических способностей детей.  -формировать стремление к самостоятельному познанию и размышлению</vt:lpstr>
      <vt:lpstr>                                 Задачи:  - создание условий для развития познавательных способностей и логического мышления -развить и совершенствовать работу мыслительных операций: анализ, синтез,обобщение,сравнение,классификации,упорядоченности действий, ориентировке в пространстве -развить у детей слуховую и зрительную память,восприятие,произвольное внимание,воображение -воспитать у детей коммуникативные навыки,стремление к проеодолению трудностей,уверенности в себе. </vt:lpstr>
      <vt:lpstr>Презентация PowerPoint</vt:lpstr>
      <vt:lpstr>Презентация PowerPoint</vt:lpstr>
      <vt:lpstr>Презентация PowerPoint</vt:lpstr>
      <vt:lpstr>Логическое мышление и дидактическая игра</vt:lpstr>
      <vt:lpstr>Средства, развивающие логическое мышление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общего и проффесионального образования  Свердловской области ГБПОУ СО « Ревдинский педагогический колледж»</dc:title>
  <dc:creator>1 1</dc:creator>
  <cp:lastModifiedBy>Пользователь</cp:lastModifiedBy>
  <cp:revision>155</cp:revision>
  <dcterms:created xsi:type="dcterms:W3CDTF">2016-02-01T14:49:23Z</dcterms:created>
  <dcterms:modified xsi:type="dcterms:W3CDTF">2024-01-09T11:26:46Z</dcterms:modified>
</cp:coreProperties>
</file>