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67" r:id="rId14"/>
    <p:sldId id="270" r:id="rId15"/>
    <p:sldId id="272" r:id="rId16"/>
    <p:sldId id="273" r:id="rId17"/>
    <p:sldId id="274" r:id="rId18"/>
    <p:sldId id="279" r:id="rId19"/>
    <p:sldId id="275" r:id="rId20"/>
    <p:sldId id="271" r:id="rId21"/>
    <p:sldId id="276" r:id="rId22"/>
    <p:sldId id="283" r:id="rId23"/>
    <p:sldId id="277" r:id="rId24"/>
    <p:sldId id="281" r:id="rId25"/>
    <p:sldId id="280" r:id="rId26"/>
    <p:sldId id="278" r:id="rId27"/>
    <p:sldId id="282" r:id="rId28"/>
    <p:sldId id="284" r:id="rId29"/>
    <p:sldId id="288" r:id="rId30"/>
    <p:sldId id="285" r:id="rId31"/>
    <p:sldId id="286" r:id="rId32"/>
    <p:sldId id="287" r:id="rId33"/>
    <p:sldId id="289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684C-C03F-44C4-8CDA-41B53E5325A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C031-D05B-44DD-8D4A-F5A0CC319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064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684C-C03F-44C4-8CDA-41B53E5325A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C031-D05B-44DD-8D4A-F5A0CC319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9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684C-C03F-44C4-8CDA-41B53E5325A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C031-D05B-44DD-8D4A-F5A0CC319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098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684C-C03F-44C4-8CDA-41B53E5325A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C031-D05B-44DD-8D4A-F5A0CC319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603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684C-C03F-44C4-8CDA-41B53E5325A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C031-D05B-44DD-8D4A-F5A0CC319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55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684C-C03F-44C4-8CDA-41B53E5325A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C031-D05B-44DD-8D4A-F5A0CC319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30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684C-C03F-44C4-8CDA-41B53E5325A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C031-D05B-44DD-8D4A-F5A0CC319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9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684C-C03F-44C4-8CDA-41B53E5325A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C031-D05B-44DD-8D4A-F5A0CC319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037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684C-C03F-44C4-8CDA-41B53E5325A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C031-D05B-44DD-8D4A-F5A0CC319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040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684C-C03F-44C4-8CDA-41B53E5325A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C031-D05B-44DD-8D4A-F5A0CC319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484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684C-C03F-44C4-8CDA-41B53E5325A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C031-D05B-44DD-8D4A-F5A0CC319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345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4684C-C03F-44C4-8CDA-41B53E5325A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2C031-D05B-44DD-8D4A-F5A0CC319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74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40080"/>
            <a:ext cx="9144000" cy="24035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4900" b="1" dirty="0" smtClean="0">
                <a:solidFill>
                  <a:srgbClr val="800080"/>
                </a:solidFill>
                <a:latin typeface="Georgia" panose="02040502050405020303" pitchFamily="18" charset="0"/>
              </a:rPr>
              <a:t>Педагогический проект </a:t>
            </a:r>
            <a:br>
              <a:rPr lang="ru-RU" sz="4900" b="1" dirty="0" smtClean="0">
                <a:solidFill>
                  <a:srgbClr val="800080"/>
                </a:solidFill>
                <a:latin typeface="Georgia" panose="02040502050405020303" pitchFamily="18" charset="0"/>
              </a:rPr>
            </a:br>
            <a:r>
              <a:rPr lang="ru-RU" sz="4900" b="1" dirty="0" smtClean="0">
                <a:solidFill>
                  <a:srgbClr val="800080"/>
                </a:solidFill>
                <a:latin typeface="Georgia" panose="02040502050405020303" pitchFamily="18" charset="0"/>
              </a:rPr>
              <a:t>в старшей логопедической группе №8</a:t>
            </a:r>
            <a:br>
              <a:rPr lang="ru-RU" sz="4900" b="1" dirty="0" smtClean="0">
                <a:solidFill>
                  <a:srgbClr val="800080"/>
                </a:solidFill>
                <a:latin typeface="Georgia" panose="02040502050405020303" pitchFamily="18" charset="0"/>
              </a:rPr>
            </a:br>
            <a:endParaRPr lang="ru-RU" sz="4900" b="1" dirty="0">
              <a:solidFill>
                <a:srgbClr val="80008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677886"/>
            <a:ext cx="9144000" cy="2579914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660066"/>
                </a:solidFill>
                <a:latin typeface="Gabriola" panose="04040605051002020D02" pitchFamily="82" charset="0"/>
              </a:rPr>
              <a:t>«Профессия – ПАРИКМАХЕР» </a:t>
            </a:r>
            <a:endParaRPr lang="ru-RU" sz="7200" b="1" dirty="0">
              <a:solidFill>
                <a:srgbClr val="660066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64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          Сюжетно-ролевые игры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5182" y="914399"/>
            <a:ext cx="10515600" cy="549946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660066"/>
                </a:solidFill>
              </a:rPr>
              <a:t>          Строители                           Врач                              Продавец</a:t>
            </a:r>
            <a:br>
              <a:rPr lang="ru-RU" dirty="0" smtClean="0">
                <a:solidFill>
                  <a:srgbClr val="660066"/>
                </a:solidFill>
              </a:rPr>
            </a:br>
            <a:r>
              <a:rPr lang="ru-RU" dirty="0" smtClean="0">
                <a:solidFill>
                  <a:srgbClr val="660066"/>
                </a:solidFill>
              </a:rPr>
              <a:t/>
            </a:r>
            <a:br>
              <a:rPr lang="ru-RU" dirty="0" smtClean="0">
                <a:solidFill>
                  <a:srgbClr val="660066"/>
                </a:solidFill>
              </a:rPr>
            </a:br>
            <a:r>
              <a:rPr lang="ru-RU" dirty="0" smtClean="0">
                <a:solidFill>
                  <a:srgbClr val="660066"/>
                </a:solidFill>
              </a:rPr>
              <a:t/>
            </a:r>
            <a:br>
              <a:rPr lang="ru-RU" dirty="0" smtClean="0">
                <a:solidFill>
                  <a:srgbClr val="660066"/>
                </a:solidFill>
              </a:rPr>
            </a:br>
            <a:r>
              <a:rPr lang="ru-RU" dirty="0" smtClean="0">
                <a:solidFill>
                  <a:srgbClr val="660066"/>
                </a:solidFill>
              </a:rPr>
              <a:t/>
            </a:r>
            <a:br>
              <a:rPr lang="ru-RU" dirty="0" smtClean="0">
                <a:solidFill>
                  <a:srgbClr val="660066"/>
                </a:solidFill>
              </a:rPr>
            </a:br>
            <a:r>
              <a:rPr lang="ru-RU" dirty="0" smtClean="0">
                <a:solidFill>
                  <a:srgbClr val="660066"/>
                </a:solidFill>
              </a:rPr>
              <a:t/>
            </a:r>
            <a:br>
              <a:rPr lang="ru-RU" dirty="0" smtClean="0">
                <a:solidFill>
                  <a:srgbClr val="660066"/>
                </a:solidFill>
              </a:rPr>
            </a:br>
            <a:r>
              <a:rPr lang="ru-RU" dirty="0" smtClean="0">
                <a:solidFill>
                  <a:srgbClr val="660066"/>
                </a:solidFill>
              </a:rPr>
              <a:t/>
            </a:r>
            <a:br>
              <a:rPr lang="ru-RU" dirty="0" smtClean="0">
                <a:solidFill>
                  <a:srgbClr val="660066"/>
                </a:solidFill>
              </a:rPr>
            </a:br>
            <a:r>
              <a:rPr lang="ru-RU" dirty="0" smtClean="0">
                <a:solidFill>
                  <a:srgbClr val="660066"/>
                </a:solidFill>
              </a:rPr>
              <a:t>          Официант                   Инспектор ДПС                   Водитель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99" y="1449977"/>
            <a:ext cx="3102645" cy="1750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40" y="1449977"/>
            <a:ext cx="3172919" cy="1790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94" y="1449978"/>
            <a:ext cx="3138798" cy="1770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58" y="3756375"/>
            <a:ext cx="1854925" cy="2370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3775624"/>
            <a:ext cx="1844039" cy="2370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08" y="3735977"/>
            <a:ext cx="1839548" cy="2390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21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684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                        </a:t>
            </a:r>
            <a:r>
              <a:rPr lang="ru-RU" sz="3200" b="1" dirty="0" smtClean="0">
                <a:solidFill>
                  <a:srgbClr val="660066"/>
                </a:solidFill>
                <a:latin typeface="+mn-lt"/>
              </a:rPr>
              <a:t>Трудовая деятельность детей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1966"/>
            <a:ext cx="10515600" cy="514499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660066"/>
                </a:solidFill>
              </a:rPr>
              <a:t>       Дежурство в уголке природы     </a:t>
            </a:r>
          </a:p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     </a:t>
            </a:r>
            <a:r>
              <a:rPr lang="ru-RU" dirty="0" smtClean="0">
                <a:solidFill>
                  <a:srgbClr val="660066"/>
                </a:solidFill>
              </a:rPr>
              <a:t>Дежурство по столовой  </a:t>
            </a:r>
            <a:br>
              <a:rPr lang="ru-RU" dirty="0" smtClean="0">
                <a:solidFill>
                  <a:srgbClr val="660066"/>
                </a:solidFill>
              </a:rPr>
            </a:br>
            <a:r>
              <a:rPr lang="ru-RU" dirty="0" smtClean="0">
                <a:solidFill>
                  <a:srgbClr val="660066"/>
                </a:solidFill>
              </a:rPr>
              <a:t>                                                               </a:t>
            </a:r>
            <a:br>
              <a:rPr lang="ru-RU" dirty="0" smtClean="0">
                <a:solidFill>
                  <a:srgbClr val="660066"/>
                </a:solidFill>
              </a:rPr>
            </a:br>
            <a:r>
              <a:rPr lang="ru-RU" dirty="0" smtClean="0">
                <a:solidFill>
                  <a:srgbClr val="660066"/>
                </a:solidFill>
              </a:rPr>
              <a:t>                                                                                          </a:t>
            </a:r>
            <a:endParaRPr lang="ru-RU" dirty="0">
              <a:solidFill>
                <a:srgbClr val="66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46" y="1698807"/>
            <a:ext cx="4699148" cy="2651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55" y="2632165"/>
            <a:ext cx="4596083" cy="2592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811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9634"/>
            <a:ext cx="10515600" cy="15675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</a:t>
            </a:r>
            <a:r>
              <a:rPr lang="ru-RU" sz="3100" b="1" dirty="0" smtClean="0">
                <a:solidFill>
                  <a:srgbClr val="660066"/>
                </a:solidFill>
                <a:latin typeface="+mn-lt"/>
              </a:rPr>
              <a:t> </a:t>
            </a:r>
            <a:endParaRPr lang="ru-RU" sz="31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39634"/>
            <a:ext cx="10515600" cy="603504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660066"/>
                </a:solidFill>
              </a:rPr>
              <a:t>                   </a:t>
            </a:r>
            <a:r>
              <a:rPr lang="ru-RU" b="1" dirty="0" smtClean="0">
                <a:solidFill>
                  <a:srgbClr val="660066"/>
                </a:solidFill>
              </a:rPr>
              <a:t>Наведение порядка в  шкафчиках раздевалки</a:t>
            </a:r>
            <a:br>
              <a:rPr lang="ru-RU" b="1" dirty="0" smtClean="0">
                <a:solidFill>
                  <a:srgbClr val="660066"/>
                </a:solidFill>
              </a:rPr>
            </a:br>
            <a:endParaRPr lang="ru-RU" b="1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ru-RU" dirty="0" smtClean="0"/>
              <a:t>                                                      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</a:t>
            </a:r>
            <a:r>
              <a:rPr lang="ru-RU" b="1" dirty="0" smtClean="0">
                <a:solidFill>
                  <a:srgbClr val="660066"/>
                </a:solidFill>
              </a:rPr>
              <a:t>Уборка в игровом уголке</a:t>
            </a:r>
            <a:br>
              <a:rPr lang="ru-RU" b="1" dirty="0" smtClean="0">
                <a:solidFill>
                  <a:srgbClr val="660066"/>
                </a:solidFill>
              </a:rPr>
            </a:br>
            <a:r>
              <a:rPr lang="ru-RU" b="1" dirty="0" smtClean="0">
                <a:solidFill>
                  <a:srgbClr val="660066"/>
                </a:solidFill>
              </a:rPr>
              <a:t>                                                                                 </a:t>
            </a:r>
            <a:endParaRPr lang="ru-RU" b="1" dirty="0">
              <a:solidFill>
                <a:srgbClr val="66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27" y="756875"/>
            <a:ext cx="4053328" cy="2286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3" y="3357154"/>
            <a:ext cx="1867990" cy="2835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43" y="3397453"/>
            <a:ext cx="1833545" cy="2795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43" y="3352347"/>
            <a:ext cx="1827575" cy="2842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24" y="789318"/>
            <a:ext cx="3995823" cy="225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600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720" y="365125"/>
            <a:ext cx="9666514" cy="57540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Предметно-развивающая среда в группе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8720" y="940526"/>
            <a:ext cx="9666514" cy="515742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59" y="1254538"/>
            <a:ext cx="2895058" cy="447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76" y="1305650"/>
            <a:ext cx="2714713" cy="4420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670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152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      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Труд детей на участке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66652"/>
            <a:ext cx="10515600" cy="52103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660066"/>
                </a:solidFill>
              </a:rPr>
              <a:t>                                      </a:t>
            </a:r>
            <a:r>
              <a:rPr lang="ru-RU" dirty="0" smtClean="0">
                <a:solidFill>
                  <a:srgbClr val="660066"/>
                </a:solidFill>
              </a:rPr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32" y="1234440"/>
            <a:ext cx="2466848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065" y="1234440"/>
            <a:ext cx="2466848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11" y="958767"/>
            <a:ext cx="4378517" cy="2470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11" y="3553097"/>
            <a:ext cx="4378517" cy="2470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251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089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Экскурсия в парикмахерскую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36024"/>
            <a:ext cx="10515600" cy="534094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06" y="933107"/>
            <a:ext cx="3694649" cy="2084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654" y="933106"/>
            <a:ext cx="3864046" cy="2179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3" y="2024867"/>
            <a:ext cx="3982052" cy="2246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71" y="3756461"/>
            <a:ext cx="3894829" cy="219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58" y="3718796"/>
            <a:ext cx="3961590" cy="2235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013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0970" y="522514"/>
            <a:ext cx="9969137" cy="48332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Чтение художественной литературы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0970" y="1005840"/>
            <a:ext cx="9969137" cy="521649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36" y="1005839"/>
            <a:ext cx="3052099" cy="4733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13" y="1998616"/>
            <a:ext cx="4839200" cy="2730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362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684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      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Дидактические игры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1966"/>
            <a:ext cx="10515600" cy="539496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618" y="1031966"/>
            <a:ext cx="3805382" cy="2494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618" y="3729446"/>
            <a:ext cx="3879669" cy="2483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249" y="1126167"/>
            <a:ext cx="3063584" cy="480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12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846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                    </a:t>
            </a:r>
            <a:r>
              <a:rPr lang="ru-RU" b="1" dirty="0" smtClean="0">
                <a:solidFill>
                  <a:srgbClr val="660066"/>
                </a:solidFill>
                <a:latin typeface="+mn-lt"/>
              </a:rPr>
              <a:t>Строительные игры</a:t>
            </a:r>
            <a:endParaRPr lang="ru-RU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53588"/>
            <a:ext cx="10515600" cy="532964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660066"/>
                </a:solidFill>
              </a:rPr>
              <a:t>                    Парикмахерская                                         </a:t>
            </a:r>
            <a:r>
              <a:rPr lang="ru-RU" dirty="0" smtClean="0">
                <a:solidFill>
                  <a:srgbClr val="660066"/>
                </a:solidFill>
              </a:rPr>
              <a:t/>
            </a:r>
            <a:br>
              <a:rPr lang="ru-RU" dirty="0" smtClean="0">
                <a:solidFill>
                  <a:srgbClr val="660066"/>
                </a:solidFill>
              </a:rPr>
            </a:br>
            <a:r>
              <a:rPr lang="ru-RU" dirty="0" smtClean="0">
                <a:solidFill>
                  <a:srgbClr val="660066"/>
                </a:solidFill>
              </a:rPr>
              <a:t/>
            </a:r>
            <a:br>
              <a:rPr lang="ru-RU" dirty="0" smtClean="0">
                <a:solidFill>
                  <a:srgbClr val="660066"/>
                </a:solidFill>
              </a:rPr>
            </a:br>
            <a:r>
              <a:rPr lang="ru-RU" dirty="0" smtClean="0">
                <a:solidFill>
                  <a:srgbClr val="660066"/>
                </a:solidFill>
              </a:rPr>
              <a:t/>
            </a:r>
            <a:br>
              <a:rPr lang="ru-RU" dirty="0" smtClean="0">
                <a:solidFill>
                  <a:srgbClr val="660066"/>
                </a:solidFill>
              </a:rPr>
            </a:br>
            <a:r>
              <a:rPr lang="ru-RU" dirty="0" smtClean="0">
                <a:solidFill>
                  <a:srgbClr val="660066"/>
                </a:solidFill>
              </a:rPr>
              <a:t>                                                                                </a:t>
            </a:r>
            <a:r>
              <a:rPr lang="ru-RU" sz="3200" b="1" dirty="0" smtClean="0">
                <a:solidFill>
                  <a:srgbClr val="660066"/>
                </a:solidFill>
              </a:rPr>
              <a:t>Салон красоты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08" y="1672889"/>
            <a:ext cx="4748050" cy="2925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37" y="2913017"/>
            <a:ext cx="5024432" cy="283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897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40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        Сюжетно-ролевая игра</a:t>
            </a:r>
            <a:br>
              <a:rPr lang="ru-RU" sz="4000" b="1" dirty="0" smtClean="0">
                <a:solidFill>
                  <a:srgbClr val="660066"/>
                </a:solidFill>
                <a:latin typeface="+mn-lt"/>
              </a:rPr>
            </a:b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                           «Парикмахерская»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49532"/>
            <a:ext cx="10515600" cy="502743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9" y="1358973"/>
            <a:ext cx="2158002" cy="3839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52" y="1903289"/>
            <a:ext cx="2206336" cy="3925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08" y="1358973"/>
            <a:ext cx="2158002" cy="3839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130" y="1933938"/>
            <a:ext cx="2240787" cy="3986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499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solidFill>
            <a:schemeClr val="bg1"/>
          </a:solidFill>
        </p:spPr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00062"/>
            <a:ext cx="10515600" cy="571785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                                 </a:t>
            </a:r>
            <a:r>
              <a:rPr lang="ru-RU" sz="4000" b="1" dirty="0" smtClean="0">
                <a:solidFill>
                  <a:srgbClr val="660066"/>
                </a:solidFill>
              </a:rPr>
              <a:t>Актуальность: </a:t>
            </a:r>
            <a:r>
              <a:rPr lang="ru-RU" dirty="0" smtClean="0">
                <a:solidFill>
                  <a:srgbClr val="660066"/>
                </a:solidFill>
              </a:rPr>
              <a:t/>
            </a:r>
            <a:br>
              <a:rPr lang="ru-RU" dirty="0" smtClean="0">
                <a:solidFill>
                  <a:srgbClr val="660066"/>
                </a:solidFill>
              </a:rPr>
            </a:br>
            <a:r>
              <a:rPr lang="ru-RU" dirty="0" smtClean="0">
                <a:solidFill>
                  <a:srgbClr val="660066"/>
                </a:solidFill>
              </a:rPr>
              <a:t>        </a:t>
            </a:r>
            <a:r>
              <a:rPr lang="ru-RU" sz="2400" dirty="0" smtClean="0">
                <a:solidFill>
                  <a:srgbClr val="660066"/>
                </a:solidFill>
              </a:rPr>
              <a:t>В старшем дошкольном возрасте особое значение для полноценного развития детской личности приобретает дальнейшее приобщение к миру взрослых людей и созданных трудом предметов. Ознакомление с профессиями обеспечивает дальнейшее вхождение ребенка в современный мир, приобщает к его ценностям, направляет на развитие познавательных и гендерных интересов мальчиков и девочек старшего дошкольного возраста. Углубленное изучение профессий способствует развитию представлений об их значимости, ценности каждого труда. Правильный выбор профессии определяет жизненный успех каждого человека.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660066"/>
                </a:solidFill>
              </a:rPr>
              <a:t>                         Цель проекта:</a:t>
            </a:r>
            <a:br>
              <a:rPr lang="ru-RU" sz="4000" b="1" dirty="0" smtClean="0">
                <a:solidFill>
                  <a:srgbClr val="660066"/>
                </a:solidFill>
              </a:rPr>
            </a:br>
            <a:r>
              <a:rPr lang="ru-RU" sz="4000" b="1" dirty="0" smtClean="0">
                <a:solidFill>
                  <a:srgbClr val="660066"/>
                </a:solidFill>
              </a:rPr>
              <a:t>    </a:t>
            </a:r>
            <a:r>
              <a:rPr lang="ru-RU" sz="2400" dirty="0" smtClean="0">
                <a:solidFill>
                  <a:srgbClr val="660066"/>
                </a:solidFill>
              </a:rPr>
              <a:t>Создание условий для развития познавательных и творческих способностей детей в процессе реализации образовательного проекта «Профессия - парикмахер».</a:t>
            </a:r>
          </a:p>
        </p:txBody>
      </p:sp>
    </p:spTree>
    <p:extLst>
      <p:ext uri="{BB962C8B-B14F-4D97-AF65-F5344CB8AC3E}">
        <p14:creationId xmlns:p14="http://schemas.microsoft.com/office/powerpoint/2010/main" val="270868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Познавательное развитие</a:t>
            </a:r>
            <a:br>
              <a:rPr lang="ru-RU" sz="4000" b="1" dirty="0" smtClean="0">
                <a:solidFill>
                  <a:srgbClr val="660066"/>
                </a:solidFill>
                <a:latin typeface="+mn-lt"/>
              </a:rPr>
            </a:b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       </a:t>
            </a:r>
            <a:r>
              <a:rPr lang="ru-RU" sz="3100" b="1" dirty="0" smtClean="0">
                <a:solidFill>
                  <a:srgbClr val="660066"/>
                </a:solidFill>
                <a:latin typeface="+mn-lt"/>
              </a:rPr>
              <a:t>НОД </a:t>
            </a:r>
            <a:endParaRPr lang="ru-RU" sz="31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68362"/>
            <a:ext cx="10515600" cy="561081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660066"/>
                </a:solidFill>
              </a:rPr>
              <a:t>              НОД по ознакомлению с окружающим миром</a:t>
            </a:r>
            <a:br>
              <a:rPr lang="ru-RU" dirty="0" smtClean="0">
                <a:solidFill>
                  <a:srgbClr val="660066"/>
                </a:solidFill>
              </a:rPr>
            </a:br>
            <a:r>
              <a:rPr lang="ru-RU" dirty="0" smtClean="0">
                <a:solidFill>
                  <a:srgbClr val="660066"/>
                </a:solidFill>
              </a:rPr>
              <a:t>                            Тема: «Профессия парикмахер»</a:t>
            </a:r>
            <a:endParaRPr lang="ru-RU" dirty="0">
              <a:solidFill>
                <a:srgbClr val="66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135" y="1736725"/>
            <a:ext cx="3854450" cy="4442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562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846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   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Речевое развитие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53588"/>
            <a:ext cx="10515600" cy="52233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660066"/>
                </a:solidFill>
              </a:rPr>
              <a:t>        Логопедическое занятие по теме: «Такие разные профессии»</a:t>
            </a:r>
          </a:p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7538" y="1318714"/>
            <a:ext cx="4145703" cy="2338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02" y="1318714"/>
            <a:ext cx="4167732" cy="2351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568" y="3565275"/>
            <a:ext cx="4248773" cy="2397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41" y="3634510"/>
            <a:ext cx="4126053" cy="232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370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4955" y="272552"/>
            <a:ext cx="10515600" cy="14546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8457" y="272552"/>
            <a:ext cx="10635343" cy="62196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660066"/>
                </a:solidFill>
              </a:rPr>
              <a:t>                            </a:t>
            </a:r>
            <a:r>
              <a:rPr lang="ru-RU" sz="3600" b="1" dirty="0" err="1" smtClean="0">
                <a:solidFill>
                  <a:srgbClr val="660066"/>
                </a:solidFill>
              </a:rPr>
              <a:t>Логаритмическое</a:t>
            </a:r>
            <a:r>
              <a:rPr lang="ru-RU" sz="3600" b="1" dirty="0" smtClean="0">
                <a:solidFill>
                  <a:srgbClr val="660066"/>
                </a:solidFill>
              </a:rPr>
              <a:t> занятие             </a:t>
            </a:r>
            <a:br>
              <a:rPr lang="ru-RU" sz="3600" b="1" dirty="0" smtClean="0">
                <a:solidFill>
                  <a:srgbClr val="660066"/>
                </a:solidFill>
              </a:rPr>
            </a:br>
            <a:r>
              <a:rPr lang="ru-RU" sz="3600" b="1" dirty="0" smtClean="0">
                <a:solidFill>
                  <a:srgbClr val="660066"/>
                </a:solidFill>
              </a:rPr>
              <a:t>                          по теме  «Профессии»        </a:t>
            </a:r>
            <a:endParaRPr lang="ru-RU" sz="3600" b="1" dirty="0">
              <a:solidFill>
                <a:srgbClr val="66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82" y="1342584"/>
            <a:ext cx="3943894" cy="2635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42584"/>
            <a:ext cx="3917182" cy="26354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376" y="3382396"/>
            <a:ext cx="4130584" cy="28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7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8817"/>
            <a:ext cx="10515600" cy="115016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660066"/>
                </a:solidFill>
                <a:latin typeface="+mn-lt"/>
              </a:rPr>
              <a:t>          НОД по развитию речи: «Обобщение знаний детей </a:t>
            </a:r>
            <a:br>
              <a:rPr lang="ru-RU" sz="3200" b="1" dirty="0" smtClean="0">
                <a:solidFill>
                  <a:srgbClr val="660066"/>
                </a:solidFill>
                <a:latin typeface="+mn-lt"/>
              </a:rPr>
            </a:br>
            <a:r>
              <a:rPr lang="ru-RU" sz="3200" b="1" dirty="0" smtClean="0">
                <a:solidFill>
                  <a:srgbClr val="660066"/>
                </a:solidFill>
                <a:latin typeface="+mn-lt"/>
              </a:rPr>
              <a:t>                         о профессии парикмахер»</a:t>
            </a:r>
            <a:endParaRPr lang="ru-RU" sz="32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0143" y="1524474"/>
            <a:ext cx="10515600" cy="488374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660066"/>
                </a:solidFill>
              </a:rPr>
              <a:t>        </a:t>
            </a:r>
          </a:p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68" y="1658982"/>
            <a:ext cx="4089825" cy="23073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9852" y="1619824"/>
            <a:ext cx="4159233" cy="23465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44" y="3657060"/>
            <a:ext cx="4291269" cy="242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846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                  </a:t>
            </a:r>
            <a:r>
              <a:rPr lang="ru-RU" sz="3200" b="1" dirty="0" smtClean="0">
                <a:solidFill>
                  <a:srgbClr val="660066"/>
                </a:solidFill>
                <a:latin typeface="+mn-lt"/>
              </a:rPr>
              <a:t>Художественно-эстетическое развитие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53588"/>
            <a:ext cx="10515600" cy="52233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660066"/>
                </a:solidFill>
              </a:rPr>
              <a:t>                   </a:t>
            </a:r>
            <a:r>
              <a:rPr lang="ru-RU" sz="3200" dirty="0" err="1" smtClean="0">
                <a:solidFill>
                  <a:srgbClr val="660066"/>
                </a:solidFill>
              </a:rPr>
              <a:t>Пластилинография</a:t>
            </a:r>
            <a:r>
              <a:rPr lang="ru-RU" sz="3200" dirty="0" smtClean="0">
                <a:solidFill>
                  <a:srgbClr val="660066"/>
                </a:solidFill>
              </a:rPr>
              <a:t>   «Я-парикмахер»</a:t>
            </a:r>
            <a:endParaRPr lang="ru-RU" sz="3200" dirty="0">
              <a:solidFill>
                <a:srgbClr val="66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91" y="1715639"/>
            <a:ext cx="2612571" cy="4142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62" y="1711653"/>
            <a:ext cx="3476991" cy="1961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507" y="2473628"/>
            <a:ext cx="3470061" cy="1957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27" y="3988516"/>
            <a:ext cx="3313350" cy="186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20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13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                    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8195"/>
            <a:ext cx="10369731" cy="6453051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660066"/>
                </a:solidFill>
              </a:rPr>
              <a:t>      </a:t>
            </a:r>
            <a:br>
              <a:rPr lang="ru-RU" b="1" dirty="0" smtClean="0">
                <a:solidFill>
                  <a:srgbClr val="660066"/>
                </a:solidFill>
              </a:rPr>
            </a:br>
            <a:r>
              <a:rPr lang="ru-RU" sz="3600" b="1" dirty="0" smtClean="0">
                <a:solidFill>
                  <a:srgbClr val="660066"/>
                </a:solidFill>
              </a:rPr>
              <a:t>        Рисование   </a:t>
            </a:r>
            <a:r>
              <a:rPr lang="ru-RU" sz="3600" b="1" dirty="0">
                <a:solidFill>
                  <a:srgbClr val="660066"/>
                </a:solidFill>
              </a:rPr>
              <a:t>«Укрась расческу»              </a:t>
            </a:r>
            <a:r>
              <a:rPr lang="ru-RU" sz="3600" b="1" dirty="0" smtClean="0">
                <a:solidFill>
                  <a:srgbClr val="660066"/>
                </a:solidFill>
              </a:rPr>
              <a:t>         </a:t>
            </a:r>
            <a:r>
              <a:rPr lang="ru-RU" sz="4000" b="1" dirty="0" smtClean="0">
                <a:solidFill>
                  <a:srgbClr val="660066"/>
                </a:solidFill>
              </a:rPr>
              <a:t>Раскрашивание</a:t>
            </a:r>
            <a:br>
              <a:rPr lang="ru-RU" sz="4000" b="1" dirty="0" smtClean="0">
                <a:solidFill>
                  <a:srgbClr val="660066"/>
                </a:solidFill>
              </a:rPr>
            </a:br>
            <a:r>
              <a:rPr lang="ru-RU" sz="4000" b="1" dirty="0" smtClean="0">
                <a:solidFill>
                  <a:srgbClr val="660066"/>
                </a:solidFill>
              </a:rPr>
              <a:t>                                                                                     раскрасок</a:t>
            </a:r>
            <a:r>
              <a:rPr lang="ru-RU" sz="4000" b="1" dirty="0">
                <a:solidFill>
                  <a:srgbClr val="660066"/>
                </a:solidFill>
              </a:rPr>
              <a:t/>
            </a:r>
            <a:br>
              <a:rPr lang="ru-RU" sz="4000" b="1" dirty="0">
                <a:solidFill>
                  <a:srgbClr val="660066"/>
                </a:solidFill>
              </a:rPr>
            </a:br>
            <a:r>
              <a:rPr lang="ru-RU" sz="3600" b="1" dirty="0">
                <a:solidFill>
                  <a:srgbClr val="660066"/>
                </a:solidFill>
              </a:rPr>
              <a:t>           </a:t>
            </a:r>
            <a:br>
              <a:rPr lang="ru-RU" sz="3600" b="1" dirty="0">
                <a:solidFill>
                  <a:srgbClr val="660066"/>
                </a:solidFill>
              </a:rPr>
            </a:br>
            <a:r>
              <a:rPr lang="ru-RU" sz="3600" b="1" dirty="0">
                <a:solidFill>
                  <a:srgbClr val="660066"/>
                </a:solidFill>
              </a:rPr>
              <a:t/>
            </a:r>
            <a:br>
              <a:rPr lang="ru-RU" sz="3600" b="1" dirty="0">
                <a:solidFill>
                  <a:srgbClr val="660066"/>
                </a:solidFill>
              </a:rPr>
            </a:br>
            <a:r>
              <a:rPr lang="ru-RU" sz="3600" b="1" dirty="0">
                <a:solidFill>
                  <a:srgbClr val="660066"/>
                </a:solidFill>
              </a:rPr>
              <a:t>                                    </a:t>
            </a:r>
            <a:r>
              <a:rPr lang="ru-RU" sz="3600" b="1" dirty="0" smtClean="0">
                <a:solidFill>
                  <a:srgbClr val="660066"/>
                </a:solidFill>
              </a:rPr>
              <a:t/>
            </a:r>
            <a:br>
              <a:rPr lang="ru-RU" sz="3600" b="1" dirty="0" smtClean="0">
                <a:solidFill>
                  <a:srgbClr val="660066"/>
                </a:solidFill>
              </a:rPr>
            </a:br>
            <a:r>
              <a:rPr lang="ru-RU" sz="3600" b="1" dirty="0" smtClean="0">
                <a:solidFill>
                  <a:srgbClr val="660066"/>
                </a:solidFill>
              </a:rPr>
              <a:t>             «Укрась расческу»                                       </a:t>
            </a:r>
            <a:br>
              <a:rPr lang="ru-RU" sz="3600" b="1" dirty="0" smtClean="0">
                <a:solidFill>
                  <a:srgbClr val="660066"/>
                </a:solidFill>
              </a:rPr>
            </a:br>
            <a:r>
              <a:rPr lang="ru-RU" sz="3600" b="1" dirty="0" smtClean="0">
                <a:solidFill>
                  <a:srgbClr val="660066"/>
                </a:solidFill>
              </a:rPr>
              <a:t>           </a:t>
            </a:r>
            <a:br>
              <a:rPr lang="ru-RU" sz="3600" b="1" dirty="0" smtClean="0">
                <a:solidFill>
                  <a:srgbClr val="660066"/>
                </a:solidFill>
              </a:rPr>
            </a:br>
            <a:r>
              <a:rPr lang="ru-RU" sz="3600" b="1" dirty="0" smtClean="0">
                <a:solidFill>
                  <a:srgbClr val="660066"/>
                </a:solidFill>
              </a:rPr>
              <a:t/>
            </a:r>
            <a:br>
              <a:rPr lang="ru-RU" sz="3600" b="1" dirty="0" smtClean="0">
                <a:solidFill>
                  <a:srgbClr val="660066"/>
                </a:solidFill>
              </a:rPr>
            </a:br>
            <a:r>
              <a:rPr lang="ru-RU" b="1" dirty="0" smtClean="0">
                <a:solidFill>
                  <a:srgbClr val="660066"/>
                </a:solidFill>
              </a:rPr>
              <a:t/>
            </a:r>
            <a:br>
              <a:rPr lang="ru-RU" b="1" dirty="0" smtClean="0">
                <a:solidFill>
                  <a:srgbClr val="660066"/>
                </a:solidFill>
              </a:rPr>
            </a:br>
            <a:r>
              <a:rPr lang="ru-RU" b="1" dirty="0" smtClean="0">
                <a:solidFill>
                  <a:srgbClr val="660066"/>
                </a:solidFill>
              </a:rPr>
              <a:t/>
            </a:r>
            <a:br>
              <a:rPr lang="ru-RU" b="1" dirty="0" smtClean="0">
                <a:solidFill>
                  <a:srgbClr val="660066"/>
                </a:solidFill>
              </a:rPr>
            </a:br>
            <a:r>
              <a:rPr lang="ru-RU" b="1" dirty="0" smtClean="0">
                <a:solidFill>
                  <a:srgbClr val="660066"/>
                </a:solidFill>
              </a:rPr>
              <a:t/>
            </a:r>
            <a:br>
              <a:rPr lang="ru-RU" b="1" dirty="0" smtClean="0">
                <a:solidFill>
                  <a:srgbClr val="660066"/>
                </a:solidFill>
              </a:rPr>
            </a:br>
            <a:r>
              <a:rPr lang="ru-RU" b="1" dirty="0" smtClean="0">
                <a:solidFill>
                  <a:srgbClr val="660066"/>
                </a:solidFill>
              </a:rPr>
              <a:t/>
            </a:r>
            <a:br>
              <a:rPr lang="ru-RU" b="1" dirty="0" smtClean="0">
                <a:solidFill>
                  <a:srgbClr val="660066"/>
                </a:solidFill>
              </a:rPr>
            </a:br>
            <a:r>
              <a:rPr lang="ru-RU" b="1" dirty="0" smtClean="0">
                <a:solidFill>
                  <a:srgbClr val="660066"/>
                </a:solidFill>
              </a:rPr>
              <a:t>             </a:t>
            </a:r>
            <a:r>
              <a:rPr lang="ru-RU" sz="3600" b="1" dirty="0" smtClean="0">
                <a:solidFill>
                  <a:srgbClr val="660066"/>
                </a:solidFill>
              </a:rPr>
              <a:t>Аппликация «Юный стилист»</a:t>
            </a:r>
            <a:br>
              <a:rPr lang="ru-RU" sz="3600" b="1" dirty="0" smtClean="0">
                <a:solidFill>
                  <a:srgbClr val="660066"/>
                </a:solidFill>
              </a:rPr>
            </a:br>
            <a:r>
              <a:rPr lang="ru-RU" sz="3600" b="1" dirty="0" smtClean="0">
                <a:solidFill>
                  <a:srgbClr val="660066"/>
                </a:solidFill>
              </a:rPr>
              <a:t/>
            </a:r>
            <a:br>
              <a:rPr lang="ru-RU" sz="3600" b="1" dirty="0" smtClean="0">
                <a:solidFill>
                  <a:srgbClr val="660066"/>
                </a:solidFill>
              </a:rPr>
            </a:br>
            <a:r>
              <a:rPr lang="ru-RU" sz="4000" b="1" dirty="0" smtClean="0">
                <a:solidFill>
                  <a:srgbClr val="660066"/>
                </a:solidFill>
              </a:rPr>
              <a:t>                         </a:t>
            </a:r>
            <a:br>
              <a:rPr lang="ru-RU" sz="4000" b="1" dirty="0" smtClean="0">
                <a:solidFill>
                  <a:srgbClr val="660066"/>
                </a:solidFill>
              </a:rPr>
            </a:br>
            <a:r>
              <a:rPr lang="ru-RU" sz="4000" b="1" dirty="0" smtClean="0">
                <a:solidFill>
                  <a:srgbClr val="660066"/>
                </a:solidFill>
              </a:rPr>
              <a:t/>
            </a:r>
            <a:br>
              <a:rPr lang="ru-RU" sz="4000" b="1" dirty="0" smtClean="0">
                <a:solidFill>
                  <a:srgbClr val="660066"/>
                </a:solidFill>
              </a:rPr>
            </a:br>
            <a:r>
              <a:rPr lang="ru-RU" sz="3100" b="1" dirty="0" smtClean="0">
                <a:solidFill>
                  <a:srgbClr val="660066"/>
                </a:solidFill>
              </a:rPr>
              <a:t/>
            </a:r>
            <a:br>
              <a:rPr lang="ru-RU" sz="3100" b="1" dirty="0" smtClean="0">
                <a:solidFill>
                  <a:srgbClr val="660066"/>
                </a:solidFill>
              </a:rPr>
            </a:br>
            <a:r>
              <a:rPr lang="ru-RU" b="1" dirty="0" smtClean="0">
                <a:solidFill>
                  <a:srgbClr val="660066"/>
                </a:solidFill>
              </a:rPr>
              <a:t/>
            </a:r>
            <a:br>
              <a:rPr lang="ru-RU" b="1" dirty="0" smtClean="0">
                <a:solidFill>
                  <a:srgbClr val="660066"/>
                </a:solidFill>
              </a:rPr>
            </a:br>
            <a:r>
              <a:rPr lang="ru-RU" b="1" dirty="0" smtClean="0">
                <a:solidFill>
                  <a:srgbClr val="660066"/>
                </a:solidFill>
              </a:rPr>
              <a:t/>
            </a:r>
            <a:br>
              <a:rPr lang="ru-RU" b="1" dirty="0" smtClean="0">
                <a:solidFill>
                  <a:srgbClr val="660066"/>
                </a:solidFill>
              </a:rPr>
            </a:br>
            <a:r>
              <a:rPr lang="ru-RU" b="1" dirty="0" smtClean="0">
                <a:solidFill>
                  <a:srgbClr val="660066"/>
                </a:solidFill>
              </a:rPr>
              <a:t/>
            </a:r>
            <a:br>
              <a:rPr lang="ru-RU" b="1" dirty="0" smtClean="0">
                <a:solidFill>
                  <a:srgbClr val="660066"/>
                </a:solidFill>
              </a:rPr>
            </a:br>
            <a:r>
              <a:rPr lang="ru-RU" b="1" dirty="0" smtClean="0">
                <a:solidFill>
                  <a:srgbClr val="660066"/>
                </a:solidFill>
              </a:rPr>
              <a:t/>
            </a:r>
            <a:br>
              <a:rPr lang="ru-RU" b="1" dirty="0" smtClean="0">
                <a:solidFill>
                  <a:srgbClr val="660066"/>
                </a:solidFill>
              </a:rPr>
            </a:br>
            <a:r>
              <a:rPr lang="ru-RU" b="1" dirty="0" smtClean="0">
                <a:solidFill>
                  <a:srgbClr val="660066"/>
                </a:solidFill>
              </a:rPr>
              <a:t/>
            </a:r>
            <a:br>
              <a:rPr lang="ru-RU" b="1" dirty="0" smtClean="0">
                <a:solidFill>
                  <a:srgbClr val="660066"/>
                </a:solidFill>
              </a:rPr>
            </a:br>
            <a:endParaRPr lang="ru-RU" b="1" dirty="0">
              <a:solidFill>
                <a:srgbClr val="66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55" y="969288"/>
            <a:ext cx="4310362" cy="2431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67" y="1281184"/>
            <a:ext cx="3325410" cy="5237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1" y="3900094"/>
            <a:ext cx="4414866" cy="2490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23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609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660066"/>
                </a:solidFill>
                <a:latin typeface="+mn-lt"/>
              </a:rPr>
              <a:t>            </a:t>
            </a:r>
            <a:br>
              <a:rPr lang="ru-RU" sz="3200" b="1" dirty="0" smtClean="0">
                <a:solidFill>
                  <a:srgbClr val="660066"/>
                </a:solidFill>
                <a:latin typeface="+mn-lt"/>
              </a:rPr>
            </a:br>
            <a:r>
              <a:rPr lang="ru-RU" b="1" dirty="0">
                <a:solidFill>
                  <a:srgbClr val="660066"/>
                </a:solidFill>
                <a:latin typeface="+mn-lt"/>
              </a:rPr>
              <a:t> </a:t>
            </a:r>
            <a:r>
              <a:rPr lang="ru-RU" b="1" dirty="0" smtClean="0">
                <a:solidFill>
                  <a:srgbClr val="660066"/>
                </a:solidFill>
                <a:latin typeface="+mn-lt"/>
              </a:rPr>
              <a:t>  </a:t>
            </a:r>
            <a:endParaRPr lang="ru-RU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11220"/>
            <a:ext cx="10515600" cy="56657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660066"/>
                </a:solidFill>
              </a:rPr>
              <a:t>                     </a:t>
            </a:r>
            <a:r>
              <a:rPr lang="ru-RU" sz="4000" b="1" dirty="0" smtClean="0">
                <a:solidFill>
                  <a:srgbClr val="660066"/>
                </a:solidFill>
              </a:rPr>
              <a:t>Выставка детских работ по теме  </a:t>
            </a:r>
            <a:br>
              <a:rPr lang="ru-RU" sz="4000" b="1" dirty="0" smtClean="0">
                <a:solidFill>
                  <a:srgbClr val="660066"/>
                </a:solidFill>
              </a:rPr>
            </a:br>
            <a:r>
              <a:rPr lang="ru-RU" sz="4000" b="1" dirty="0" smtClean="0">
                <a:solidFill>
                  <a:srgbClr val="660066"/>
                </a:solidFill>
              </a:rPr>
              <a:t>                               «Парикмахер»                       </a:t>
            </a:r>
            <a:endParaRPr lang="ru-RU" sz="4000" b="1" dirty="0">
              <a:solidFill>
                <a:srgbClr val="66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42" y="1672045"/>
            <a:ext cx="7200916" cy="4062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141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60089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 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Работа с родителями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40971"/>
            <a:ext cx="10515600" cy="4935992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660066"/>
                </a:solidFill>
              </a:rPr>
              <a:t>Проведение </a:t>
            </a:r>
            <a:r>
              <a:rPr lang="ru-RU" b="1" dirty="0">
                <a:solidFill>
                  <a:srgbClr val="660066"/>
                </a:solidFill>
              </a:rPr>
              <a:t>беседы – рассказ о своей профессии</a:t>
            </a:r>
            <a:r>
              <a:rPr lang="ru-RU" b="1" dirty="0" smtClean="0">
                <a:solidFill>
                  <a:srgbClr val="660066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660066"/>
                </a:solidFill>
              </a:rPr>
              <a:t> </a:t>
            </a:r>
            <a:r>
              <a:rPr lang="ru-RU" b="1" dirty="0">
                <a:solidFill>
                  <a:srgbClr val="660066"/>
                </a:solidFill>
              </a:rPr>
              <a:t>Консультации: «Знакомство с профессиями мамы и </a:t>
            </a:r>
            <a:r>
              <a:rPr lang="ru-RU" b="1" dirty="0" smtClean="0">
                <a:solidFill>
                  <a:srgbClr val="660066"/>
                </a:solidFill>
              </a:rPr>
              <a:t>папы</a:t>
            </a:r>
            <a:r>
              <a:rPr lang="ru-RU" b="1" dirty="0">
                <a:solidFill>
                  <a:srgbClr val="660066"/>
                </a:solidFill>
              </a:rPr>
              <a:t>», </a:t>
            </a:r>
            <a:r>
              <a:rPr lang="ru-RU" b="1" dirty="0" smtClean="0">
                <a:solidFill>
                  <a:srgbClr val="660066"/>
                </a:solidFill>
              </a:rPr>
              <a:t>   «</a:t>
            </a:r>
            <a:r>
              <a:rPr lang="ru-RU" b="1" dirty="0">
                <a:solidFill>
                  <a:srgbClr val="660066"/>
                </a:solidFill>
              </a:rPr>
              <a:t>Внешний вид ребенка</a:t>
            </a:r>
            <a:r>
              <a:rPr lang="ru-RU" b="1" dirty="0" smtClean="0">
                <a:solidFill>
                  <a:srgbClr val="660066"/>
                </a:solidFill>
              </a:rPr>
              <a:t>»;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660066"/>
                </a:solidFill>
              </a:rPr>
              <a:t> </a:t>
            </a:r>
            <a:r>
              <a:rPr lang="ru-RU" b="1" dirty="0">
                <a:solidFill>
                  <a:srgbClr val="660066"/>
                </a:solidFill>
              </a:rPr>
              <a:t>Оформление </a:t>
            </a:r>
            <a:r>
              <a:rPr lang="ru-RU" b="1" dirty="0" smtClean="0">
                <a:solidFill>
                  <a:srgbClr val="660066"/>
                </a:solidFill>
              </a:rPr>
              <a:t>игры «</a:t>
            </a:r>
            <a:r>
              <a:rPr lang="ru-RU" b="1" dirty="0">
                <a:solidFill>
                  <a:srgbClr val="660066"/>
                </a:solidFill>
              </a:rPr>
              <a:t>В </a:t>
            </a:r>
            <a:r>
              <a:rPr lang="ru-RU" b="1" dirty="0" smtClean="0">
                <a:solidFill>
                  <a:srgbClr val="660066"/>
                </a:solidFill>
              </a:rPr>
              <a:t>  парикмахерской»;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660066"/>
                </a:solidFill>
              </a:rPr>
              <a:t>  Участие </a:t>
            </a:r>
            <a:r>
              <a:rPr lang="ru-RU" b="1" dirty="0">
                <a:solidFill>
                  <a:srgbClr val="660066"/>
                </a:solidFill>
              </a:rPr>
              <a:t>в мастер – классе «Моя прическа</a:t>
            </a:r>
            <a:r>
              <a:rPr lang="ru-RU" b="1" dirty="0" smtClean="0">
                <a:solidFill>
                  <a:srgbClr val="660066"/>
                </a:solidFill>
              </a:rPr>
              <a:t>»;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660066"/>
                </a:solidFill>
              </a:rPr>
              <a:t> </a:t>
            </a:r>
            <a:r>
              <a:rPr lang="ru-RU" b="1" dirty="0" smtClean="0">
                <a:solidFill>
                  <a:srgbClr val="660066"/>
                </a:solidFill>
              </a:rPr>
              <a:t>Помощь </a:t>
            </a:r>
            <a:r>
              <a:rPr lang="ru-RU" b="1" dirty="0">
                <a:solidFill>
                  <a:srgbClr val="660066"/>
                </a:solidFill>
              </a:rPr>
              <a:t>в оформлении стенгазеты </a:t>
            </a:r>
            <a:r>
              <a:rPr lang="ru-RU" b="1" dirty="0" smtClean="0">
                <a:solidFill>
                  <a:srgbClr val="660066"/>
                </a:solidFill>
              </a:rPr>
              <a:t>«Профессии </a:t>
            </a:r>
            <a:r>
              <a:rPr lang="ru-RU" b="1" dirty="0">
                <a:solidFill>
                  <a:srgbClr val="660066"/>
                </a:solidFill>
              </a:rPr>
              <a:t>наших родителей</a:t>
            </a:r>
            <a:r>
              <a:rPr lang="ru-RU" b="1" dirty="0" smtClean="0">
                <a:solidFill>
                  <a:srgbClr val="660066"/>
                </a:solidFill>
              </a:rPr>
              <a:t>»;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660066"/>
                </a:solidFill>
              </a:rPr>
              <a:t>  </a:t>
            </a:r>
            <a:r>
              <a:rPr lang="ru-RU" b="1" dirty="0">
                <a:solidFill>
                  <a:srgbClr val="660066"/>
                </a:solidFill>
              </a:rPr>
              <a:t>Изготовление атрибутов для </a:t>
            </a:r>
            <a:r>
              <a:rPr lang="ru-RU" b="1" dirty="0" smtClean="0">
                <a:solidFill>
                  <a:srgbClr val="660066"/>
                </a:solidFill>
              </a:rPr>
              <a:t>сюжетно-ролевой игры «Парикмахерская»;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660066"/>
                </a:solidFill>
              </a:rPr>
              <a:t>Создание </a:t>
            </a:r>
            <a:r>
              <a:rPr lang="ru-RU" b="1" dirty="0">
                <a:solidFill>
                  <a:srgbClr val="660066"/>
                </a:solidFill>
              </a:rPr>
              <a:t>фотоальбома : «Мамины помощники»</a:t>
            </a:r>
          </a:p>
        </p:txBody>
      </p:sp>
    </p:spTree>
    <p:extLst>
      <p:ext uri="{BB962C8B-B14F-4D97-AF65-F5344CB8AC3E}">
        <p14:creationId xmlns:p14="http://schemas.microsoft.com/office/powerpoint/2010/main" val="157151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60089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 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31074"/>
            <a:ext cx="10515600" cy="599585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              </a:t>
            </a:r>
            <a:r>
              <a:rPr lang="ru-RU" b="1" dirty="0" smtClean="0">
                <a:solidFill>
                  <a:srgbClr val="660066"/>
                </a:solidFill>
              </a:rPr>
              <a:t> Мастер-класс с парикмахером «Моя прическа»</a:t>
            </a:r>
            <a:br>
              <a:rPr lang="ru-RU" b="1" dirty="0" smtClean="0">
                <a:solidFill>
                  <a:srgbClr val="660066"/>
                </a:solidFill>
              </a:rPr>
            </a:br>
            <a:r>
              <a:rPr lang="ru-RU" b="1" dirty="0" smtClean="0">
                <a:solidFill>
                  <a:srgbClr val="660066"/>
                </a:solidFill>
              </a:rPr>
              <a:t>                                           (мама Липина Ильи)</a:t>
            </a:r>
            <a:br>
              <a:rPr lang="ru-RU" b="1" dirty="0" smtClean="0">
                <a:solidFill>
                  <a:srgbClr val="660066"/>
                </a:solidFill>
              </a:rPr>
            </a:br>
            <a:endParaRPr lang="ru-RU" b="1" dirty="0">
              <a:solidFill>
                <a:srgbClr val="66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8" y="1371600"/>
            <a:ext cx="4295078" cy="2423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13" y="1567543"/>
            <a:ext cx="2498817" cy="444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7" y="3847011"/>
            <a:ext cx="4295079" cy="242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65" y="1567543"/>
            <a:ext cx="2498817" cy="444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992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60089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 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31074"/>
            <a:ext cx="10515600" cy="599585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     </a:t>
            </a:r>
            <a:r>
              <a:rPr lang="ru-RU" b="1" dirty="0" smtClean="0">
                <a:solidFill>
                  <a:srgbClr val="660066"/>
                </a:solidFill>
              </a:rPr>
              <a:t> </a:t>
            </a:r>
            <a:r>
              <a:rPr lang="ru-RU" sz="3600" b="1" dirty="0" smtClean="0">
                <a:solidFill>
                  <a:srgbClr val="660066"/>
                </a:solidFill>
              </a:rPr>
              <a:t>Фотоальбом «Мы – мамины помощники»</a:t>
            </a:r>
            <a:endParaRPr lang="ru-RU" sz="3600" b="1" dirty="0">
              <a:solidFill>
                <a:srgbClr val="66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25688" y="1071153"/>
            <a:ext cx="5280144" cy="297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4799" y="2713808"/>
            <a:ext cx="5500152" cy="310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649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2697"/>
            <a:ext cx="10659291" cy="79189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660066"/>
                </a:solidFill>
                <a:latin typeface="+mn-lt"/>
              </a:rPr>
              <a:t>                       </a:t>
            </a:r>
            <a:r>
              <a:rPr lang="ru-RU" b="1" dirty="0" smtClean="0">
                <a:solidFill>
                  <a:srgbClr val="660066"/>
                </a:solidFill>
                <a:latin typeface="+mn-lt"/>
              </a:rPr>
              <a:t>Задачи проекта:</a:t>
            </a:r>
            <a:endParaRPr lang="ru-RU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144588"/>
            <a:ext cx="10659291" cy="5032375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 Обогащать  представления детей о многообразии мира профессий в обществе;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 Расширять у детей знания и представления о профессиях своих родителей  (место работы родителей, значимость их труда; гордость и уважение к труду своих родителей);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 Вызвать интерес к окружающему миру;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 Активизировать  словарный запас;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 Развивать коммуникативные навыки;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 Развивать образное и пространственное мышление, побуждать детей к творчеству и самостоятельности.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 Прививать интерес к профессии «парикмахер»;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 Воспитывать у детей желание следить за своим внешним видом.</a:t>
            </a:r>
          </a:p>
        </p:txBody>
      </p:sp>
    </p:spTree>
    <p:extLst>
      <p:ext uri="{BB962C8B-B14F-4D97-AF65-F5344CB8AC3E}">
        <p14:creationId xmlns:p14="http://schemas.microsoft.com/office/powerpoint/2010/main" val="121483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60089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 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31074"/>
            <a:ext cx="10515600" cy="617873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      </a:t>
            </a:r>
            <a:r>
              <a:rPr lang="ru-RU" b="1" dirty="0" smtClean="0">
                <a:solidFill>
                  <a:srgbClr val="660066"/>
                </a:solidFill>
              </a:rPr>
              <a:t> </a:t>
            </a:r>
            <a:r>
              <a:rPr lang="ru-RU" sz="3600" b="1" dirty="0" smtClean="0">
                <a:solidFill>
                  <a:srgbClr val="660066"/>
                </a:solidFill>
              </a:rPr>
              <a:t>Стенгазета «Профессии наших родителей»</a:t>
            </a:r>
            <a:endParaRPr lang="ru-RU" sz="3600" b="1" dirty="0">
              <a:solidFill>
                <a:srgbClr val="660066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4375" y="1724399"/>
            <a:ext cx="5342709" cy="406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865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60089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 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509" y="640080"/>
            <a:ext cx="10515600" cy="582603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               </a:t>
            </a:r>
            <a:r>
              <a:rPr lang="ru-RU" b="1" dirty="0" smtClean="0">
                <a:solidFill>
                  <a:srgbClr val="660066"/>
                </a:solidFill>
              </a:rPr>
              <a:t>      </a:t>
            </a:r>
            <a:r>
              <a:rPr lang="ru-RU" sz="4000" b="1" dirty="0" smtClean="0">
                <a:solidFill>
                  <a:srgbClr val="660066"/>
                </a:solidFill>
              </a:rPr>
              <a:t> Полученный результат:  </a:t>
            </a:r>
            <a:endParaRPr lang="ru-RU" sz="4000" b="1" dirty="0">
              <a:solidFill>
                <a:srgbClr val="660066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660066"/>
                </a:solidFill>
              </a:rPr>
              <a:t> Повысился </a:t>
            </a:r>
            <a:r>
              <a:rPr lang="ru-RU" b="1" dirty="0">
                <a:solidFill>
                  <a:srgbClr val="660066"/>
                </a:solidFill>
              </a:rPr>
              <a:t>уровень </a:t>
            </a:r>
            <a:r>
              <a:rPr lang="ru-RU" b="1" dirty="0" smtClean="0">
                <a:solidFill>
                  <a:srgbClr val="660066"/>
                </a:solidFill>
              </a:rPr>
              <a:t>знаний детей </a:t>
            </a:r>
            <a:r>
              <a:rPr lang="ru-RU" b="1" dirty="0">
                <a:solidFill>
                  <a:srgbClr val="660066"/>
                </a:solidFill>
              </a:rPr>
              <a:t>о профессиях своих родителей, в частности о профессии – парикмахер</a:t>
            </a:r>
            <a:r>
              <a:rPr lang="ru-RU" b="1" dirty="0" smtClean="0">
                <a:solidFill>
                  <a:srgbClr val="660066"/>
                </a:solidFill>
              </a:rPr>
              <a:t>.</a:t>
            </a:r>
            <a:endParaRPr lang="ru-RU" b="1" dirty="0">
              <a:solidFill>
                <a:srgbClr val="660066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660066"/>
                </a:solidFill>
              </a:rPr>
              <a:t>  У детей расширился словарь по теме проекта.</a:t>
            </a:r>
            <a:endParaRPr lang="ru-RU" b="1" dirty="0">
              <a:solidFill>
                <a:srgbClr val="660066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660066"/>
                </a:solidFill>
              </a:rPr>
              <a:t> Дети стали </a:t>
            </a:r>
            <a:r>
              <a:rPr lang="ru-RU" b="1" dirty="0">
                <a:solidFill>
                  <a:srgbClr val="660066"/>
                </a:solidFill>
              </a:rPr>
              <a:t>следить за своим внешним видом, в частности, прической</a:t>
            </a:r>
            <a:r>
              <a:rPr lang="ru-RU" b="1" dirty="0" smtClean="0">
                <a:solidFill>
                  <a:srgbClr val="660066"/>
                </a:solidFill>
              </a:rPr>
              <a:t>.</a:t>
            </a:r>
            <a:endParaRPr lang="ru-RU" b="1" dirty="0">
              <a:solidFill>
                <a:srgbClr val="660066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660066"/>
                </a:solidFill>
              </a:rPr>
              <a:t> Перенесли </a:t>
            </a:r>
            <a:r>
              <a:rPr lang="ru-RU" b="1" dirty="0">
                <a:solidFill>
                  <a:srgbClr val="660066"/>
                </a:solidFill>
              </a:rPr>
              <a:t>полученные знания в сюжетно-ролевую игру</a:t>
            </a:r>
            <a:r>
              <a:rPr lang="ru-RU" b="1" dirty="0" smtClean="0">
                <a:solidFill>
                  <a:srgbClr val="660066"/>
                </a:solidFill>
              </a:rPr>
              <a:t>.</a:t>
            </a:r>
            <a:endParaRPr lang="ru-RU" b="1" dirty="0">
              <a:solidFill>
                <a:srgbClr val="660066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660066"/>
                </a:solidFill>
              </a:rPr>
              <a:t> Родители </a:t>
            </a:r>
            <a:r>
              <a:rPr lang="ru-RU" b="1" dirty="0">
                <a:solidFill>
                  <a:srgbClr val="660066"/>
                </a:solidFill>
              </a:rPr>
              <a:t>принимали активное участие в </a:t>
            </a:r>
            <a:r>
              <a:rPr lang="ru-RU" b="1" dirty="0" smtClean="0">
                <a:solidFill>
                  <a:srgbClr val="660066"/>
                </a:solidFill>
              </a:rPr>
              <a:t> реализации проекта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660066"/>
                </a:solidFill>
              </a:rPr>
              <a:t> Появился интерес к деятельности, организованной в рамках образовательного проекта, развитию творчества, знаний и умений у детей, желание общаться с ребенком на интересующие его темы, участвовать в жизни группы.</a:t>
            </a:r>
            <a:endParaRPr lang="ru-RU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62149"/>
            <a:ext cx="10515600" cy="80989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                   </a:t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       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660066"/>
                </a:solidFill>
                <a:latin typeface="+mn-lt"/>
              </a:rPr>
              <a:t>Итоговый этап проекта:</a:t>
            </a:r>
            <a:br>
              <a:rPr lang="ru-RU" b="1" dirty="0">
                <a:solidFill>
                  <a:srgbClr val="660066"/>
                </a:solidFill>
                <a:latin typeface="+mn-lt"/>
              </a:rPr>
            </a:br>
            <a:endParaRPr lang="ru-RU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72045"/>
            <a:ext cx="10515600" cy="4572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3600" dirty="0" smtClean="0">
                <a:solidFill>
                  <a:srgbClr val="660066"/>
                </a:solidFill>
              </a:rPr>
              <a:t>  </a:t>
            </a:r>
            <a:r>
              <a:rPr lang="ru-RU" sz="3600" b="1" dirty="0" smtClean="0">
                <a:solidFill>
                  <a:srgbClr val="660066"/>
                </a:solidFill>
              </a:rPr>
              <a:t>Выставка детских работ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600" b="1" dirty="0" smtClean="0">
                <a:solidFill>
                  <a:srgbClr val="660066"/>
                </a:solidFill>
              </a:rPr>
              <a:t>  Мастер-класс «Моя прическа»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600" b="1" dirty="0" smtClean="0">
                <a:solidFill>
                  <a:srgbClr val="660066"/>
                </a:solidFill>
              </a:rPr>
              <a:t> Презентация проекта на педсовете.             </a:t>
            </a:r>
            <a:endParaRPr lang="ru-RU" sz="36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60089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 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Список используемой литературы: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40970"/>
            <a:ext cx="10515600" cy="5185955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          </a:t>
            </a:r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660066"/>
                </a:solidFill>
              </a:rPr>
              <a:t> </a:t>
            </a:r>
            <a:r>
              <a:rPr lang="ru-RU" sz="8000" b="1" dirty="0">
                <a:solidFill>
                  <a:srgbClr val="660066"/>
                </a:solidFill>
              </a:rPr>
              <a:t>1. Алешина Н. В. Ознакомление дошкольников с окружающим и социальной действительностью. Старшая и подготовительная группы. – М, 2003.</a:t>
            </a:r>
          </a:p>
          <a:p>
            <a:pPr marL="0" indent="0">
              <a:buNone/>
            </a:pPr>
            <a:r>
              <a:rPr lang="ru-RU" sz="8000" b="1" dirty="0">
                <a:solidFill>
                  <a:srgbClr val="660066"/>
                </a:solidFill>
              </a:rPr>
              <a:t>2. Виноградова Н. Ф., Козлова С. А. Наша родина: пособие для воспитателя дет сада. – М, 1984.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660066"/>
                </a:solidFill>
              </a:rPr>
              <a:t>3. </a:t>
            </a:r>
            <a:r>
              <a:rPr lang="ru-RU" sz="8000" b="1" dirty="0">
                <a:solidFill>
                  <a:srgbClr val="660066"/>
                </a:solidFill>
              </a:rPr>
              <a:t>Жуковская Р. И., </a:t>
            </a:r>
            <a:r>
              <a:rPr lang="ru-RU" sz="8000" b="1" dirty="0" err="1">
                <a:solidFill>
                  <a:srgbClr val="660066"/>
                </a:solidFill>
              </a:rPr>
              <a:t>Пеньевская</a:t>
            </a:r>
            <a:r>
              <a:rPr lang="ru-RU" sz="8000" b="1" dirty="0">
                <a:solidFill>
                  <a:srgbClr val="660066"/>
                </a:solidFill>
              </a:rPr>
              <a:t> Л. А. Хрестоматия для детей старшего дошкольного возраста М, 1983.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660066"/>
                </a:solidFill>
              </a:rPr>
              <a:t>4. </a:t>
            </a:r>
            <a:r>
              <a:rPr lang="ru-RU" sz="8000" b="1" dirty="0">
                <a:solidFill>
                  <a:srgbClr val="660066"/>
                </a:solidFill>
              </a:rPr>
              <a:t>Мы в профессии играем // www.solnet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660066"/>
                </a:solidFill>
              </a:rPr>
              <a:t>5. </a:t>
            </a:r>
            <a:r>
              <a:rPr lang="ru-RU" sz="8000" b="1" dirty="0">
                <a:solidFill>
                  <a:srgbClr val="660066"/>
                </a:solidFill>
              </a:rPr>
              <a:t>Организованная деятельность по ознакомлению с окружающим: Знакомство с профессиями продавец, шофер, повар, врач // http://nsportal.ru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660066"/>
                </a:solidFill>
              </a:rPr>
              <a:t>6. </a:t>
            </a:r>
            <a:r>
              <a:rPr lang="ru-RU" sz="8000" b="1" dirty="0">
                <a:solidFill>
                  <a:srgbClr val="660066"/>
                </a:solidFill>
              </a:rPr>
              <a:t>Профессии: изучаем и раскрашиваем // Серия «Окружающий мир» худ. Л. Ю. Тетерина и В. А. </a:t>
            </a:r>
            <a:r>
              <a:rPr lang="ru-RU" sz="8000" b="1" dirty="0" err="1">
                <a:solidFill>
                  <a:srgbClr val="660066"/>
                </a:solidFill>
              </a:rPr>
              <a:t>Аржевитин</a:t>
            </a:r>
            <a:r>
              <a:rPr lang="ru-RU" sz="8000" b="1" dirty="0">
                <a:solidFill>
                  <a:srgbClr val="660066"/>
                </a:solidFill>
              </a:rPr>
              <a:t> – М, 2011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660066"/>
                </a:solidFill>
              </a:rPr>
              <a:t>7. </a:t>
            </a:r>
            <a:r>
              <a:rPr lang="ru-RU" sz="8000" b="1" dirty="0">
                <a:solidFill>
                  <a:srgbClr val="660066"/>
                </a:solidFill>
              </a:rPr>
              <a:t>Профессии родителей // http://nsportal.ru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660066"/>
                </a:solidFill>
              </a:rPr>
              <a:t>8. </a:t>
            </a:r>
            <a:r>
              <a:rPr lang="ru-RU" sz="8000" b="1" dirty="0">
                <a:solidFill>
                  <a:srgbClr val="660066"/>
                </a:solidFill>
              </a:rPr>
              <a:t>Раскраски для детей профессии // http://allforchildren.ru/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660066"/>
                </a:solidFill>
              </a:rPr>
              <a:t>9. </a:t>
            </a:r>
            <a:r>
              <a:rPr lang="ru-RU" sz="8000" b="1" dirty="0">
                <a:solidFill>
                  <a:srgbClr val="660066"/>
                </a:solidFill>
              </a:rPr>
              <a:t>Хрестоматия для детей старшего дошкольного возраста. Кн. Для воспитателя дет. Сада / Сост. З. Я. Рез Л. М. Гурович, Л. Б. Береговая; Под ред. В. И. Логиновой. – М, 1990.</a:t>
            </a:r>
          </a:p>
          <a:p>
            <a:pPr marL="0" indent="0">
              <a:buNone/>
            </a:pPr>
            <a:r>
              <a:rPr lang="ru-RU" sz="8000" b="1" dirty="0">
                <a:solidFill>
                  <a:srgbClr val="660066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8000" b="1" dirty="0">
                <a:solidFill>
                  <a:srgbClr val="660066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8000" dirty="0"/>
              <a:t>            </a:t>
            </a:r>
            <a:r>
              <a:rPr lang="ru-RU" sz="8000" b="1" dirty="0" smtClean="0">
                <a:solidFill>
                  <a:srgbClr val="660066"/>
                </a:solidFill>
              </a:rPr>
              <a:t>  </a:t>
            </a:r>
            <a:endParaRPr lang="ru-RU" sz="80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5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dirty="0" smtClean="0"/>
              <a:t>                   </a:t>
            </a:r>
            <a:br>
              <a:rPr lang="ru-RU" sz="2400" dirty="0" smtClean="0"/>
            </a:br>
            <a:r>
              <a:rPr lang="ru-RU" sz="2400" b="1" dirty="0">
                <a:solidFill>
                  <a:srgbClr val="660066"/>
                </a:solidFill>
              </a:rPr>
              <a:t> </a:t>
            </a:r>
            <a:r>
              <a:rPr lang="ru-RU" sz="2400" b="1" dirty="0" smtClean="0">
                <a:solidFill>
                  <a:srgbClr val="660066"/>
                </a:solidFill>
              </a:rPr>
              <a:t>                </a:t>
            </a:r>
            <a:r>
              <a:rPr lang="ru-RU" sz="3200" b="1" dirty="0" smtClean="0">
                <a:solidFill>
                  <a:srgbClr val="660066"/>
                </a:solidFill>
                <a:latin typeface="+mn-lt"/>
              </a:rPr>
              <a:t>Тип проекта – информационно-познавательный</a:t>
            </a:r>
            <a:endParaRPr lang="ru-RU" sz="32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</a:t>
            </a:r>
          </a:p>
          <a:p>
            <a:pPr marL="0" indent="0">
              <a:buNone/>
            </a:pPr>
            <a:r>
              <a:rPr lang="ru-RU" sz="3200" dirty="0"/>
              <a:t> </a:t>
            </a:r>
            <a:r>
              <a:rPr lang="ru-RU" sz="3200" dirty="0" smtClean="0"/>
              <a:t>               </a:t>
            </a:r>
            <a:r>
              <a:rPr lang="ru-RU" sz="3200" b="1" dirty="0" smtClean="0">
                <a:solidFill>
                  <a:srgbClr val="660066"/>
                </a:solidFill>
              </a:rPr>
              <a:t>Срок реализации проекта: 3 недели  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660066"/>
                </a:solidFill>
              </a:rPr>
              <a:t> </a:t>
            </a:r>
            <a:r>
              <a:rPr lang="ru-RU" sz="3200" b="1" dirty="0" smtClean="0">
                <a:solidFill>
                  <a:srgbClr val="660066"/>
                </a:solidFill>
              </a:rPr>
              <a:t>                           (с 05.11. по 25.11.2018г)</a:t>
            </a:r>
          </a:p>
          <a:p>
            <a:pPr marL="0" indent="0">
              <a:buNone/>
            </a:pPr>
            <a:endParaRPr lang="ru-RU" sz="3200" b="1" dirty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ru-RU" dirty="0" smtClean="0"/>
              <a:t>               </a:t>
            </a:r>
            <a:r>
              <a:rPr lang="ru-RU" sz="3200" b="1" dirty="0" smtClean="0">
                <a:solidFill>
                  <a:srgbClr val="660066"/>
                </a:solidFill>
              </a:rPr>
              <a:t>Участники проекта -  дети  старшей  группы №8, </a:t>
            </a:r>
            <a:br>
              <a:rPr lang="ru-RU" sz="3200" b="1" dirty="0" smtClean="0">
                <a:solidFill>
                  <a:srgbClr val="660066"/>
                </a:solidFill>
              </a:rPr>
            </a:br>
            <a:r>
              <a:rPr lang="ru-RU" sz="3200" b="1" dirty="0" smtClean="0">
                <a:solidFill>
                  <a:srgbClr val="660066"/>
                </a:solidFill>
              </a:rPr>
              <a:t>                 воспитатели, учитель-логопед, родители. </a:t>
            </a:r>
          </a:p>
          <a:p>
            <a:pPr marL="0" indent="0">
              <a:buNone/>
            </a:pPr>
            <a:endParaRPr lang="ru-RU" sz="32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9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452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dirty="0" smtClean="0">
                <a:latin typeface="+mn-lt"/>
              </a:rPr>
              <a:t>                         </a:t>
            </a:r>
            <a:r>
              <a:rPr lang="ru-RU" sz="3200" b="1" dirty="0" smtClean="0">
                <a:solidFill>
                  <a:srgbClr val="660066"/>
                </a:solidFill>
                <a:latin typeface="+mn-lt"/>
              </a:rPr>
              <a:t>Постановка проблемных вопросов:</a:t>
            </a:r>
            <a:endParaRPr lang="ru-RU" sz="32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09652"/>
            <a:ext cx="10515600" cy="516731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rgbClr val="660066"/>
                </a:solidFill>
              </a:rPr>
              <a:t>Что мы знаем: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660066"/>
                </a:solidFill>
              </a:rPr>
              <a:t>- Стрижки нам делает парикмахер;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660066"/>
                </a:solidFill>
              </a:rPr>
              <a:t>- Парикмахер работает в парикмахерской;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660066"/>
                </a:solidFill>
              </a:rPr>
              <a:t> </a:t>
            </a:r>
            <a:r>
              <a:rPr lang="ru-RU" b="1" dirty="0" smtClean="0">
                <a:solidFill>
                  <a:srgbClr val="660066"/>
                </a:solidFill>
              </a:rPr>
              <a:t>Что хотим узнать?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660066"/>
                </a:solidFill>
              </a:rPr>
              <a:t>- Что нужно знать, чтобы стать парикмахером?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660066"/>
                </a:solidFill>
              </a:rPr>
              <a:t>- Какие инструменты использует в работе парикмахер?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660066"/>
                </a:solidFill>
              </a:rPr>
              <a:t>- Парикмахер – это мужская или женская профессия?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660066"/>
                </a:solidFill>
              </a:rPr>
              <a:t> </a:t>
            </a:r>
            <a:r>
              <a:rPr lang="ru-RU" b="1" dirty="0" smtClean="0">
                <a:solidFill>
                  <a:srgbClr val="660066"/>
                </a:solidFill>
              </a:rPr>
              <a:t>Как мы можем узнать?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660066"/>
                </a:solidFill>
              </a:rPr>
              <a:t>- Сходить на экскурсию.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660066"/>
                </a:solidFill>
              </a:rPr>
              <a:t>- Спросить у родителей.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660066"/>
                </a:solidFill>
              </a:rPr>
              <a:t>  - Спросить у воспитателя.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69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 </a:t>
            </a:r>
            <a:r>
              <a:rPr lang="ru-RU" sz="3600" b="1" dirty="0" smtClean="0">
                <a:latin typeface="+mn-lt"/>
              </a:rPr>
              <a:t>                   </a:t>
            </a:r>
            <a:r>
              <a:rPr lang="ru-RU" sz="3600" b="1" dirty="0" smtClean="0">
                <a:solidFill>
                  <a:srgbClr val="660066"/>
                </a:solidFill>
                <a:latin typeface="+mn-lt"/>
              </a:rPr>
              <a:t>Предполагаемые результаты:</a:t>
            </a:r>
            <a:endParaRPr lang="ru-RU" sz="36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32412"/>
            <a:ext cx="10515600" cy="484455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 </a:t>
            </a:r>
            <a:r>
              <a:rPr lang="ru-RU" dirty="0" smtClean="0">
                <a:solidFill>
                  <a:srgbClr val="660066"/>
                </a:solidFill>
              </a:rPr>
              <a:t>Повышение уровня знаний о профессиях своих родителей, в частности о профессии – парикмахер.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Пополнение словарного запаса по теме, и активное использование в речи.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Формирование знаний и представлений о профессии, орудиях труда парикмахера, его месте работы, оборудовании, о творческой составляющей его профессии.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660066"/>
                </a:solidFill>
              </a:rPr>
              <a:t> </a:t>
            </a:r>
            <a:r>
              <a:rPr lang="ru-RU" dirty="0" smtClean="0">
                <a:solidFill>
                  <a:srgbClr val="660066"/>
                </a:solidFill>
              </a:rPr>
              <a:t> Активное включение родителей в педагогический процесс ДОУ, укрепление заинтересованности в сотрудничестве с детским садом 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660066"/>
                </a:solidFill>
              </a:rPr>
              <a:t> </a:t>
            </a:r>
            <a:r>
              <a:rPr lang="ru-RU" dirty="0" smtClean="0">
                <a:solidFill>
                  <a:srgbClr val="660066"/>
                </a:solidFill>
              </a:rPr>
              <a:t> Формирование умений творчески самостоятельно, развивать сюжет игры, распределять роли. Формирование правильных взаимоотношений между детьми в коллективе.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85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8" y="365125"/>
            <a:ext cx="10241281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660066"/>
                </a:solidFill>
              </a:rPr>
              <a:t>    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Этапы проекта:</a:t>
            </a:r>
            <a:endParaRPr lang="ru-RU" sz="4000" b="1" dirty="0">
              <a:solidFill>
                <a:srgbClr val="66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3588" y="1690688"/>
            <a:ext cx="10241281" cy="4486275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</a:t>
            </a:r>
            <a:r>
              <a:rPr lang="ru-RU" b="1" dirty="0" smtClean="0">
                <a:solidFill>
                  <a:srgbClr val="660066"/>
                </a:solidFill>
              </a:rPr>
              <a:t>1. Подготовительный </a:t>
            </a:r>
            <a:r>
              <a:rPr lang="ru-RU" dirty="0" smtClean="0">
                <a:solidFill>
                  <a:srgbClr val="660066"/>
                </a:solidFill>
              </a:rPr>
              <a:t>– вызвать интерес к теме, подобрать литературу, наглядный материал, дидактические игры. Составить план работы над проектом.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660066"/>
                </a:solidFill>
              </a:rPr>
              <a:t>     </a:t>
            </a:r>
            <a:r>
              <a:rPr lang="ru-RU" b="1" dirty="0" smtClean="0">
                <a:solidFill>
                  <a:srgbClr val="660066"/>
                </a:solidFill>
              </a:rPr>
              <a:t>2. Содержательный </a:t>
            </a:r>
            <a:r>
              <a:rPr lang="ru-RU" dirty="0" smtClean="0">
                <a:solidFill>
                  <a:srgbClr val="660066"/>
                </a:solidFill>
              </a:rPr>
              <a:t>– проведение бесед, прогулок, экскурсий, наблюдений, непосредственно образовательная деятельность, самостоятельная деятельность детей в условиях развивающей среды, вовлечение родителей в проект.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660066"/>
                </a:solidFill>
              </a:rPr>
              <a:t>    </a:t>
            </a:r>
            <a:r>
              <a:rPr lang="ru-RU" b="1" dirty="0" smtClean="0">
                <a:solidFill>
                  <a:srgbClr val="660066"/>
                </a:solidFill>
              </a:rPr>
              <a:t>3. Итоговый </a:t>
            </a:r>
            <a:r>
              <a:rPr lang="ru-RU" dirty="0" smtClean="0">
                <a:solidFill>
                  <a:srgbClr val="660066"/>
                </a:solidFill>
              </a:rPr>
              <a:t>– презентация проекта. </a:t>
            </a:r>
            <a:endParaRPr lang="ru-RU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Подготовительный этап проекта:</a:t>
            </a:r>
            <a:br>
              <a:rPr lang="ru-RU" sz="4000" b="1" dirty="0" smtClean="0">
                <a:solidFill>
                  <a:srgbClr val="660066"/>
                </a:solidFill>
                <a:latin typeface="+mn-lt"/>
              </a:rPr>
            </a:b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84664"/>
            <a:ext cx="10515600" cy="47923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660066"/>
                </a:solidFill>
              </a:rPr>
              <a:t>Подбор методической литературы.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Разработка плана реализации проекта.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Подбор иллюстративного и наглядно-дидактического материала.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Разработка конспектов мероприятий согласно плану </a:t>
            </a:r>
            <a:r>
              <a:rPr lang="ru-RU" dirty="0" err="1" smtClean="0">
                <a:solidFill>
                  <a:srgbClr val="660066"/>
                </a:solidFill>
              </a:rPr>
              <a:t>пректа</a:t>
            </a:r>
            <a:r>
              <a:rPr lang="ru-RU" dirty="0" smtClean="0">
                <a:solidFill>
                  <a:srgbClr val="660066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Обогащение предметно - развивающей среды.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Обеспечение реализации воспитательных, развивающих и обучающих задач через освоение детьми образовательных областей.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Подбор художественной литературы по теме проекта.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Оформление и оснащение уголка «Парикмахерская».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Изготовление атрибутов для сюжетно-ролевой игры « В «парикмахерской».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660066"/>
                </a:solidFill>
              </a:rPr>
              <a:t> Просмотр презентации «Профессия - парикмахер».</a:t>
            </a:r>
          </a:p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85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377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                   </a:t>
            </a:r>
            <a:r>
              <a:rPr lang="ru-RU" sz="4000" b="1" dirty="0" smtClean="0">
                <a:solidFill>
                  <a:srgbClr val="660066"/>
                </a:solidFill>
                <a:latin typeface="+mn-lt"/>
              </a:rPr>
              <a:t> Содержательный этап проекта:</a:t>
            </a:r>
            <a:endParaRPr lang="ru-RU" sz="40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8904"/>
            <a:ext cx="10515600" cy="515806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660066"/>
                </a:solidFill>
              </a:rPr>
              <a:t>                                         1. Введение в проект: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660066"/>
                </a:solidFill>
              </a:rPr>
              <a:t>             НОД </a:t>
            </a:r>
            <a:r>
              <a:rPr lang="ru-RU" dirty="0">
                <a:solidFill>
                  <a:srgbClr val="660066"/>
                </a:solidFill>
              </a:rPr>
              <a:t>по </a:t>
            </a:r>
            <a:r>
              <a:rPr lang="ru-RU" dirty="0" smtClean="0">
                <a:solidFill>
                  <a:srgbClr val="660066"/>
                </a:solidFill>
              </a:rPr>
              <a:t> развитию речи с использованием </a:t>
            </a:r>
            <a:r>
              <a:rPr lang="ru-RU" dirty="0">
                <a:solidFill>
                  <a:srgbClr val="660066"/>
                </a:solidFill>
              </a:rPr>
              <a:t>презентации </a:t>
            </a:r>
            <a:br>
              <a:rPr lang="ru-RU" dirty="0">
                <a:solidFill>
                  <a:srgbClr val="660066"/>
                </a:solidFill>
              </a:rPr>
            </a:br>
            <a:r>
              <a:rPr lang="ru-RU" dirty="0">
                <a:solidFill>
                  <a:srgbClr val="660066"/>
                </a:solidFill>
              </a:rPr>
              <a:t>                   </a:t>
            </a:r>
            <a:r>
              <a:rPr lang="ru-RU" dirty="0" smtClean="0">
                <a:solidFill>
                  <a:srgbClr val="660066"/>
                </a:solidFill>
              </a:rPr>
              <a:t> «Все профессии нужны, все профессии важны».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660066"/>
                </a:solidFill>
              </a:rPr>
              <a:t/>
            </a:r>
            <a:br>
              <a:rPr lang="ru-RU" dirty="0" smtClean="0">
                <a:solidFill>
                  <a:srgbClr val="660066"/>
                </a:solidFill>
              </a:rPr>
            </a:br>
            <a:endParaRPr lang="ru-RU" dirty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660066"/>
                </a:solidFill>
              </a:rPr>
              <a:t>          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81" y="2924898"/>
            <a:ext cx="4152010" cy="2342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52" y="2417618"/>
            <a:ext cx="3892340" cy="2195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3588327"/>
            <a:ext cx="4067400" cy="2294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696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</TotalTime>
  <Words>920</Words>
  <Application>Microsoft Office PowerPoint</Application>
  <PresentationFormat>Широкоэкранный</PresentationFormat>
  <Paragraphs>137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Gabriola</vt:lpstr>
      <vt:lpstr>Georgia</vt:lpstr>
      <vt:lpstr>Wingdings</vt:lpstr>
      <vt:lpstr>Тема Office</vt:lpstr>
      <vt:lpstr> Педагогический проект  в старшей логопедической группе №8 </vt:lpstr>
      <vt:lpstr>   </vt:lpstr>
      <vt:lpstr>                       Задачи проекта:</vt:lpstr>
      <vt:lpstr>                                     Тип проекта – информационно-познавательный</vt:lpstr>
      <vt:lpstr>                         Постановка проблемных вопросов:</vt:lpstr>
      <vt:lpstr>                    Предполагаемые результаты:</vt:lpstr>
      <vt:lpstr>                       Этапы проекта:</vt:lpstr>
      <vt:lpstr>                   Подготовительный этап проекта: </vt:lpstr>
      <vt:lpstr>                    Содержательный этап проекта:</vt:lpstr>
      <vt:lpstr>                              Сюжетно-ролевые игры</vt:lpstr>
      <vt:lpstr>                        Трудовая деятельность детей</vt:lpstr>
      <vt:lpstr>                     </vt:lpstr>
      <vt:lpstr>          Предметно-развивающая среда в группе</vt:lpstr>
      <vt:lpstr>                                      Труд детей на участке</vt:lpstr>
      <vt:lpstr>                    Экскурсия в парикмахерскую</vt:lpstr>
      <vt:lpstr>             Чтение художественной литературы</vt:lpstr>
      <vt:lpstr>                          Дидактические игры</vt:lpstr>
      <vt:lpstr>                                Строительные игры</vt:lpstr>
      <vt:lpstr>                            Сюжетно-ролевая игра                             «Парикмахерская»</vt:lpstr>
      <vt:lpstr>                        Познавательное развитие         НОД </vt:lpstr>
      <vt:lpstr>                                   Речевое развитие</vt:lpstr>
      <vt:lpstr> </vt:lpstr>
      <vt:lpstr>          НОД по развитию речи: «Обобщение знаний детей                           о профессии парикмахер»</vt:lpstr>
      <vt:lpstr>                  Художественно-эстетическое развитие</vt:lpstr>
      <vt:lpstr>                                </vt:lpstr>
      <vt:lpstr>                </vt:lpstr>
      <vt:lpstr>                                Работа с родителями</vt:lpstr>
      <vt:lpstr>                                 </vt:lpstr>
      <vt:lpstr>                                 </vt:lpstr>
      <vt:lpstr>                                 </vt:lpstr>
      <vt:lpstr>                                 </vt:lpstr>
      <vt:lpstr>                                                           Итоговый этап проекта: </vt:lpstr>
      <vt:lpstr>                     Список используемой литературы: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Admin</dc:creator>
  <cp:lastModifiedBy>Admin</cp:lastModifiedBy>
  <cp:revision>50</cp:revision>
  <dcterms:created xsi:type="dcterms:W3CDTF">2018-12-01T18:39:18Z</dcterms:created>
  <dcterms:modified xsi:type="dcterms:W3CDTF">2018-12-04T08:03:55Z</dcterms:modified>
</cp:coreProperties>
</file>