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66" r:id="rId15"/>
    <p:sldId id="268" r:id="rId16"/>
    <p:sldId id="269" r:id="rId17"/>
    <p:sldId id="270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29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9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33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146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00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4776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33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106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4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7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8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4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7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5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8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7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C62176D-CFD5-4C9D-9F10-425A2816372E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8839A1-19ED-4C78-BF27-8B1BD14A4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62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g"/><Relationship Id="rId7" Type="http://schemas.openxmlformats.org/officeDocument/2006/relationships/image" Target="../media/image52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854" y="1393512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0" i="0" dirty="0" smtClean="0">
                <a:solidFill>
                  <a:srgbClr val="181818"/>
                </a:solidFill>
                <a:effectLst/>
                <a:latin typeface="Open Sans"/>
              </a:rPr>
              <a:t>«Организация работы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i="0" dirty="0" smtClean="0">
                <a:solidFill>
                  <a:srgbClr val="181818"/>
                </a:solidFill>
                <a:effectLst/>
                <a:latin typeface="Open Sans"/>
              </a:rPr>
              <a:t>по нравственно- патриотическому воспитанию детей дошкольного возраста»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42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93" y="375783"/>
            <a:ext cx="11526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181818"/>
                </a:solidFill>
                <a:effectLst/>
                <a:latin typeface="Open Sans"/>
              </a:rPr>
              <a:t>Художественное творчество и патриотические праздники.</a:t>
            </a:r>
          </a:p>
          <a:p>
            <a:pPr algn="ctr"/>
            <a:endParaRPr lang="ru-RU" b="1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algn="ctr"/>
            <a:r>
              <a:rPr lang="ru-RU" b="0" i="0" dirty="0" smtClean="0">
                <a:solidFill>
                  <a:srgbClr val="181818"/>
                </a:solidFill>
                <a:effectLst/>
                <a:latin typeface="Open Sans"/>
              </a:rPr>
              <a:t>Продолжать формировать патриотические чувства  у старших дошкольников, чувство гордости за подвиг нашего народа в Великой Отечественной войне.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19615" r="6955" b="17179"/>
          <a:stretch/>
        </p:blipFill>
        <p:spPr>
          <a:xfrm>
            <a:off x="313593" y="1732083"/>
            <a:ext cx="2898538" cy="1600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14231" b="11538"/>
          <a:stretch/>
        </p:blipFill>
        <p:spPr>
          <a:xfrm>
            <a:off x="420741" y="3789486"/>
            <a:ext cx="2314963" cy="2356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15311" r="20940"/>
          <a:stretch/>
        </p:blipFill>
        <p:spPr>
          <a:xfrm>
            <a:off x="3650912" y="1811214"/>
            <a:ext cx="2108049" cy="2101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t="14404" b="25716"/>
          <a:stretch/>
        </p:blipFill>
        <p:spPr>
          <a:xfrm>
            <a:off x="6197742" y="1837591"/>
            <a:ext cx="2769918" cy="1494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7129" r="2475"/>
          <a:stretch/>
        </p:blipFill>
        <p:spPr>
          <a:xfrm>
            <a:off x="9705006" y="1635367"/>
            <a:ext cx="2057399" cy="216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23" y="4229100"/>
            <a:ext cx="2256693" cy="2031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t="13375" b="7866"/>
          <a:stretch/>
        </p:blipFill>
        <p:spPr>
          <a:xfrm>
            <a:off x="5758961" y="3938954"/>
            <a:ext cx="3234207" cy="2321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6" b="7447"/>
          <a:stretch/>
        </p:blipFill>
        <p:spPr>
          <a:xfrm>
            <a:off x="9300840" y="4391757"/>
            <a:ext cx="2715585" cy="15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t="10886" r="15812" b="8453"/>
          <a:stretch/>
        </p:blipFill>
        <p:spPr>
          <a:xfrm>
            <a:off x="517723" y="228601"/>
            <a:ext cx="2216685" cy="17672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5" y="2348279"/>
            <a:ext cx="2254860" cy="28066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13" y="134815"/>
            <a:ext cx="2257134" cy="2081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b="5480"/>
          <a:stretch/>
        </p:blipFill>
        <p:spPr>
          <a:xfrm>
            <a:off x="3456519" y="3013196"/>
            <a:ext cx="3401841" cy="3387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t="29802"/>
          <a:stretch/>
        </p:blipFill>
        <p:spPr>
          <a:xfrm>
            <a:off x="7561384" y="3842238"/>
            <a:ext cx="3502269" cy="2211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18077" r="18205" b="20641"/>
          <a:stretch/>
        </p:blipFill>
        <p:spPr>
          <a:xfrm>
            <a:off x="5745265" y="597146"/>
            <a:ext cx="3057299" cy="1808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3333" b="27564"/>
          <a:stretch/>
        </p:blipFill>
        <p:spPr>
          <a:xfrm flipH="1">
            <a:off x="9040465" y="1995855"/>
            <a:ext cx="3026468" cy="16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4" y="228600"/>
            <a:ext cx="2532185" cy="1899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4" y="2303585"/>
            <a:ext cx="2737338" cy="2053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6" b="28205"/>
          <a:stretch/>
        </p:blipFill>
        <p:spPr>
          <a:xfrm>
            <a:off x="437673" y="4532435"/>
            <a:ext cx="2383666" cy="1820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9" b="29872"/>
          <a:stretch/>
        </p:blipFill>
        <p:spPr>
          <a:xfrm>
            <a:off x="3613638" y="228600"/>
            <a:ext cx="3364889" cy="2607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19359" r="14615" b="12179"/>
          <a:stretch/>
        </p:blipFill>
        <p:spPr>
          <a:xfrm>
            <a:off x="7491413" y="718493"/>
            <a:ext cx="4203546" cy="1881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3" b="12692"/>
          <a:stretch/>
        </p:blipFill>
        <p:spPr>
          <a:xfrm>
            <a:off x="3613638" y="3042139"/>
            <a:ext cx="2707288" cy="34246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29359" r="6544" b="27052"/>
          <a:stretch/>
        </p:blipFill>
        <p:spPr>
          <a:xfrm>
            <a:off x="6833812" y="4001685"/>
            <a:ext cx="2648059" cy="23507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32948" b="24488"/>
          <a:stretch/>
        </p:blipFill>
        <p:spPr>
          <a:xfrm>
            <a:off x="9714669" y="3182815"/>
            <a:ext cx="2384396" cy="18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2" y="158260"/>
            <a:ext cx="2719221" cy="3323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r="8482" b="6154"/>
          <a:stretch/>
        </p:blipFill>
        <p:spPr>
          <a:xfrm>
            <a:off x="845395" y="3543298"/>
            <a:ext cx="2804747" cy="30597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r="19274"/>
          <a:stretch/>
        </p:blipFill>
        <p:spPr>
          <a:xfrm>
            <a:off x="3877407" y="332275"/>
            <a:ext cx="2400300" cy="27605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t="2105" r="7094" b="3832"/>
          <a:stretch/>
        </p:blipFill>
        <p:spPr>
          <a:xfrm>
            <a:off x="4985238" y="3997384"/>
            <a:ext cx="2879037" cy="23739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r="12991"/>
          <a:stretch/>
        </p:blipFill>
        <p:spPr>
          <a:xfrm>
            <a:off x="9494359" y="3968443"/>
            <a:ext cx="2366463" cy="24028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70" y="332274"/>
            <a:ext cx="2292252" cy="31494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9" t="30770" r="4167" b="20640"/>
          <a:stretch/>
        </p:blipFill>
        <p:spPr>
          <a:xfrm>
            <a:off x="6658833" y="557898"/>
            <a:ext cx="2528611" cy="23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461" y="505489"/>
            <a:ext cx="11465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181818"/>
                </a:solidFill>
                <a:effectLst/>
                <a:latin typeface="Open Sans"/>
              </a:rPr>
              <a:t>Прогулки, экскурсии по родному городу.</a:t>
            </a:r>
          </a:p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0" i="0" dirty="0" smtClean="0">
                <a:solidFill>
                  <a:srgbClr val="181818"/>
                </a:solidFill>
                <a:effectLst/>
                <a:latin typeface="Open Sans"/>
              </a:rPr>
              <a:t>Эту истину знаю от роду. И её никогда не таю: Кто не любит родную природу, </a:t>
            </a:r>
          </a:p>
          <a:p>
            <a:pPr algn="ctr"/>
            <a:r>
              <a:rPr lang="ru-RU" b="0" i="0" dirty="0" smtClean="0">
                <a:solidFill>
                  <a:srgbClr val="181818"/>
                </a:solidFill>
                <a:effectLst/>
                <a:latin typeface="Open Sans"/>
              </a:rPr>
              <a:t>Тот не любит Отчизну свою.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" b="16461"/>
          <a:stretch/>
        </p:blipFill>
        <p:spPr>
          <a:xfrm>
            <a:off x="429824" y="1890346"/>
            <a:ext cx="1845186" cy="19079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2" b="16155"/>
          <a:stretch/>
        </p:blipFill>
        <p:spPr>
          <a:xfrm>
            <a:off x="3375247" y="1980277"/>
            <a:ext cx="1834874" cy="1652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62" y="4071814"/>
            <a:ext cx="1713035" cy="2284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90" y="2022341"/>
            <a:ext cx="1760660" cy="2347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06" y="2031133"/>
            <a:ext cx="2356192" cy="1767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87" y="3948153"/>
            <a:ext cx="1959219" cy="26122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" r="11595" b="19103"/>
          <a:stretch/>
        </p:blipFill>
        <p:spPr>
          <a:xfrm>
            <a:off x="7413766" y="4193770"/>
            <a:ext cx="1898406" cy="21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2946" y="2363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181818"/>
                </a:solidFill>
                <a:effectLst/>
                <a:latin typeface="Open Sans"/>
              </a:rPr>
              <a:t>Малая родина город Новоалександровск.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</a:t>
            </a:r>
            <a:r>
              <a:rPr lang="ru-RU" b="1" i="0" dirty="0" smtClean="0">
                <a:solidFill>
                  <a:srgbClr val="181818"/>
                </a:solidFill>
                <a:effectLst/>
                <a:latin typeface="Open Sans"/>
              </a:rPr>
              <a:t>Люби и знай свой край родной.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3" y="1228773"/>
            <a:ext cx="3231173" cy="22977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72" y="1275942"/>
            <a:ext cx="3203331" cy="2340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35" y="1134435"/>
            <a:ext cx="3429001" cy="2528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1" y="3818060"/>
            <a:ext cx="2411657" cy="2486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73" y="3801532"/>
            <a:ext cx="3619527" cy="2659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82" y="4063307"/>
            <a:ext cx="3281848" cy="23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0415" y="4945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0" dirty="0" smtClean="0">
                <a:solidFill>
                  <a:srgbClr val="181818"/>
                </a:solidFill>
                <a:effectLst/>
                <a:latin typeface="Open Sans"/>
              </a:rPr>
              <a:t>Приобщение детей к патриотизму.</a:t>
            </a:r>
          </a:p>
          <a:p>
            <a:pPr algn="ctr"/>
            <a:r>
              <a:rPr lang="ru-RU" b="1" i="0" dirty="0" smtClean="0">
                <a:solidFill>
                  <a:srgbClr val="181818"/>
                </a:solidFill>
                <a:effectLst/>
                <a:latin typeface="Open Sans"/>
              </a:rPr>
              <a:t>« Мы помним. Мы гордимся!»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3"/>
          <a:stretch/>
        </p:blipFill>
        <p:spPr>
          <a:xfrm>
            <a:off x="360149" y="1140851"/>
            <a:ext cx="1923286" cy="3059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10769" r="5784" b="16154"/>
          <a:stretch/>
        </p:blipFill>
        <p:spPr>
          <a:xfrm>
            <a:off x="5105400" y="3730087"/>
            <a:ext cx="2421263" cy="2822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6" b="8846"/>
          <a:stretch/>
        </p:blipFill>
        <p:spPr>
          <a:xfrm>
            <a:off x="7933020" y="1354015"/>
            <a:ext cx="3666963" cy="2066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2" b="10385"/>
          <a:stretch/>
        </p:blipFill>
        <p:spPr>
          <a:xfrm>
            <a:off x="578710" y="4624754"/>
            <a:ext cx="3969843" cy="19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2"/>
          <a:stretch/>
        </p:blipFill>
        <p:spPr>
          <a:xfrm>
            <a:off x="8515014" y="3677333"/>
            <a:ext cx="3203666" cy="28750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26" y="1635370"/>
            <a:ext cx="2379784" cy="1784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90" y="1140851"/>
            <a:ext cx="1793631" cy="23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085" y="505489"/>
            <a:ext cx="11183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181818"/>
                </a:solidFill>
                <a:effectLst/>
                <a:latin typeface="Open Sans"/>
              </a:rPr>
              <a:t>Покормите птиц в холодное время года.</a:t>
            </a:r>
          </a:p>
          <a:p>
            <a:r>
              <a:rPr lang="ru-RU" b="0" i="0" dirty="0" smtClean="0">
                <a:solidFill>
                  <a:srgbClr val="181818"/>
                </a:solidFill>
                <a:effectLst/>
                <a:latin typeface="Open Sans"/>
              </a:rPr>
              <a:t> Закреплять нравственное развитие, бережное отношение к животному миру нашей родины.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6" y="1222160"/>
            <a:ext cx="2011241" cy="2681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95" y="3891839"/>
            <a:ext cx="2123531" cy="2831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247" y="3845928"/>
            <a:ext cx="2114550" cy="281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5" b="10898"/>
          <a:stretch/>
        </p:blipFill>
        <p:spPr>
          <a:xfrm>
            <a:off x="8379008" y="1235907"/>
            <a:ext cx="2176454" cy="274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1" b="14871"/>
          <a:stretch/>
        </p:blipFill>
        <p:spPr>
          <a:xfrm>
            <a:off x="4359564" y="1307888"/>
            <a:ext cx="2054548" cy="2538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83"/>
          <a:stretch/>
        </p:blipFill>
        <p:spPr>
          <a:xfrm>
            <a:off x="6351690" y="4008489"/>
            <a:ext cx="2027318" cy="26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746" y="395462"/>
            <a:ext cx="11315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181818"/>
                </a:solidFill>
                <a:effectLst/>
                <a:latin typeface="Open Sans"/>
              </a:rPr>
              <a:t>« Нравственно- патриотическое воспитание дошкольников»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181818"/>
                </a:solidFill>
                <a:effectLst/>
                <a:latin typeface="Open Sans"/>
              </a:rPr>
              <a:t>Хочется верить, что проводимая работа по нравственно-патриотическому воспитанию дошкольников будет фундаментом для воспитания будущего поколения, обладающего духовно-нравственными ценностями, гражданско-патриотическими чувствами, уважающими культурное, историческое прошлое и настоящее России.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10769" r="7373" b="9744"/>
          <a:stretch/>
        </p:blipFill>
        <p:spPr>
          <a:xfrm>
            <a:off x="3191607" y="2373924"/>
            <a:ext cx="5969977" cy="40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6961" y="1028343"/>
            <a:ext cx="101463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81818"/>
                </a:solidFill>
                <a:effectLst/>
                <a:latin typeface="Open Sans"/>
              </a:rPr>
              <a:t>Родина, Отечество …В корнях этих слов близкие каждому образы: мать и отец, родители, те, кто дает жизнь новому существу. Решая вопрос о том, какими должны быть содержание и методы патриотического воспитания в детском саду, встанем на путь, указанный родным языком – главным инструментом человеческой культуры.</a:t>
            </a:r>
          </a:p>
          <a:p>
            <a:endParaRPr lang="ru-RU" dirty="0">
              <a:solidFill>
                <a:srgbClr val="181818"/>
              </a:solidFill>
              <a:latin typeface="Open Sans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181818"/>
                </a:solidFill>
                <a:effectLst/>
                <a:latin typeface="Open Sans"/>
              </a:rPr>
              <a:t>Суть патриотического воспитания состоит в том, чтобы посеять и вырастить в душе семена любви к родной природе, к родному дому и семье, к истории и культуре страны, созданной трудами родных и близких людей, тех, кого зовут соотечественниками. Наследование нравственных и эстетических ценностей родной культуры в самом нежном возрасте – это и есть самый естественный, а потому и верный способ патриотического воспитания, воспитания чувства любви к Отечеству.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3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578" y="1344701"/>
            <a:ext cx="112365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81818"/>
                </a:solidFill>
                <a:effectLst/>
                <a:latin typeface="Open Sans"/>
              </a:rPr>
              <a:t>В настоящее время перед дошкольными образовательными учреждениями остро встала проблема гражданско-патриотического воспитания подрастающего поколения, так как наследование нравственных, патриотических ценностей семьи, родного края в самом нежном возрасте – есть самый естественный, а поэтому и верный способ гражданско-патриотического воспитания, формирования чувства любви к своему краю, к Родине. Проблема гражданско-патриотического воспитания в современном мире актуальна. Принята государственная программа «Патриотическое воспитание граждан Российской Федерации», направленная на все социальные слои и возрастные группы граждан России. Между тем в средствах массовой информации продолжается дискуссия о том, надо ли воспитывать любовь к Родине. Но если мы не научим ребенка любить свою страну: ее леса, моря, озера, горы, исторические памятники, словом рукотворные и природные чудеса, то кому она будет нужна? Кто будет радоваться ее достижениями, и болеть ее горестями. Судьба Родины в руках человека. Родина такова, какой мы ее делаем сами. Желание беречь и приумножать исторические и природные богатства - вот цель воспитания любви к Родине, воспитание патриотов своего Отечества.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5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6285" y="1997839"/>
            <a:ext cx="9944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181818"/>
                </a:solidFill>
                <a:effectLst/>
                <a:latin typeface="Open Sans"/>
              </a:rPr>
              <a:t>«Нравственно-патриотическое воспитание дошкольников»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0" u="sng" dirty="0" smtClean="0">
                <a:solidFill>
                  <a:srgbClr val="181818"/>
                </a:solidFill>
                <a:effectLst/>
                <a:latin typeface="Open Sans"/>
              </a:rPr>
              <a:t>Цель </a:t>
            </a:r>
            <a:r>
              <a:rPr lang="ru-RU" b="0" i="0" dirty="0" smtClean="0">
                <a:solidFill>
                  <a:srgbClr val="181818"/>
                </a:solidFill>
                <a:effectLst/>
                <a:latin typeface="Open Sans"/>
              </a:rPr>
              <a:t>нравственно- патриотического воспитания у детей дошкольного возраста - воспитывать у ребенка чувство любви и привязанности к Родине; формирование у них потребности совершать добрые дела и поступки, чувство сопричастности к окружающему и развитие таких качеств, как сострадание, сочувствие, находчивость, любознательность.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177" y="1997839"/>
            <a:ext cx="105507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181818"/>
                </a:solidFill>
                <a:effectLst/>
                <a:latin typeface="Open Sans"/>
              </a:rPr>
              <a:t>«Патриотическое воспитание дошкольников»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0" u="sng" dirty="0" smtClean="0">
                <a:solidFill>
                  <a:srgbClr val="181818"/>
                </a:solidFill>
                <a:effectLst/>
                <a:latin typeface="Open Sans"/>
              </a:rPr>
              <a:t>Задачи: </a:t>
            </a:r>
            <a:r>
              <a:rPr lang="ru-RU" b="0" i="0" dirty="0" smtClean="0">
                <a:solidFill>
                  <a:srgbClr val="181818"/>
                </a:solidFill>
                <a:effectLst/>
                <a:latin typeface="Open Sans"/>
              </a:rPr>
              <a:t>Привитие детям чувства любви к своему родному краю, своей малой родине на основе приобщения к родной природе, культуре и традициям. Формирование чувства привязанности к своему дому, детскому саду, своим близким. Расширение представлений о России, как о родной стране, о родном городе. Воспитание патриотизма, уважение к культурному прошлому России.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4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723" y="1582341"/>
            <a:ext cx="10682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81818"/>
                </a:solidFill>
                <a:effectLst/>
                <a:latin typeface="Open Sans"/>
              </a:rPr>
              <a:t>Быть патриотом – значит ощущать себя неотъемлемой частью Отечества. Это сложное чувство возникает еще в дошкольном детстве, когда закладываются основы ценностного отношения к окружающему миру, и формируется в ребёнке постепенно, в ходе воспитания любви к своим ближним, к детскому саду, к родным местам, родной стране. Дошкольный возраст как период становления личности имеет свои потенциальные возможности для формирования высших нравственных чувств, к которым, и относиться чувство патриотизма. Понятие «патриотизм» включает в себя любовь к Родине, к земле, где родился и вырос, гордость за исторические свершения своего народа.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177</TotalTime>
  <Words>394</Words>
  <Application>Microsoft Office PowerPoint</Application>
  <PresentationFormat>Широкоэкранный</PresentationFormat>
  <Paragraphs>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Century Gothic</vt:lpstr>
      <vt:lpstr>Open Sans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2022-02-07T16:58:47Z</dcterms:created>
  <dcterms:modified xsi:type="dcterms:W3CDTF">2022-02-07T19:56:01Z</dcterms:modified>
</cp:coreProperties>
</file>