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66" r:id="rId2"/>
    <p:sldId id="257" r:id="rId3"/>
    <p:sldId id="258" r:id="rId4"/>
    <p:sldId id="259" r:id="rId5"/>
    <p:sldId id="269" r:id="rId6"/>
    <p:sldId id="260" r:id="rId7"/>
    <p:sldId id="267" r:id="rId8"/>
    <p:sldId id="261" r:id="rId9"/>
    <p:sldId id="270" r:id="rId10"/>
    <p:sldId id="262" r:id="rId11"/>
    <p:sldId id="268" r:id="rId12"/>
    <p:sldId id="263" r:id="rId13"/>
    <p:sldId id="265" r:id="rId14"/>
    <p:sldId id="271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1/29/2024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1/29/2024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1/29/2024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25070" y="339291"/>
            <a:ext cx="8915399" cy="2262781"/>
          </a:xfrm>
        </p:spPr>
        <p:txBody>
          <a:bodyPr/>
          <a:lstStyle/>
          <a:p>
            <a:pPr algn="ctr"/>
            <a:r>
              <a:rPr lang="ru-RU" dirty="0" smtClean="0"/>
              <a:t>Урок математики </a:t>
            </a:r>
            <a:br>
              <a:rPr lang="ru-RU" dirty="0" smtClean="0"/>
            </a:br>
            <a:r>
              <a:rPr lang="ru-RU" dirty="0" smtClean="0"/>
              <a:t>в 1 классе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09567" y="2717573"/>
            <a:ext cx="8915399" cy="1126283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/>
              <a:t>Числа от</a:t>
            </a:r>
            <a:r>
              <a:rPr lang="en-US" sz="3600" b="1" dirty="0" smtClean="0"/>
              <a:t> </a:t>
            </a:r>
            <a:r>
              <a:rPr lang="ru-RU" sz="3600" b="1" dirty="0" smtClean="0"/>
              <a:t>1 до 10. </a:t>
            </a:r>
          </a:p>
          <a:p>
            <a:pPr algn="ctr"/>
            <a:r>
              <a:rPr lang="ru-RU" sz="3600" b="1" dirty="0" smtClean="0"/>
              <a:t>Сложение и вычитание. Закрепление.</a:t>
            </a:r>
            <a:endParaRPr lang="ru-RU" sz="36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036541" y="5346357"/>
            <a:ext cx="41649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Автор презентации: Полищук С.И.</a:t>
            </a:r>
          </a:p>
          <a:p>
            <a:pPr algn="ctr"/>
            <a:r>
              <a:rPr lang="ru-RU" dirty="0" smtClean="0"/>
              <a:t>2023 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50401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3636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73428" y="98061"/>
            <a:ext cx="665118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Задание от медведя</a:t>
            </a:r>
            <a:endParaRPr lang="ru-RU" sz="48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chemeClr val="bg2">
                  <a:lumMod val="50000"/>
                </a:schemeClr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9526" y="929058"/>
            <a:ext cx="9515475" cy="5715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42449" y="1408523"/>
            <a:ext cx="3190747" cy="3190747"/>
          </a:xfrm>
          <a:prstGeom prst="rect">
            <a:avLst/>
          </a:prstGeom>
          <a:ln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3282566" y="1846683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>
                <a:solidFill>
                  <a:srgbClr val="7030A0"/>
                </a:solidFill>
              </a:rPr>
              <a:t>9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282566" y="2431458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7030A0"/>
                </a:solidFill>
              </a:rPr>
              <a:t>8</a:t>
            </a:r>
            <a:endParaRPr lang="ru-RU" sz="3200" dirty="0">
              <a:solidFill>
                <a:srgbClr val="7030A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87353" y="3086738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7030A0"/>
                </a:solidFill>
              </a:rPr>
              <a:t>5</a:t>
            </a:r>
            <a:endParaRPr lang="ru-RU" sz="3200" dirty="0">
              <a:solidFill>
                <a:srgbClr val="7030A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08755" y="1846682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7030A0"/>
                </a:solidFill>
              </a:rPr>
              <a:t>6</a:t>
            </a:r>
            <a:endParaRPr lang="ru-RU" sz="3200" dirty="0">
              <a:solidFill>
                <a:srgbClr val="7030A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08755" y="2450583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>
                <a:solidFill>
                  <a:srgbClr val="7030A0"/>
                </a:solidFill>
              </a:rPr>
              <a:t>9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669055" y="3086737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7030A0"/>
                </a:solidFill>
              </a:rPr>
              <a:t>7</a:t>
            </a:r>
            <a:endParaRPr lang="ru-RU" sz="3200" dirty="0">
              <a:solidFill>
                <a:srgbClr val="7030A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669055" y="3671512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7030A0"/>
                </a:solidFill>
              </a:rPr>
              <a:t>3</a:t>
            </a:r>
            <a:endParaRPr lang="ru-RU" sz="3200" dirty="0">
              <a:solidFill>
                <a:srgbClr val="7030A0"/>
              </a:solidFill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3975234" y="3888606"/>
            <a:ext cx="221381" cy="192506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V="1">
            <a:off x="3975234" y="3897483"/>
            <a:ext cx="244011" cy="183629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1668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93310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27624" t="29576" r="31032" b="28296"/>
          <a:stretch/>
        </p:blipFill>
        <p:spPr>
          <a:xfrm>
            <a:off x="3639670" y="1335741"/>
            <a:ext cx="4778189" cy="509311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449707" y="98061"/>
            <a:ext cx="549862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Задание от лисы</a:t>
            </a:r>
            <a:endParaRPr lang="ru-RU" sz="48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6350400" y="3191436"/>
            <a:ext cx="2185380" cy="203837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72853" y="2474260"/>
            <a:ext cx="2395405" cy="245971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5942" r="28048"/>
          <a:stretch/>
        </p:blipFill>
        <p:spPr>
          <a:xfrm>
            <a:off x="7665513" y="4140874"/>
            <a:ext cx="546848" cy="79309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761044" y="3200518"/>
            <a:ext cx="8226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3 кг</a:t>
            </a:r>
            <a:endParaRPr lang="ru-RU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7665513" y="4527892"/>
            <a:ext cx="595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2</a:t>
            </a:r>
            <a:r>
              <a:rPr lang="ru-RU" b="1" dirty="0" smtClean="0">
                <a:solidFill>
                  <a:schemeClr val="bg1"/>
                </a:solidFill>
              </a:rPr>
              <a:t> кг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31759" y="2951417"/>
            <a:ext cx="8226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/>
              <a:t>?</a:t>
            </a:r>
            <a:r>
              <a:rPr lang="ru-RU" sz="2800" b="1" dirty="0" smtClean="0"/>
              <a:t> кг</a:t>
            </a:r>
            <a:endParaRPr lang="ru-RU" sz="2800" b="1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875059" y="1666358"/>
            <a:ext cx="304800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510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92323" y="98061"/>
            <a:ext cx="441338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Оценим себя</a:t>
            </a:r>
            <a:endParaRPr lang="ru-RU" sz="48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88820" y="3928112"/>
            <a:ext cx="2342548" cy="234254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4490" r="22963"/>
          <a:stretch/>
        </p:blipFill>
        <p:spPr>
          <a:xfrm>
            <a:off x="5244362" y="4156763"/>
            <a:ext cx="2182246" cy="2270259"/>
          </a:xfrm>
          <a:prstGeom prst="rect">
            <a:avLst/>
          </a:prstGeom>
        </p:spPr>
      </p:pic>
      <p:pic>
        <p:nvPicPr>
          <p:cNvPr id="1026" name="Picture 2" descr="https://static.wikia.nocookie.net/88554676-6a9f-49b2-a4d6-99b86f786b6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9266" y="4098344"/>
            <a:ext cx="2328678" cy="2328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4408" y="1049134"/>
            <a:ext cx="3469218" cy="2987552"/>
          </a:xfrm>
          <a:prstGeom prst="rect">
            <a:avLst/>
          </a:prstGeom>
        </p:spPr>
      </p:pic>
      <p:sp>
        <p:nvSpPr>
          <p:cNvPr id="8" name="Выноска 1 (граница и черта) 7"/>
          <p:cNvSpPr/>
          <p:nvPr/>
        </p:nvSpPr>
        <p:spPr>
          <a:xfrm>
            <a:off x="8310151" y="874130"/>
            <a:ext cx="2857500" cy="1668780"/>
          </a:xfrm>
          <a:prstGeom prst="accentBorderCallout1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Спасибо,  ребята, за помощь!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1980079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ыноска 1 (граница и черта) 1"/>
          <p:cNvSpPr/>
          <p:nvPr/>
        </p:nvSpPr>
        <p:spPr>
          <a:xfrm>
            <a:off x="8355105" y="1792941"/>
            <a:ext cx="3119718" cy="1685364"/>
          </a:xfrm>
          <a:prstGeom prst="accentBorderCallout1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В путь, ребята!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4131023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ыноска 3 (граница и черта) 1"/>
          <p:cNvSpPr/>
          <p:nvPr/>
        </p:nvSpPr>
        <p:spPr>
          <a:xfrm>
            <a:off x="5292090" y="160020"/>
            <a:ext cx="2606040" cy="1508760"/>
          </a:xfrm>
          <a:prstGeom prst="accentBorderCallout3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Молодцы, ребятки!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2679472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157741" y="354227"/>
            <a:ext cx="42386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+mj-lt"/>
              </a:rPr>
              <a:t>Задачи от бабки </a:t>
            </a:r>
            <a:endParaRPr lang="ru-RU" sz="3600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02447" y="1083918"/>
            <a:ext cx="861534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1. </a:t>
            </a:r>
            <a:r>
              <a:rPr lang="ru-RU" sz="2400" dirty="0" smtClean="0"/>
              <a:t>Бабка помела по амбару и намела 3 горсти муки, потом  поскребла по сусекам и наскребла на 1 горсть  меньше. Сколько муки бабка наскребла по сусекам? Сколько всего муки бабка собрала, чтобы испечь колобок?</a:t>
            </a: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1795848" y="3319849"/>
            <a:ext cx="14798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А. – 3 г.</a:t>
            </a:r>
            <a:endParaRPr lang="ru-RU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795847" y="3781514"/>
            <a:ext cx="26645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С. – ? на 1 г. </a:t>
            </a:r>
            <a:r>
              <a:rPr lang="en-US" sz="2800" b="1" dirty="0"/>
              <a:t>&lt;</a:t>
            </a:r>
            <a:endParaRPr lang="ru-RU" sz="2800" b="1" dirty="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4530811" y="3410465"/>
            <a:ext cx="8238" cy="71669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667626" y="3519904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?</a:t>
            </a:r>
            <a:endParaRPr lang="ru-RU" sz="2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861752" y="4670854"/>
            <a:ext cx="22028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3 – 1 = 2 (г.)</a:t>
            </a:r>
            <a:endParaRPr lang="ru-RU" sz="28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861752" y="5298584"/>
            <a:ext cx="22381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3 + </a:t>
            </a:r>
            <a:r>
              <a:rPr lang="ru-RU" sz="2800" b="1" dirty="0"/>
              <a:t>2</a:t>
            </a:r>
            <a:r>
              <a:rPr lang="ru-RU" sz="2800" b="1" dirty="0" smtClean="0"/>
              <a:t> = 5 (г.)</a:t>
            </a:r>
            <a:endParaRPr lang="ru-RU" sz="28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1861752" y="5926314"/>
            <a:ext cx="40190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Ответ:                          </a:t>
            </a:r>
            <a:endParaRPr lang="ru-RU" sz="28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3128103" y="5926314"/>
            <a:ext cx="8322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 5 г.</a:t>
            </a:r>
            <a:endParaRPr lang="ru-RU" sz="2800" b="1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6310" y="3303027"/>
            <a:ext cx="3469218" cy="2987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505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57741" y="354227"/>
            <a:ext cx="42386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+mj-lt"/>
              </a:rPr>
              <a:t>Задачи от бабки </a:t>
            </a:r>
            <a:endParaRPr lang="ru-RU" sz="3600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17365" y="1169773"/>
            <a:ext cx="95432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Как налить в кастрюлю 2 л воды, если есть банки вместимостью 1 и 3 л?</a:t>
            </a:r>
          </a:p>
          <a:p>
            <a:r>
              <a:rPr lang="ru-RU" sz="2400" dirty="0" smtClean="0"/>
              <a:t>Запиши числовое равенство.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3792" y="3405181"/>
            <a:ext cx="3376531" cy="2425927"/>
          </a:xfrm>
          <a:prstGeom prst="rect">
            <a:avLst/>
          </a:prstGeom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3830425" y="2539317"/>
            <a:ext cx="11432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2 л</a:t>
            </a:r>
            <a:endParaRPr lang="ru-RU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</a:blip>
          <a:srcRect l="28307" t="4187" r="7188" b="7077"/>
          <a:stretch/>
        </p:blipFill>
        <p:spPr>
          <a:xfrm>
            <a:off x="7565456" y="3405181"/>
            <a:ext cx="2675823" cy="2466228"/>
          </a:xfrm>
          <a:prstGeom prst="rect">
            <a:avLst/>
          </a:prstGeom>
          <a:ln>
            <a:noFill/>
          </a:ln>
        </p:spPr>
      </p:pic>
      <p:sp>
        <p:nvSpPr>
          <p:cNvPr id="7" name="Прямоугольник 6"/>
          <p:cNvSpPr/>
          <p:nvPr/>
        </p:nvSpPr>
        <p:spPr>
          <a:xfrm>
            <a:off x="7399253" y="3000982"/>
            <a:ext cx="11432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1</a:t>
            </a:r>
            <a:r>
              <a:rPr lang="ru-RU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л</a:t>
            </a:r>
            <a:endParaRPr lang="ru-RU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817693" y="2425976"/>
            <a:ext cx="11432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3</a:t>
            </a:r>
            <a:r>
              <a:rPr lang="ru-RU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л</a:t>
            </a:r>
            <a:endParaRPr lang="ru-RU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13792" y="5948374"/>
            <a:ext cx="300114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/>
              <a:t>3 – 1 = 2 (л)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2482394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2812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55160" y="257087"/>
            <a:ext cx="642996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Задание от зайчика</a:t>
            </a:r>
            <a:endParaRPr lang="ru-RU" sz="48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860323" y="1088084"/>
            <a:ext cx="2199503" cy="84849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 &gt;    </a:t>
            </a:r>
            <a:r>
              <a:rPr lang="en-US" sz="3200" b="1" dirty="0"/>
              <a:t>&lt;</a:t>
            </a:r>
            <a:r>
              <a:rPr lang="en-US" sz="3200" b="1" dirty="0" smtClean="0"/>
              <a:t>    =</a:t>
            </a:r>
            <a:endParaRPr lang="ru-RU" sz="3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680519" y="2356023"/>
            <a:ext cx="28873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10 – 2      9 </a:t>
            </a:r>
            <a:endParaRPr lang="ru-RU" sz="4000" b="1" dirty="0"/>
          </a:p>
        </p:txBody>
      </p:sp>
      <p:sp>
        <p:nvSpPr>
          <p:cNvPr id="6" name="Овал 5"/>
          <p:cNvSpPr/>
          <p:nvPr/>
        </p:nvSpPr>
        <p:spPr>
          <a:xfrm>
            <a:off x="3344562" y="2471352"/>
            <a:ext cx="486033" cy="477228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582735" y="3179238"/>
            <a:ext cx="308289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 7 + </a:t>
            </a:r>
            <a:r>
              <a:rPr lang="en-US" sz="4000" b="1" dirty="0"/>
              <a:t>3</a:t>
            </a:r>
            <a:r>
              <a:rPr lang="en-US" sz="4000" b="1" dirty="0" smtClean="0"/>
              <a:t>      10 </a:t>
            </a:r>
            <a:endParaRPr lang="ru-RU" sz="4000" b="1" dirty="0"/>
          </a:p>
        </p:txBody>
      </p:sp>
      <p:sp>
        <p:nvSpPr>
          <p:cNvPr id="8" name="Овал 7"/>
          <p:cNvSpPr/>
          <p:nvPr/>
        </p:nvSpPr>
        <p:spPr>
          <a:xfrm>
            <a:off x="3188043" y="3294567"/>
            <a:ext cx="486033" cy="477228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5664583" y="2413635"/>
            <a:ext cx="270298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 8 </a:t>
            </a:r>
            <a:r>
              <a:rPr lang="en-US" sz="4000" b="1" dirty="0"/>
              <a:t>-</a:t>
            </a:r>
            <a:r>
              <a:rPr lang="en-US" sz="4000" b="1" dirty="0" smtClean="0"/>
              <a:t> </a:t>
            </a:r>
            <a:r>
              <a:rPr lang="en-US" sz="4000" b="1" dirty="0"/>
              <a:t>3</a:t>
            </a:r>
            <a:r>
              <a:rPr lang="en-US" sz="4000" b="1" dirty="0" smtClean="0"/>
              <a:t>      4 </a:t>
            </a:r>
            <a:endParaRPr lang="ru-RU" sz="4000" b="1" dirty="0"/>
          </a:p>
        </p:txBody>
      </p:sp>
      <p:sp>
        <p:nvSpPr>
          <p:cNvPr id="10" name="Овал 9"/>
          <p:cNvSpPr/>
          <p:nvPr/>
        </p:nvSpPr>
        <p:spPr>
          <a:xfrm>
            <a:off x="7187513" y="2552595"/>
            <a:ext cx="486033" cy="477228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664583" y="3112715"/>
            <a:ext cx="27959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 6 + 2      </a:t>
            </a:r>
            <a:r>
              <a:rPr lang="en-US" sz="4000" b="1" dirty="0"/>
              <a:t>7</a:t>
            </a:r>
            <a:r>
              <a:rPr lang="en-US" sz="4000" b="1" dirty="0" smtClean="0"/>
              <a:t> </a:t>
            </a:r>
            <a:endParaRPr lang="ru-RU" sz="4000" b="1" dirty="0"/>
          </a:p>
        </p:txBody>
      </p:sp>
      <p:sp>
        <p:nvSpPr>
          <p:cNvPr id="12" name="Овал 11"/>
          <p:cNvSpPr/>
          <p:nvPr/>
        </p:nvSpPr>
        <p:spPr>
          <a:xfrm>
            <a:off x="7257535" y="3219701"/>
            <a:ext cx="486033" cy="477228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3338152" y="2356023"/>
            <a:ext cx="49244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&lt;</a:t>
            </a:r>
            <a:endParaRPr lang="ru-RU" sz="40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3184837" y="3179238"/>
            <a:ext cx="49244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/>
              <a:t>=</a:t>
            </a:r>
            <a:endParaRPr lang="ru-RU" sz="4000" b="1" dirty="0"/>
          </a:p>
        </p:txBody>
      </p:sp>
      <p:sp>
        <p:nvSpPr>
          <p:cNvPr id="15" name="TextBox 14"/>
          <p:cNvSpPr txBox="1"/>
          <p:nvPr/>
        </p:nvSpPr>
        <p:spPr>
          <a:xfrm rot="10800000">
            <a:off x="7181103" y="2437266"/>
            <a:ext cx="49244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&lt;</a:t>
            </a:r>
            <a:endParaRPr lang="ru-RU" sz="4000" b="1" dirty="0"/>
          </a:p>
        </p:txBody>
      </p:sp>
      <p:sp>
        <p:nvSpPr>
          <p:cNvPr id="16" name="TextBox 15"/>
          <p:cNvSpPr txBox="1"/>
          <p:nvPr/>
        </p:nvSpPr>
        <p:spPr>
          <a:xfrm rot="10800000">
            <a:off x="7281892" y="3145152"/>
            <a:ext cx="49244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&lt;</a:t>
            </a:r>
            <a:endParaRPr lang="ru-RU" sz="4000" b="1" dirty="0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730611" y="3179238"/>
            <a:ext cx="3114028" cy="3114028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22932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78765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46021" t="21095" r="17462" b="27032"/>
          <a:stretch/>
        </p:blipFill>
        <p:spPr>
          <a:xfrm>
            <a:off x="3936731" y="2366218"/>
            <a:ext cx="4988853" cy="42564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3779457" y="141022"/>
            <a:ext cx="572464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Задание от </a:t>
            </a:r>
            <a:r>
              <a:rPr lang="ru-RU" sz="48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волка</a:t>
            </a:r>
            <a:endParaRPr lang="ru-RU" sz="48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chemeClr val="bg2">
                  <a:lumMod val="50000"/>
                </a:schemeClr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41321" y="5622357"/>
            <a:ext cx="50045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i="1" dirty="0" smtClean="0"/>
              <a:t>4</a:t>
            </a:r>
            <a:endParaRPr lang="ru-RU" sz="4400" b="1" i="1" dirty="0"/>
          </a:p>
        </p:txBody>
      </p:sp>
      <p:sp>
        <p:nvSpPr>
          <p:cNvPr id="7" name="TextBox 6"/>
          <p:cNvSpPr txBox="1"/>
          <p:nvPr/>
        </p:nvSpPr>
        <p:spPr>
          <a:xfrm>
            <a:off x="7883818" y="2746285"/>
            <a:ext cx="50045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i="1" dirty="0"/>
              <a:t>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170175" y="2669593"/>
            <a:ext cx="52931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i="1" dirty="0"/>
              <a:t>6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085514" y="945844"/>
            <a:ext cx="922794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Вставь в пустые фигуры числа так, чтобы по каждой стороне треугольника в сумме получилось </a:t>
            </a:r>
            <a:r>
              <a:rPr lang="ru-RU" sz="3200" b="1" dirty="0" smtClean="0"/>
              <a:t>8</a:t>
            </a:r>
            <a:r>
              <a:rPr lang="ru-RU" sz="2800" dirty="0" smtClean="0"/>
              <a:t> </a:t>
            </a:r>
            <a:endParaRPr lang="ru-RU" sz="2800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9612560" y="3650873"/>
            <a:ext cx="2297527" cy="2971763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42592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theme/theme1.xml><?xml version="1.0" encoding="utf-8"?>
<a:theme xmlns:a="http://schemas.openxmlformats.org/drawingml/2006/main" name="Легкий дым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167</TotalTime>
  <Words>231</Words>
  <Application>Microsoft Office PowerPoint</Application>
  <PresentationFormat>Широкоэкранный</PresentationFormat>
  <Paragraphs>52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Arial</vt:lpstr>
      <vt:lpstr>Century Gothic</vt:lpstr>
      <vt:lpstr>Wingdings 3</vt:lpstr>
      <vt:lpstr>Легкий дым</vt:lpstr>
      <vt:lpstr>Урок математики  в 1 классе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Светлана</dc:creator>
  <cp:lastModifiedBy>Светлана</cp:lastModifiedBy>
  <cp:revision>23</cp:revision>
  <dcterms:created xsi:type="dcterms:W3CDTF">2023-03-11T00:26:46Z</dcterms:created>
  <dcterms:modified xsi:type="dcterms:W3CDTF">2024-01-29T10:31:57Z</dcterms:modified>
</cp:coreProperties>
</file>