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324B2-FD13-4DC2-847A-16CA6146EB0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F11399-31B6-4608-A1CC-050B629DC4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324B2-FD13-4DC2-847A-16CA6146EB0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F11399-31B6-4608-A1CC-050B629DC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324B2-FD13-4DC2-847A-16CA6146EB0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F11399-31B6-4608-A1CC-050B629DC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324B2-FD13-4DC2-847A-16CA6146EB0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F11399-31B6-4608-A1CC-050B629DC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324B2-FD13-4DC2-847A-16CA6146EB0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F11399-31B6-4608-A1CC-050B629DC4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324B2-FD13-4DC2-847A-16CA6146EB0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F11399-31B6-4608-A1CC-050B629DC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324B2-FD13-4DC2-847A-16CA6146EB0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F11399-31B6-4608-A1CC-050B629DC4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324B2-FD13-4DC2-847A-16CA6146EB0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F11399-31B6-4608-A1CC-050B629DC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324B2-FD13-4DC2-847A-16CA6146EB0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F11399-31B6-4608-A1CC-050B629DC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324B2-FD13-4DC2-847A-16CA6146EB0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F11399-31B6-4608-A1CC-050B629DC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2C324B2-FD13-4DC2-847A-16CA6146EB0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FF11399-31B6-4608-A1CC-050B629DC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2C324B2-FD13-4DC2-847A-16CA6146EB00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FF11399-31B6-4608-A1CC-050B629DC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5229236" cy="4604016"/>
          </a:xfrm>
        </p:spPr>
        <p:txBody>
          <a:bodyPr>
            <a:normAutofit/>
          </a:bodyPr>
          <a:lstStyle/>
          <a:p>
            <a:r>
              <a:rPr lang="ru-RU" b="1" dirty="0" smtClean="0"/>
              <a:t>ФЕДЕРАЛЬНЫЙ УРОК,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ПОСВЯЩЕННЫЙ </a:t>
            </a:r>
            <a:r>
              <a:rPr lang="ru-RU" b="1" dirty="0"/>
              <a:t>ВЕЛИКОЙ ОТЕЧЕСТВЕННОЙ </a:t>
            </a:r>
            <a:r>
              <a:rPr lang="ru-RU" b="1" dirty="0" smtClean="0"/>
              <a:t>ВОЙНЕ.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71962" y="6063644"/>
            <a:ext cx="5200632" cy="65150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учитель истории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Доломанова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Е.В.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Январь 2022г.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енточ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34945">
            <a:off x="1414482" y="2654283"/>
            <a:ext cx="7639891" cy="3442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00722"/>
            <a:ext cx="7772400" cy="800112"/>
          </a:xfrm>
        </p:spPr>
        <p:txBody>
          <a:bodyPr/>
          <a:lstStyle/>
          <a:p>
            <a:r>
              <a:rPr lang="ru-RU" dirty="0" smtClean="0"/>
              <a:t>Ленинград в дни блокады.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500570"/>
            <a:ext cx="7772400" cy="128588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18 января 1943 года</a:t>
            </a:r>
          </a:p>
          <a:p>
            <a:pPr algn="ctr"/>
            <a:r>
              <a:rPr lang="ru-RU" sz="1800" dirty="0" smtClean="0"/>
              <a:t> была частично прорвана блокада Ленинграда, свидетельство еще одного преступления фашистов против человечества.</a:t>
            </a:r>
          </a:p>
          <a:p>
            <a:pPr algn="ctr"/>
            <a:endParaRPr lang="ru-RU" sz="1800" dirty="0"/>
          </a:p>
        </p:txBody>
      </p:sp>
      <p:pic>
        <p:nvPicPr>
          <p:cNvPr id="4" name="image7.jpeg" descr="C:\Users\пк\Desktop\scale_1200 (3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356" y="642918"/>
            <a:ext cx="5929354" cy="369094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86454"/>
            <a:ext cx="7772400" cy="800112"/>
          </a:xfrm>
        </p:spPr>
        <p:txBody>
          <a:bodyPr/>
          <a:lstStyle/>
          <a:p>
            <a:r>
              <a:rPr lang="ru-RU" dirty="0" smtClean="0"/>
              <a:t>«Дорога жизни».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3004" y="5014930"/>
            <a:ext cx="7772400" cy="84296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Единственной дорогой, по которой в осажденный город могла прийти помощь с Большой земли, стала «Дорога жизни» — транспортная магистраль через Ладожское озеро. </a:t>
            </a:r>
            <a:endParaRPr lang="ru-RU" sz="1800" dirty="0"/>
          </a:p>
        </p:txBody>
      </p:sp>
      <p:pic>
        <p:nvPicPr>
          <p:cNvPr id="4" name="image8.png" descr="C:\Users\пк\Desktop\рис 40 дорога жизни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100" y="285728"/>
            <a:ext cx="7429552" cy="478634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86454"/>
            <a:ext cx="7772400" cy="728674"/>
          </a:xfrm>
        </p:spPr>
        <p:txBody>
          <a:bodyPr/>
          <a:lstStyle/>
          <a:p>
            <a:pPr lvl="0"/>
            <a:r>
              <a:rPr lang="ru-RU" dirty="0" smtClean="0"/>
              <a:t>Курская дуга.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1566" y="5000636"/>
            <a:ext cx="7772400" cy="6286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dirty="0" smtClean="0"/>
              <a:t>С лета 1943 года под Курском разворачивалось грандиозное сражение. Оно завершилось в августе 1943 года победой Красной армии. </a:t>
            </a:r>
            <a:endParaRPr lang="ru-RU" sz="1800" dirty="0"/>
          </a:p>
        </p:txBody>
      </p:sp>
      <p:pic>
        <p:nvPicPr>
          <p:cNvPr id="5122" name="Picture 2" descr="kurskaya_bit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7677"/>
            <a:ext cx="8072494" cy="473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357826"/>
            <a:ext cx="7772400" cy="1143008"/>
          </a:xfrm>
        </p:spPr>
        <p:txBody>
          <a:bodyPr/>
          <a:lstStyle/>
          <a:p>
            <a:r>
              <a:rPr lang="ru-RU" dirty="0" smtClean="0"/>
              <a:t>Мемориальный комплекс в Хатыни.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357694"/>
            <a:ext cx="8215370" cy="86581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dirty="0" smtClean="0"/>
              <a:t>22 марта 1943 г.</a:t>
            </a:r>
          </a:p>
          <a:p>
            <a:pPr algn="ctr"/>
            <a:r>
              <a:rPr lang="ru-RU" sz="1800" dirty="0" smtClean="0"/>
              <a:t> были сожжены заживо все жители деревни Хатынь. В огне погибли 149 человек, в том числе 75 детей, младшему из которых было семь недель. </a:t>
            </a:r>
            <a:endParaRPr lang="ru-RU" sz="1800" dirty="0"/>
          </a:p>
        </p:txBody>
      </p:sp>
      <p:pic>
        <p:nvPicPr>
          <p:cNvPr id="5" name="image9.jpeg" descr="C:\Users\пк\Desktop\articles-63161-3fc2eed0d1281f17e598_ch_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32" y="428604"/>
            <a:ext cx="5643602" cy="382397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000768"/>
            <a:ext cx="6357982" cy="800088"/>
          </a:xfrm>
        </p:spPr>
        <p:txBody>
          <a:bodyPr/>
          <a:lstStyle/>
          <a:p>
            <a:r>
              <a:rPr lang="ru-RU" dirty="0" smtClean="0"/>
              <a:t>Берлинская операция.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3357586" cy="507209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Наступление на Берлин началось 16 апреля 1945 г. </a:t>
            </a:r>
          </a:p>
          <a:p>
            <a:pPr algn="ctr"/>
            <a:r>
              <a:rPr lang="ru-RU" sz="3200" dirty="0" smtClean="0"/>
              <a:t>Преодолевая ожесточенное сопротивление врага, советские войска все ближе продвигались к центру города. </a:t>
            </a:r>
            <a:endParaRPr lang="ru-RU" sz="3200" dirty="0"/>
          </a:p>
        </p:txBody>
      </p:sp>
      <p:pic>
        <p:nvPicPr>
          <p:cNvPr id="4" name="Рисунок 3" descr="C:\Users\HP\AppData\Local\Microsoft\Windows\INetCache\Content.Word\1303911740_battle_of_berli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14290"/>
            <a:ext cx="50006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undesarchiv_Bild_183-S99134_Berlin-Treptow_sowjetisches_Ehren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-24"/>
            <a:ext cx="4500594" cy="61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28" y="5500702"/>
            <a:ext cx="7772400" cy="1071546"/>
          </a:xfrm>
        </p:spPr>
        <p:txBody>
          <a:bodyPr/>
          <a:lstStyle/>
          <a:p>
            <a:r>
              <a:rPr lang="ru-RU" dirty="0" smtClean="0"/>
              <a:t>памятник советскому Воину-освободителю.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786" y="571480"/>
            <a:ext cx="3357618" cy="44291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После войны в берлинском </a:t>
            </a:r>
            <a:r>
              <a:rPr lang="ru-RU" sz="3200" dirty="0" err="1" smtClean="0"/>
              <a:t>Трептов-парке</a:t>
            </a:r>
            <a:r>
              <a:rPr lang="ru-RU" sz="3200" dirty="0" smtClean="0"/>
              <a:t> был воздвигнут величественный памятник советскому Воину-освободителю.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786454"/>
            <a:ext cx="7772400" cy="800112"/>
          </a:xfrm>
        </p:spPr>
        <p:txBody>
          <a:bodyPr/>
          <a:lstStyle/>
          <a:p>
            <a:pPr lvl="0"/>
            <a:r>
              <a:rPr lang="ru-RU" dirty="0" smtClean="0"/>
              <a:t>Нюрнбергский процесс.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786322"/>
            <a:ext cx="7772400" cy="9372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С 20 ноября 1945 по 1 октября 1946 г. в Нюрнберге проходил судебный процесс над главными военными преступниками фашистской Германии.</a:t>
            </a:r>
            <a:endParaRPr lang="ru-RU" dirty="0"/>
          </a:p>
        </p:txBody>
      </p:sp>
      <p:pic>
        <p:nvPicPr>
          <p:cNvPr id="7170" name="Picture 2" descr="нб-1920x10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954" y="479980"/>
            <a:ext cx="7392136" cy="416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929330"/>
            <a:ext cx="7772400" cy="800112"/>
          </a:xfrm>
        </p:spPr>
        <p:txBody>
          <a:bodyPr/>
          <a:lstStyle/>
          <a:p>
            <a:r>
              <a:rPr lang="ru-RU" dirty="0" smtClean="0"/>
              <a:t>Заключение.</a:t>
            </a:r>
            <a:endParaRPr lang="ru-RU" dirty="0"/>
          </a:p>
        </p:txBody>
      </p:sp>
      <p:pic>
        <p:nvPicPr>
          <p:cNvPr id="8194" name="Picture 2" descr="4695133"/>
          <p:cNvPicPr>
            <a:picLocks noChangeAspect="1" noChangeArrowheads="1"/>
          </p:cNvPicPr>
          <p:nvPr/>
        </p:nvPicPr>
        <p:blipFill>
          <a:blip r:embed="rId2"/>
          <a:srcRect l="33644" t="5871"/>
          <a:stretch>
            <a:fillRect/>
          </a:stretch>
        </p:blipFill>
        <p:spPr bwMode="auto">
          <a:xfrm flipH="1">
            <a:off x="37002" y="0"/>
            <a:ext cx="6892451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571480"/>
            <a:ext cx="3729038" cy="6143668"/>
          </a:xfrm>
        </p:spPr>
        <p:txBody>
          <a:bodyPr>
            <a:noAutofit/>
          </a:bodyPr>
          <a:lstStyle/>
          <a:p>
            <a:pPr algn="r"/>
            <a:r>
              <a:rPr lang="ru-RU" sz="2200" dirty="0" smtClean="0"/>
              <a:t>Великая </a:t>
            </a:r>
            <a:r>
              <a:rPr lang="ru-RU" sz="2400" dirty="0" smtClean="0"/>
              <a:t>Отечественная война </a:t>
            </a:r>
            <a:r>
              <a:rPr lang="ru-RU" sz="2200" dirty="0" smtClean="0"/>
              <a:t>1941—1945 гг. остаётся в историческом сознании всех народов России важнейшим историческим событием ХХ столетия,  которое, определило судьбу нашей страны.  </a:t>
            </a:r>
          </a:p>
          <a:p>
            <a:pPr algn="r"/>
            <a:r>
              <a:rPr lang="ru-RU" sz="2200" dirty="0" smtClean="0"/>
              <a:t> Любые попытки явного либо скрытого пересмотра итогов этой войны и её исторического образа несут в себе опасность для настоящего и будущего нашей страны и её граждан.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5286388"/>
            <a:ext cx="4786378" cy="1357346"/>
          </a:xfrm>
        </p:spPr>
        <p:txBody>
          <a:bodyPr/>
          <a:lstStyle/>
          <a:p>
            <a:pPr algn="ctr"/>
            <a:r>
              <a:rPr lang="ru-RU" dirty="0" smtClean="0"/>
              <a:t>Спасибо за ваше</a:t>
            </a:r>
            <a:br>
              <a:rPr lang="ru-RU" dirty="0" smtClean="0"/>
            </a:br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857232"/>
            <a:ext cx="2571768" cy="535785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1. Поплавская Катя</a:t>
            </a:r>
          </a:p>
          <a:p>
            <a:endParaRPr lang="ru-RU" sz="1600" dirty="0" smtClean="0"/>
          </a:p>
          <a:p>
            <a:r>
              <a:rPr lang="ru-RU" sz="1600" dirty="0" smtClean="0"/>
              <a:t>2. Новиков Илья</a:t>
            </a:r>
          </a:p>
          <a:p>
            <a:endParaRPr lang="ru-RU" sz="1600" dirty="0" smtClean="0"/>
          </a:p>
          <a:p>
            <a:r>
              <a:rPr lang="ru-RU" sz="1600" dirty="0" smtClean="0"/>
              <a:t>3. </a:t>
            </a:r>
            <a:r>
              <a:rPr lang="ru-RU" sz="1600" dirty="0" err="1" smtClean="0"/>
              <a:t>Бороденко</a:t>
            </a:r>
            <a:r>
              <a:rPr lang="ru-RU" sz="1600" dirty="0" smtClean="0"/>
              <a:t> Соня</a:t>
            </a:r>
          </a:p>
          <a:p>
            <a:endParaRPr lang="ru-RU" sz="1600" dirty="0" smtClean="0"/>
          </a:p>
          <a:p>
            <a:r>
              <a:rPr lang="ru-RU" sz="1600" dirty="0" smtClean="0"/>
              <a:t>4. Аршинов Миша</a:t>
            </a:r>
          </a:p>
          <a:p>
            <a:endParaRPr lang="ru-RU" sz="1600" dirty="0" smtClean="0"/>
          </a:p>
          <a:p>
            <a:r>
              <a:rPr lang="ru-RU" sz="1600" dirty="0" smtClean="0"/>
              <a:t>5. Куликов Ваня</a:t>
            </a:r>
          </a:p>
          <a:p>
            <a:endParaRPr lang="ru-RU" sz="1600" dirty="0" smtClean="0"/>
          </a:p>
          <a:p>
            <a:r>
              <a:rPr lang="ru-RU" sz="1600" dirty="0" smtClean="0"/>
              <a:t>6. Пастух Вероника</a:t>
            </a:r>
          </a:p>
          <a:p>
            <a:endParaRPr lang="ru-RU" sz="1600" dirty="0" smtClean="0"/>
          </a:p>
          <a:p>
            <a:r>
              <a:rPr lang="ru-RU" sz="1600" dirty="0" smtClean="0"/>
              <a:t>7.Огиенко Никита</a:t>
            </a:r>
          </a:p>
          <a:p>
            <a:endParaRPr lang="ru-RU" sz="1600" dirty="0" smtClean="0"/>
          </a:p>
          <a:p>
            <a:r>
              <a:rPr lang="ru-RU" sz="1600" dirty="0" smtClean="0"/>
              <a:t>8. Клевцова </a:t>
            </a:r>
            <a:r>
              <a:rPr lang="ru-RU" sz="1600" dirty="0" err="1" smtClean="0"/>
              <a:t>Милена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9. Букина Даша</a:t>
            </a:r>
          </a:p>
          <a:p>
            <a:endParaRPr lang="ru-RU" sz="1600" dirty="0" smtClean="0"/>
          </a:p>
          <a:p>
            <a:r>
              <a:rPr lang="ru-RU" sz="1600" dirty="0" smtClean="0"/>
              <a:t>10.Ковальская Оля</a:t>
            </a:r>
          </a:p>
          <a:p>
            <a:endParaRPr lang="ru-RU" sz="1600" dirty="0" smtClean="0"/>
          </a:p>
          <a:p>
            <a:r>
              <a:rPr lang="ru-RU" sz="1600" dirty="0" smtClean="0"/>
              <a:t>11. Доломанов Саша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70277" y="345024"/>
            <a:ext cx="4516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Участники открытого федерального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Человеконенавистнические планы фашистов. 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Битва за Москву. Борьба с врагом в 1942 г.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Сталинградская битва.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 Ленинград в дни блокады.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5.Курская дуга.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6. Мемориальный комплекс в Хатыни.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7. Берлинская операция.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8. Нюрнбергский процесс.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6549455_3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41893"/>
            <a:ext cx="8168813" cy="460181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27" name="Picture 3" descr="79e32f502a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5627" y="285752"/>
            <a:ext cx="2628373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2345432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Человеконенавистнические планы фашистов.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Начало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Великой Отечественной войны.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«Идея, овладевшая умами масс, становится материальной силой».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636497_9eba6c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142852"/>
            <a:ext cx="4185899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1" name="Picture 3" descr="58709190_1273163103_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84699"/>
            <a:ext cx="4429124" cy="597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29190" y="142852"/>
            <a:ext cx="4071966" cy="1785950"/>
          </a:xfrm>
        </p:spPr>
        <p:txBody>
          <a:bodyPr/>
          <a:lstStyle/>
          <a:p>
            <a:r>
              <a:rPr lang="ru-RU" sz="1600" dirty="0" smtClean="0"/>
              <a:t>Война — это проявление жестокости агрессора, которому противопоставляется героизм и мужество населения, которое с оружием в руках защищает свою страну, свой отчий дом, свою малую Родину, свою семью.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ownloads\scale_2400.jpg"/>
          <p:cNvPicPr>
            <a:picLocks noChangeAspect="1" noChangeArrowheads="1"/>
          </p:cNvPicPr>
          <p:nvPr/>
        </p:nvPicPr>
        <p:blipFill>
          <a:blip r:embed="rId2"/>
          <a:srcRect t="16836" r="11576"/>
          <a:stretch>
            <a:fillRect/>
          </a:stretch>
        </p:blipFill>
        <p:spPr bwMode="auto">
          <a:xfrm flipH="1">
            <a:off x="0" y="181390"/>
            <a:ext cx="6286512" cy="670011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42852"/>
            <a:ext cx="4622010" cy="6215105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/>
              <a:t>Из выступления В. М. Молотова по радио 22 июня 1941 г.</a:t>
            </a:r>
          </a:p>
          <a:p>
            <a:pPr algn="r"/>
            <a:r>
              <a:rPr lang="ru-RU" sz="2400" dirty="0" smtClean="0"/>
              <a:t>«Эта война навязана нам не германским народом, не германскими рабочими, крестьянами и интеллигенцией, страдания которых мы хорошо понимаем, а кликой кровожадных фашистских правителей Германии, поработивших французов, чехов, поляков, сербов, Норвегию, Бельгию, Данию, Голландию, Грецию и другие народы.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C:\Users\пк\Desktop\1367736079_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786" y="285728"/>
            <a:ext cx="7500990" cy="564360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7422" y="5857892"/>
            <a:ext cx="4572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Беженцы. Псковская область.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Июль </a:t>
            </a:r>
            <a:r>
              <a:rPr lang="ru-RU" sz="2000" b="1" dirty="0"/>
              <a:t>1941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71480"/>
            <a:ext cx="2786082" cy="5643602"/>
          </a:xfrm>
        </p:spPr>
        <p:txBody>
          <a:bodyPr/>
          <a:lstStyle/>
          <a:p>
            <a:r>
              <a:rPr lang="ru-RU" sz="2400" dirty="0" smtClean="0"/>
              <a:t> К началу войны враг имел тотальное превосходство в живой силе и технике. Но этому было противопоставлено мужество и героизм солдат Красной армии, массовый патриотизм всего населения Советского Союза.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098" name="Picture 2" descr="588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7566"/>
            <a:ext cx="5786478" cy="578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429264"/>
            <a:ext cx="8429684" cy="1228740"/>
          </a:xfrm>
        </p:spPr>
        <p:txBody>
          <a:bodyPr/>
          <a:lstStyle/>
          <a:p>
            <a:pPr lvl="0" algn="ctr"/>
            <a:r>
              <a:rPr lang="ru-RU" sz="3600" dirty="0" smtClean="0"/>
              <a:t>Битва за Москву. Борьба с врагом в 1942 г.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500570"/>
            <a:ext cx="7772400" cy="107157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Враг прорывался к столице. К середине октября 1941 года он был уже под Москвой. Гитлеровские командиры видели из биноклей башни Кремля. Но мужеством советских солдат враг был остановлен.</a:t>
            </a:r>
          </a:p>
          <a:p>
            <a:endParaRPr lang="ru-RU" dirty="0"/>
          </a:p>
        </p:txBody>
      </p:sp>
      <p:pic>
        <p:nvPicPr>
          <p:cNvPr id="4" name="image2.jpeg" descr="C:\Users\пк\Desktop\scale_1200 (4)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5918" y="142852"/>
            <a:ext cx="6072230" cy="421484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72160"/>
            <a:ext cx="7772400" cy="728674"/>
          </a:xfrm>
        </p:spPr>
        <p:txBody>
          <a:bodyPr/>
          <a:lstStyle/>
          <a:p>
            <a:r>
              <a:rPr lang="ru-RU" dirty="0" smtClean="0"/>
              <a:t>Сталинградская битва.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regnum_picture_154926375773140_normal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85786" y="285728"/>
            <a:ext cx="8001056" cy="485778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586302"/>
            <a:ext cx="8358246" cy="112871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Почти полгода длилась Сталинградская битва.</a:t>
            </a:r>
          </a:p>
          <a:p>
            <a:pPr algn="ctr"/>
            <a:r>
              <a:rPr lang="ru-RU" dirty="0" smtClean="0"/>
              <a:t>Эта битва имела колоссальное, всемирно-историческое значение. Гитлеровские войска планировали скинуть наши части в Волгу и тем самым отрезать юг России от центральных районов.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280</TotalTime>
  <Words>576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ФЕДЕРАЛЬНЫЙ УРОК, ПОСВЯЩЕННЫЙ ВЕЛИКОЙ ОТЕЧЕСТВЕННОЙ ВОЙНЕ. </vt:lpstr>
      <vt:lpstr>План урока:</vt:lpstr>
      <vt:lpstr>Человеконенавистнические планы фашистов.  Начало  Великой Отечественной войны. «Идея, овладевшая умами масс, становится материальной силой». </vt:lpstr>
      <vt:lpstr>Война — это проявление жестокости агрессора, которому противопоставляется героизм и мужество населения, которое с оружием в руках защищает свою страну, свой отчий дом, свою малую Родину, свою семью. </vt:lpstr>
      <vt:lpstr>Слайд 5</vt:lpstr>
      <vt:lpstr>Слайд 6</vt:lpstr>
      <vt:lpstr> К началу войны враг имел тотальное превосходство в живой силе и технике. Но этому было противопоставлено мужество и героизм солдат Красной армии, массовый патриотизм всего населения Советского Союза. </vt:lpstr>
      <vt:lpstr>Битва за Москву. Борьба с врагом в 1942 г. </vt:lpstr>
      <vt:lpstr>Сталинградская битва. </vt:lpstr>
      <vt:lpstr>Ленинград в дни блокады.</vt:lpstr>
      <vt:lpstr>«Дорога жизни». </vt:lpstr>
      <vt:lpstr>Курская дуга. </vt:lpstr>
      <vt:lpstr>Мемориальный комплекс в Хатыни. </vt:lpstr>
      <vt:lpstr>Берлинская операция. </vt:lpstr>
      <vt:lpstr>памятник советскому Воину-освободителю.</vt:lpstr>
      <vt:lpstr>Нюрнбергский процесс. </vt:lpstr>
      <vt:lpstr>Заключение.</vt:lpstr>
      <vt:lpstr>Спасибо за ваше внимание!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65</cp:revision>
  <dcterms:created xsi:type="dcterms:W3CDTF">2022-01-11T16:38:58Z</dcterms:created>
  <dcterms:modified xsi:type="dcterms:W3CDTF">2024-01-23T20:48:36Z</dcterms:modified>
</cp:coreProperties>
</file>