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79" r:id="rId6"/>
    <p:sldId id="278" r:id="rId7"/>
    <p:sldId id="261" r:id="rId8"/>
    <p:sldId id="265" r:id="rId9"/>
    <p:sldId id="281" r:id="rId10"/>
    <p:sldId id="280" r:id="rId11"/>
    <p:sldId id="282" r:id="rId12"/>
    <p:sldId id="272" r:id="rId13"/>
    <p:sldId id="270" r:id="rId14"/>
    <p:sldId id="271" r:id="rId15"/>
    <p:sldId id="274" r:id="rId16"/>
    <p:sldId id="275" r:id="rId17"/>
    <p:sldId id="276" r:id="rId18"/>
    <p:sldId id="277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6A5D5-5410-4477-8BB8-B30766ADFFBF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AA9D-1002-4133-9701-C82754AB4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589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6A5D5-5410-4477-8BB8-B30766ADFFBF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AA9D-1002-4133-9701-C82754AB4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272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6A5D5-5410-4477-8BB8-B30766ADFFBF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AA9D-1002-4133-9701-C82754AB4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499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6A5D5-5410-4477-8BB8-B30766ADFFBF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AA9D-1002-4133-9701-C82754AB4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503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6A5D5-5410-4477-8BB8-B30766ADFFBF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AA9D-1002-4133-9701-C82754AB4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629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6A5D5-5410-4477-8BB8-B30766ADFFBF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AA9D-1002-4133-9701-C82754AB4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422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6A5D5-5410-4477-8BB8-B30766ADFFBF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AA9D-1002-4133-9701-C82754AB4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884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6A5D5-5410-4477-8BB8-B30766ADFFBF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AA9D-1002-4133-9701-C82754AB4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024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6A5D5-5410-4477-8BB8-B30766ADFFBF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AA9D-1002-4133-9701-C82754AB4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482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6A5D5-5410-4477-8BB8-B30766ADFFBF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AA9D-1002-4133-9701-C82754AB4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150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6A5D5-5410-4477-8BB8-B30766ADFFBF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AA9D-1002-4133-9701-C82754AB4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027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6A5D5-5410-4477-8BB8-B30766ADFFBF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FAA9D-1002-4133-9701-C82754AB4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03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25978/354af30b-9d38-4b5b-aeca-64d43c4fd5e4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6"/>
          <p:cNvGrpSpPr/>
          <p:nvPr/>
        </p:nvGrpSpPr>
        <p:grpSpPr>
          <a:xfrm>
            <a:off x="3215680" y="1628801"/>
            <a:ext cx="6480720" cy="3129735"/>
            <a:chOff x="1115616" y="2955212"/>
            <a:chExt cx="7165477" cy="3905767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955212"/>
              <a:ext cx="7165477" cy="12675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atilda" pitchFamily="2" charset="0"/>
                <a:cs typeface="Arial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115616" y="6400070"/>
              <a:ext cx="7165477" cy="460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chemeClr val="accent3">
                    <a:lumMod val="50000"/>
                  </a:schemeClr>
                </a:solidFill>
                <a:latin typeface="Matilda" pitchFamily="2" charset="0"/>
                <a:cs typeface="Arial" charset="0"/>
              </a:endParaRPr>
            </a:p>
          </p:txBody>
        </p:sp>
      </p:grp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2209800" y="1357299"/>
            <a:ext cx="7772400" cy="2243152"/>
          </a:xfrm>
        </p:spPr>
        <p:txBody>
          <a:bodyPr/>
          <a:lstStyle/>
          <a:p>
            <a:r>
              <a:rPr lang="ru-RU" sz="3600" b="1" dirty="0">
                <a:solidFill>
                  <a:srgbClr val="7030A0"/>
                </a:solidFill>
              </a:rPr>
              <a:t>МОДЕЛИРОВАНИЕ</a:t>
            </a:r>
            <a:br>
              <a:rPr lang="ru-RU" sz="3600" b="1" dirty="0">
                <a:solidFill>
                  <a:srgbClr val="7030A0"/>
                </a:solidFill>
              </a:rPr>
            </a:br>
            <a:r>
              <a:rPr lang="ru-RU" sz="3600" b="1" dirty="0">
                <a:solidFill>
                  <a:srgbClr val="7030A0"/>
                </a:solidFill>
              </a:rPr>
              <a:t> УЧЕБНОГО ЗАНЯТИЯ КАК УСЛОВИЕ ПОВЫШЕНИЯ КАЧЕСТВА ОБРАЗОВАТЕЛЬНОГО ПРОЦЕССА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824162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                                 Подготовила: </a:t>
            </a:r>
          </a:p>
          <a:p>
            <a:r>
              <a:rPr lang="ru-RU" dirty="0" smtClean="0"/>
              <a:t>                                                                                Лушина Елена Николаевна</a:t>
            </a:r>
          </a:p>
          <a:p>
            <a:r>
              <a:rPr lang="ru-RU" dirty="0" smtClean="0"/>
              <a:t>                                                                         Воспитатель </a:t>
            </a:r>
            <a:r>
              <a:rPr lang="ru-RU" dirty="0" err="1" smtClean="0"/>
              <a:t>выс.кв.кат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 err="1" smtClean="0"/>
              <a:t>Г.Северодвинск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417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25978/354af30b-9d38-4b5b-aeca-64d43c4fd5e4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9400" y="457200"/>
            <a:ext cx="11633200" cy="57197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 этап:</a:t>
            </a:r>
          </a:p>
          <a:p>
            <a:pPr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	          «ввести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познавательную деятельность,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сообщить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тему занятия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этап: </a:t>
            </a:r>
          </a:p>
          <a:p>
            <a:pPr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выявить глубину знаний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материалу; подготовить детей к усвоению </a:t>
            </a:r>
          </a:p>
          <a:p>
            <a:pPr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новых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знаний и умений.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	      усвоение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новых знаний, закрепление знаний, умений и навыков,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   проверка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усвоения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этап:</a:t>
            </a:r>
          </a:p>
          <a:p>
            <a:pPr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подведение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итога занятия, организация рефлексивной деятельности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                                                                                          детей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230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avatars.mds.yandex.net/get-pdb/25978/354af30b-9d38-4b5b-aeca-64d43c4fd5e4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помощники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sun9-69.userapi.com/c206820/v206820662/80d8/1dA5izOcId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137" y="1112445"/>
            <a:ext cx="1735072" cy="234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48.userapi.com/c850608/v850608662/534ff/Dam1Mp5ZPX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4" y="2426761"/>
            <a:ext cx="2163205" cy="288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42.userapi.com/c856036/v856036662/19a69a/wRZQZ41QVY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794" y="2426760"/>
            <a:ext cx="2163206" cy="288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un9-61.userapi.com/c857416/v857416366/11fb49/K-RI5SMPi9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" t="6302" r="4000" b="4685"/>
          <a:stretch/>
        </p:blipFill>
        <p:spPr bwMode="auto">
          <a:xfrm>
            <a:off x="8588377" y="1112446"/>
            <a:ext cx="1657914" cy="234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0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s://pro-prikoly.club/wp-content/uploads/2019/07/Skazochnoe_derevo__kartinki_dlya_detey_12_150652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040" y="3264612"/>
            <a:ext cx="2311032" cy="173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avatars.mds.yandex.net/get-pdb/25978/354af30b-9d38-4b5b-aeca-64d43c4fd5e4/s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5041" y="1144588"/>
            <a:ext cx="2040311" cy="11476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6531" y="1319913"/>
            <a:ext cx="2592932" cy="19446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7726" y="3845490"/>
            <a:ext cx="2092398" cy="1569299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995040" y="4534422"/>
            <a:ext cx="2040312" cy="78914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ты дерево живешь? </a:t>
            </a:r>
          </a:p>
          <a:p>
            <a:pPr marL="0" indent="0">
              <a:buNone/>
            </a:pP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ты дерево растешь?</a:t>
            </a:r>
          </a:p>
          <a:p>
            <a:pPr marL="0" indent="0">
              <a:buNone/>
            </a:pPr>
            <a:endParaRPr lang="ru-RU" smtClean="0"/>
          </a:p>
          <a:p>
            <a:pPr marL="0" indent="0">
              <a:buNone/>
            </a:pPr>
            <a:endParaRPr lang="ru-RU" sz="1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5362" name="Picture 2" descr="https://ds05.infourok.ru/uploads/ex/1190/0000adcf-18ad305b/img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499" y="1718425"/>
            <a:ext cx="2320946" cy="174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s://ds05.infourok.ru/uploads/ex/0714/000696c3-87c4fe8a/img0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11"/>
          <a:stretch/>
        </p:blipFill>
        <p:spPr bwMode="auto">
          <a:xfrm>
            <a:off x="4913718" y="3781864"/>
            <a:ext cx="1806361" cy="154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78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avatars.mds.yandex.net/get-pdb/25978/354af30b-9d38-4b5b-aeca-64d43c4fd5e4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un9-15.userapi.com/c858216/v858216088/118abf/Mh9WCn_w8x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486" y="1046220"/>
            <a:ext cx="3212904" cy="240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30.userapi.com/c205624/v205624088/385e/eOc36fZrGm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573" y="3551634"/>
            <a:ext cx="2141950" cy="214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68.userapi.com/c854020/v854020088/19792c/xX6N2S_K95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902" y="1228595"/>
            <a:ext cx="1533698" cy="204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un9-12.userapi.com/c857036/v857036088/113b9/MWlP482aur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215" y="1228595"/>
            <a:ext cx="1818588" cy="204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6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avatars.mds.yandex.net/get-pdb/25978/354af30b-9d38-4b5b-aeca-64d43c4fd5e4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2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sun9-54.userapi.com/c855220/v855220088/195690/5rTRqSLrH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535" y="1097660"/>
            <a:ext cx="2795304" cy="209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36.userapi.com/c854324/v854324088/197bdd/TlbDWchLbw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372" y="1172301"/>
            <a:ext cx="1590130" cy="212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67.userapi.com/c205328/v205328088/38ef/8ZOdUHWvVs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46" y="1172301"/>
            <a:ext cx="1807222" cy="240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un9-17.userapi.com/c857628/v857628088/11b8b4/a1J5u13gIHw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225" y="3292475"/>
            <a:ext cx="1440493" cy="224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sun9-71.userapi.com/c853628/v853628088/186bf7/5mikJ_1pA-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254" y="3292476"/>
            <a:ext cx="1536356" cy="224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75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avatars.mds.yandex.net/get-pdb/25978/354af30b-9d38-4b5b-aeca-64d43c4fd5e4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sun9-60.userapi.com/c857120/v857120088/7a4f2/TUzS07JLLh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69"/>
          <a:stretch/>
        </p:blipFill>
        <p:spPr bwMode="auto">
          <a:xfrm>
            <a:off x="2077665" y="1153633"/>
            <a:ext cx="2190233" cy="245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45.userapi.com/c854028/v854028088/198c00/ws5mDuhyMLk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38"/>
          <a:stretch/>
        </p:blipFill>
        <p:spPr bwMode="auto">
          <a:xfrm>
            <a:off x="8204294" y="1153634"/>
            <a:ext cx="2081880" cy="245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un9-30.userapi.com/c855628/v855628088/1932c5/O-lFqjS3eiQ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679" y="1077967"/>
            <a:ext cx="3372834" cy="252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un9-55.userapi.com/c200720/v200720088/3743/pIJZlbrq6b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606" y="3718851"/>
            <a:ext cx="3562589" cy="174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7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vatars.mds.yandex.net/get-pdb/25978/354af30b-9d38-4b5b-aeca-64d43c4fd5e4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sun9-38.userapi.com/c206616/v206616088/37cd/Huh5gVEqK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168" y="1227332"/>
            <a:ext cx="1983409" cy="26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67.userapi.com/c857036/v857036088/113fc/sbEeaSZ5b0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775" y="1975524"/>
            <a:ext cx="2998836" cy="3426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9-53.userapi.com/c206824/v206824088/36bc/aB0g81Eawj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502" y="1227333"/>
            <a:ext cx="1986582" cy="264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82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vatars.mds.yandex.net/get-pdb/25978/354af30b-9d38-4b5b-aeca-64d43c4fd5e4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sun9-10.userapi.com/c206828/v206828662/836f/I5aX3tFRuG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168" y="1162356"/>
            <a:ext cx="1627176" cy="216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61.userapi.com/c858528/v858528662/7e1ee/sScOZZoAh1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988" y="2512005"/>
            <a:ext cx="3878023" cy="290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33.userapi.com/c205728/v205728662/7b84/8UJpZac0jO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332" y="1049622"/>
            <a:ext cx="1708282" cy="227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09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08675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br>
              <a:rPr lang="ru-RU" sz="6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br>
              <a:rPr lang="ru-RU" sz="6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endParaRPr lang="ru-RU" sz="6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s://avatars.mds.yandex.net/get-pdb/25978/354af30b-9d38-4b5b-aeca-64d43c4fd5e4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04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25978/354af30b-9d38-4b5b-aeca-64d43c4fd5e4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33401"/>
            <a:ext cx="10464800" cy="5207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b="1" dirty="0" smtClean="0">
              <a:solidFill>
                <a:srgbClr val="FF0000"/>
              </a:solidFill>
              <a:latin typeface="+mj-lt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занятия для детей            </a:t>
            </a:r>
            <a:r>
              <a:rPr lang="ru-RU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предшкольного</a:t>
            </a: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возраста с ТНР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дополнительного образования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«История одного предмета»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Лушина Е.Н.,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воспитатель МБДОУ №79</a:t>
            </a:r>
          </a:p>
        </p:txBody>
      </p:sp>
    </p:spTree>
    <p:extLst>
      <p:ext uri="{BB962C8B-B14F-4D97-AF65-F5344CB8AC3E}">
        <p14:creationId xmlns:p14="http://schemas.microsoft.com/office/powerpoint/2010/main" val="217432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pdb/25978/354af30b-9d38-4b5b-aeca-64d43c4fd5e4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96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31800"/>
            <a:ext cx="10515600" cy="57451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Цель нашей программы - 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48000" y="838200"/>
            <a:ext cx="739140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TimesNewRomanPSMT"/>
            </a:endParaRPr>
          </a:p>
          <a:p>
            <a:endParaRPr lang="ru-RU" sz="2000" dirty="0">
              <a:latin typeface="TimesNewRomanPSMT"/>
            </a:endParaRPr>
          </a:p>
          <a:p>
            <a:endParaRPr lang="ru-RU" sz="2000" dirty="0" smtClean="0">
              <a:latin typeface="TimesNewRomanPSMT"/>
            </a:endParaRPr>
          </a:p>
          <a:p>
            <a:r>
              <a:rPr lang="ru-RU" sz="2800" dirty="0" smtClean="0">
                <a:latin typeface="TimesNewRomanPSMT"/>
              </a:rPr>
              <a:t>познакомить </a:t>
            </a:r>
            <a:r>
              <a:rPr lang="ru-RU" sz="2800" dirty="0">
                <a:latin typeface="TimesNewRomanPSMT"/>
              </a:rPr>
              <a:t>детей с историей вещей, с процессом </a:t>
            </a:r>
            <a:r>
              <a:rPr lang="ru-RU" sz="2800" dirty="0" smtClean="0">
                <a:latin typeface="TimesNewRomanPSMT"/>
              </a:rPr>
              <a:t>их преобразования </a:t>
            </a:r>
            <a:r>
              <a:rPr lang="ru-RU" sz="2800" dirty="0">
                <a:latin typeface="TimesNewRomanPSMT"/>
              </a:rPr>
              <a:t>человеком, вызвать интерес к предметам рукотворного </a:t>
            </a:r>
            <a:r>
              <a:rPr lang="ru-RU" sz="2800" dirty="0" smtClean="0">
                <a:latin typeface="TimesNewRomanPSMT"/>
              </a:rPr>
              <a:t>мира прошлого</a:t>
            </a:r>
            <a:r>
              <a:rPr lang="ru-RU" sz="2800" dirty="0">
                <a:latin typeface="TimesNewRomanPSMT"/>
              </a:rPr>
              <a:t>, </a:t>
            </a:r>
            <a:r>
              <a:rPr lang="ru-RU" sz="2800" dirty="0" smtClean="0">
                <a:latin typeface="TimesNewRomanPSMT"/>
              </a:rPr>
              <a:t>развивать творческие возможности детей.</a:t>
            </a:r>
            <a:endParaRPr lang="ru-RU" sz="2800" dirty="0">
              <a:latin typeface="TimesNewRomanPSM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224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mds.yandex.net/get-pdb/25978/354af30b-9d38-4b5b-aeca-64d43c4fd5e4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08000"/>
            <a:ext cx="10515600" cy="6527800"/>
          </a:xfrm>
        </p:spPr>
        <p:txBody>
          <a:bodyPr/>
          <a:lstStyle/>
          <a:p>
            <a:pPr marL="0" indent="0">
              <a:buNone/>
            </a:pPr>
            <a:endParaRPr lang="ru-RU" sz="3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Обучающие задачи: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929009" y="1582341"/>
            <a:ext cx="827970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NewRomanPSMT"/>
            </a:endParaRPr>
          </a:p>
          <a:p>
            <a:r>
              <a:rPr lang="ru-RU" sz="2400" dirty="0" smtClean="0">
                <a:latin typeface="TimesNewRomanPSMT"/>
              </a:rPr>
              <a:t>*дать детям знания о прошлом и настоящем предметов, которые нас окружают; </a:t>
            </a:r>
          </a:p>
          <a:p>
            <a:r>
              <a:rPr lang="ru-RU" sz="2400" dirty="0" smtClean="0">
                <a:latin typeface="TimesNewRomanPSMT"/>
              </a:rPr>
              <a:t> *активизировать </a:t>
            </a:r>
            <a:r>
              <a:rPr lang="ru-RU" sz="2400" dirty="0">
                <a:latin typeface="TimesNewRomanPSMT"/>
              </a:rPr>
              <a:t>познавательную деятельность детей;</a:t>
            </a:r>
          </a:p>
          <a:p>
            <a:r>
              <a:rPr lang="ru-RU" sz="2400" dirty="0" smtClean="0">
                <a:latin typeface="TimesNewRomanPSMT"/>
              </a:rPr>
              <a:t>     *расширить </a:t>
            </a:r>
            <a:r>
              <a:rPr lang="ru-RU" sz="2400" dirty="0">
                <a:latin typeface="TimesNewRomanPSMT"/>
              </a:rPr>
              <a:t>кругозор </a:t>
            </a:r>
            <a:r>
              <a:rPr lang="ru-RU" sz="2400" dirty="0" smtClean="0">
                <a:latin typeface="TimesNewRomanPSMT"/>
              </a:rPr>
              <a:t>детей;</a:t>
            </a:r>
          </a:p>
          <a:p>
            <a:r>
              <a:rPr lang="ru-RU" sz="2400" dirty="0" smtClean="0">
                <a:latin typeface="TimesNewRomanPSMT"/>
              </a:rPr>
              <a:t>      *побуждать </a:t>
            </a:r>
            <a:r>
              <a:rPr lang="ru-RU" sz="2400" dirty="0">
                <a:latin typeface="TimesNewRomanPSMT"/>
              </a:rPr>
              <a:t>детей к творческой </a:t>
            </a:r>
            <a:r>
              <a:rPr lang="ru-RU" sz="2400" dirty="0" smtClean="0">
                <a:latin typeface="TimesNewRomanPSMT"/>
              </a:rPr>
              <a:t>деятельности</a:t>
            </a:r>
            <a:r>
              <a:rPr lang="ru-RU" sz="2400" dirty="0">
                <a:latin typeface="TimesNewRomanPSM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859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s://avatars.mds.yandex.net/get-pdb/25978/354af30b-9d38-4b5b-aeca-64d43c4fd5e4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863600"/>
            <a:ext cx="11404600" cy="3886200"/>
          </a:xfrm>
        </p:spPr>
        <p:txBody>
          <a:bodyPr>
            <a:normAutofit fontScale="90000"/>
          </a:bodyPr>
          <a:lstStyle/>
          <a:p>
            <a:pPr fontAlgn="t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</a:b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        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 задачи:</a:t>
            </a:r>
            <a:b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>             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*развивать внимание, память, речь, восприятие,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   мышление, воображение, познавательный интерес;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 	  *развивать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эмоциональную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сферу;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 	  *развивать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способности;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 	  *развивать любознательность; </a:t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 	  *развивать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эстетические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чувства.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88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s://avatars.mds.yandex.net/get-pdb/25978/354af30b-9d38-4b5b-aeca-64d43c4fd5e4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474549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Воспитательные задачи: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*воспитывать доброжелательность;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*готовность сотрудничать;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*формировать самостоятельность;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   *умение доводить начатое дело до конца;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   *формировать умение видеть прекрасное.</a:t>
            </a:r>
          </a:p>
        </p:txBody>
      </p:sp>
    </p:spTree>
    <p:extLst>
      <p:ext uri="{BB962C8B-B14F-4D97-AF65-F5344CB8AC3E}">
        <p14:creationId xmlns:p14="http://schemas.microsoft.com/office/powerpoint/2010/main" val="227599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avatars.mds.yandex.net/get-pdb/25978/354af30b-9d38-4b5b-aeca-64d43c4fd5e4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2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087436"/>
              </p:ext>
            </p:extLst>
          </p:nvPr>
        </p:nvGraphicFramePr>
        <p:xfrm>
          <a:off x="2392466" y="1415441"/>
          <a:ext cx="7114788" cy="3849942"/>
        </p:xfrm>
        <a:graphic>
          <a:graphicData uri="http://schemas.openxmlformats.org/drawingml/2006/table">
            <a:tbl>
              <a:tblPr firstRow="1" firstCol="1" bandRow="1"/>
              <a:tblGrid>
                <a:gridCol w="2371596">
                  <a:extLst>
                    <a:ext uri="{9D8B030D-6E8A-4147-A177-3AD203B41FA5}">
                      <a16:colId xmlns:a16="http://schemas.microsoft.com/office/drawing/2014/main" val="3691929088"/>
                    </a:ext>
                  </a:extLst>
                </a:gridCol>
                <a:gridCol w="2371596">
                  <a:extLst>
                    <a:ext uri="{9D8B030D-6E8A-4147-A177-3AD203B41FA5}">
                      <a16:colId xmlns:a16="http://schemas.microsoft.com/office/drawing/2014/main" val="3198308693"/>
                    </a:ext>
                  </a:extLst>
                </a:gridCol>
                <a:gridCol w="2371596">
                  <a:extLst>
                    <a:ext uri="{9D8B030D-6E8A-4147-A177-3AD203B41FA5}">
                      <a16:colId xmlns:a16="http://schemas.microsoft.com/office/drawing/2014/main" val="758762695"/>
                    </a:ext>
                  </a:extLst>
                </a:gridCol>
              </a:tblGrid>
              <a:tr h="474399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 занятий на год</a:t>
                      </a:r>
                      <a:endParaRPr lang="ru-RU" sz="3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977971"/>
                  </a:ext>
                </a:extLst>
              </a:tr>
              <a:tr h="226880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Как ты дерево живешь, как ты дерево растешь?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Откуда хлеб пришел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Бумажная история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Эволюция одежды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История появления куклы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Прошлое часов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История елочной игрушки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История одного письма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Лампочка-малютка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Прошлое утюга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Как появился телефон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Чудесный сосуд (история чайника)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 носочка до каблучка (обувь)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Загадочные планеты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Плошки, поварешки…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Откуда картофель пришел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 кареты до кабриолета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44104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110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avatars.mds.yandex.net/get-pdb/25978/354af30b-9d38-4b5b-aeca-64d43c4fd5e4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42976" y="1277655"/>
            <a:ext cx="10439424" cy="5080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*Тема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*Дата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*Цель и задачи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*Продолжительность (30минут)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*Участники (дети группы 6-7 лет с ТНР)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*Формы работы: индивидуальная, групповая, коллективная.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*Методы обучения: диалог, творческое задание, поощрение, наглядные 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тд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*Ресурсное обеспечение: видеотехника (ММП), наглядные пособия, иллюстрации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*Ход занятия.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*Итоговое заключение и рефлексия (самоанализ занятия).</a:t>
            </a:r>
          </a:p>
          <a:p>
            <a:endParaRPr lang="ru-RU" sz="20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38200" y="928694"/>
            <a:ext cx="10515600" cy="50004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План занятия: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42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avatars.mds.yandex.net/get-pdb/25978/354af30b-9d38-4b5b-aeca-64d43c4fd5e4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862251"/>
              </p:ext>
            </p:extLst>
          </p:nvPr>
        </p:nvGraphicFramePr>
        <p:xfrm>
          <a:off x="2292264" y="1227550"/>
          <a:ext cx="7853818" cy="4206875"/>
        </p:xfrm>
        <a:graphic>
          <a:graphicData uri="http://schemas.openxmlformats.org/drawingml/2006/table">
            <a:tbl>
              <a:tblPr firstRow="1" firstCol="1" bandRow="1"/>
              <a:tblGrid>
                <a:gridCol w="1252602">
                  <a:extLst>
                    <a:ext uri="{9D8B030D-6E8A-4147-A177-3AD203B41FA5}">
                      <a16:colId xmlns:a16="http://schemas.microsoft.com/office/drawing/2014/main" val="1404075409"/>
                    </a:ext>
                  </a:extLst>
                </a:gridCol>
                <a:gridCol w="4336166">
                  <a:extLst>
                    <a:ext uri="{9D8B030D-6E8A-4147-A177-3AD203B41FA5}">
                      <a16:colId xmlns:a16="http://schemas.microsoft.com/office/drawing/2014/main" val="2675970984"/>
                    </a:ext>
                  </a:extLst>
                </a:gridCol>
                <a:gridCol w="2265050">
                  <a:extLst>
                    <a:ext uri="{9D8B030D-6E8A-4147-A177-3AD203B41FA5}">
                      <a16:colId xmlns:a16="http://schemas.microsoft.com/office/drawing/2014/main" val="4098782682"/>
                    </a:ext>
                  </a:extLst>
                </a:gridCol>
              </a:tblGrid>
              <a:tr h="6917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 занятия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Задачи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Ручной труд (</a:t>
                      </a:r>
                      <a:r>
                        <a:rPr lang="ru-RU" sz="20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изо.деятельность</a:t>
                      </a:r>
                      <a:r>
                        <a:rPr lang="ru-RU" sz="20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конструирование)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2610955"/>
                  </a:ext>
                </a:extLst>
              </a:tr>
              <a:tr h="2352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История появления куклы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Познакомить детей с историей появления куклы, о ее назначении в далеком прошлом и настоящем времени.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Научить детей самостоятельно изготовлять куколки-обереги из ткани.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Воспитывать бережное отношение к игрушкам, самостоятельность, умение взаимодействовать друг с другом.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Пополнять словарный запас детей, учить составлять последовательно-логические   рассказы об увиденном.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Изготовление кукол оберегов из ткани, крупы, веточек.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55651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699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270</Words>
  <Application>Microsoft Office PowerPoint</Application>
  <PresentationFormat>Широкоэкранный</PresentationFormat>
  <Paragraphs>89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Matilda</vt:lpstr>
      <vt:lpstr>Times New Roman</vt:lpstr>
      <vt:lpstr>TimesNewRomanPSMT</vt:lpstr>
      <vt:lpstr>Тема Office</vt:lpstr>
      <vt:lpstr>МОДЕЛИРОВАНИЕ  УЧЕБНОГО ЗАНЯТИЯ КАК УСЛОВИЕ ПОВЫШЕНИЯ КАЧЕСТВА ОБРАЗОВАТЕЛЬНОГО ПРОЦЕССА</vt:lpstr>
      <vt:lpstr>Презентация PowerPoint</vt:lpstr>
      <vt:lpstr>Презентация PowerPoint</vt:lpstr>
      <vt:lpstr>Презентация PowerPoint</vt:lpstr>
      <vt:lpstr>            Развивающие задачи:                *развивать внимание, память, речь, восприятие,           мышление, воображение, познавательный интерес;           *развивать эмоциональную сферу;          *развивать творческие способности;          *развивать любознательность;           *развивать эстетические чувства.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 Наши помощники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 внимание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МОДЕЛИРОВАНИЕ  УЧЕБНОГО ЗАНЯТИЯ КАК УСЛОВИЕ ПОВЫШЕНИЯ КАЧЕСТВА ОБРАЗОВАТЕЛЬНОГО ПРОЦЕССА</dc:title>
  <dc:creator>001</dc:creator>
  <cp:lastModifiedBy>ANDROMEDA</cp:lastModifiedBy>
  <cp:revision>33</cp:revision>
  <dcterms:created xsi:type="dcterms:W3CDTF">2019-12-04T11:50:31Z</dcterms:created>
  <dcterms:modified xsi:type="dcterms:W3CDTF">2024-01-21T14:12:01Z</dcterms:modified>
</cp:coreProperties>
</file>