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2" r:id="rId4"/>
    <p:sldId id="261" r:id="rId5"/>
    <p:sldId id="262" r:id="rId6"/>
    <p:sldId id="263" r:id="rId7"/>
    <p:sldId id="266" r:id="rId8"/>
    <p:sldId id="264" r:id="rId9"/>
    <p:sldId id="276" r:id="rId10"/>
    <p:sldId id="275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9" r:id="rId21"/>
    <p:sldId id="281" r:id="rId22"/>
    <p:sldId id="278" r:id="rId23"/>
    <p:sldId id="280" r:id="rId24"/>
    <p:sldId id="26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2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6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0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1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2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8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0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5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2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E32D-1E7B-4335-B3DA-C0F49183FB8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A330-C881-4A82-9B37-A1654A26E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6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10" y="-244300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8006" y="2169621"/>
            <a:ext cx="7059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</a:t>
            </a:r>
            <a:endParaRPr lang="ru-RU" sz="36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«ОБУЧЕНИЕ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СОСТАВЛЕНИЮ ЗАГАДОК»</a:t>
            </a:r>
            <a:endParaRPr lang="ru-RU" sz="36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s://proprikol.ru/wp-content/uploads/2019/09/kartinki-dlya-oformleniya-detskogo-sada-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" y="3578086"/>
            <a:ext cx="2115047" cy="282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stor.nn2.ru/forum/data/forum/images/2020-03/247479705-6571554d-9997-4c8a-ba53-bf9b8e3531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84" y="469127"/>
            <a:ext cx="2472856" cy="196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fsd.kopilkaurokov.ru/up/html/2019/11/23/k_5dd8dd06d69dd/528280_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17" y="4680174"/>
            <a:ext cx="2305879" cy="1885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4295" y="580807"/>
            <a:ext cx="760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№11 комбинированного вида» г. 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Сыктывкара</a:t>
            </a:r>
            <a:endParaRPr lang="ru-RU" sz="14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17977" y="5622916"/>
            <a:ext cx="492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группы «Колокольчик»: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Любовина Наталья Юрьевна</a:t>
            </a:r>
            <a:endParaRPr lang="ru-RU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8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19" y="-232973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0573" y="536424"/>
            <a:ext cx="108614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построения логических задач разнообразны.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Чаще всего загадка строится на перечислении признаков предмета, явления (величина, форма, цвет, вкус, звучание, движение, материал, назначение и др.). Сначала дети отгадывают загадки, построенные на прямом описании характерных признаков («Длинное ухо, комочек пуха, прыгает ловко, грызет морковку»), постепенно вводятся загадки, содержащие метафору, т.е. такие, в которых описание предмета дается через сравнение с другими предметами («Сидит дед, во сто шуб одет. Кто его раздевает, тот слезы проливает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»).</a:t>
            </a:r>
          </a:p>
          <a:p>
            <a:pPr indent="28829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условием, обеспечивающим правильное понимание загадок и правильное их отгадывание, является предварительное ознакомление детей с теми предметами и явлениями, о которых идет речь в загадке.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основе этой работы лежат наблюдения, систематически проводимые в окружающей жизни и природе. Наряду с наблюдениями и опытами знания о признаках и свойствах предметов дети получают и закрепляют на занятиях и в дидактических играх, в процессе неоднократных действий с ними.</a:t>
            </a:r>
          </a:p>
          <a:p>
            <a:pPr indent="288290" algn="just">
              <a:spcAft>
                <a:spcPts val="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ds04.infourok.ru/uploads/ex/03c5/00185a3c-a756b84a/hello_html_9b4eb2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0029" r="3740" b="7110"/>
          <a:stretch/>
        </p:blipFill>
        <p:spPr bwMode="auto">
          <a:xfrm>
            <a:off x="8913411" y="3609892"/>
            <a:ext cx="2576223" cy="2755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creazilla-store.fra1.digitaloceanspaces.com/emojis/57736/carrot-emoji-clipart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6" y="4603805"/>
            <a:ext cx="1281826" cy="128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reazilla-store.fra1.digitaloceanspaces.com/emojis/57736/carrot-emoji-clipart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9" y="4436828"/>
            <a:ext cx="1832621" cy="1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reazilla-store.fra1.digitaloceanspaces.com/emojis/57736/carrot-emoji-clipart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40" y="4304395"/>
            <a:ext cx="2201879" cy="198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reazilla-store.fra1.digitaloceanspaces.com/emojis/57736/carrot-emoji-clipart-m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66483"/>
            <a:ext cx="2512609" cy="219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73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4" y="-201168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95" y="556591"/>
            <a:ext cx="1097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 по классификации предметов на сновании какого-либо признака: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«Кому что нужно?»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для чего нужно?»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из чего сделано?» </a:t>
            </a:r>
          </a:p>
          <a:p>
            <a:pPr indent="288290"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и творческие задания для развития выразительности речи</a:t>
            </a: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«Цепочка».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 выделять признаки объектов. </a:t>
            </a: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«Угадай по описанию».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 по описанию определять объект. </a:t>
            </a: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«Выбери признак, который есть у других объектов»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 выделять характерные и специфичные значения признаков объекта. </a:t>
            </a: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«Я назову признак, а вы перечислите его значения».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 подбирать разные значения одному признаку. </a:t>
            </a: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(кто) делает так же?»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 выявлять признаки объекта (функция, части). Учить составлять загадки по моделям «Как…, но не…», «Какой… - что та кое же у другого объекта», «Что делает так же?»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в разных видах деятельности необходимо знакомить с названиями предметов и их частей, с материалами, из которых они сделаны, с формой предметов и др. </a:t>
            </a:r>
          </a:p>
        </p:txBody>
      </p:sp>
      <p:pic>
        <p:nvPicPr>
          <p:cNvPr id="4" name="Рисунок 3" descr="https://lora.ru/images/product_images/original_images/549-zakutan-rebenok-v-sto-peleno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5" y="5094787"/>
            <a:ext cx="1813560" cy="126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.radikal.ru/d39/2007/0e/82203378f79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85" y="5043960"/>
            <a:ext cx="1482256" cy="136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mycdn.me/i?r=AyH4iRPQ2q0otWIFepML2LxRPmtvo9pzFTuwPv4juoIKi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25" y="5078719"/>
            <a:ext cx="1432560" cy="133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etskiy-journal.ru/wp-content/uploads/2020/07/frukty-i-ovoschi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7" t="58749" r="4307" b="2769"/>
          <a:stretch/>
        </p:blipFill>
        <p:spPr bwMode="auto">
          <a:xfrm>
            <a:off x="7541432" y="5016986"/>
            <a:ext cx="1258724" cy="1375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etskiy-journal.ru/wp-content/uploads/2020/07/frukty-i-ovoschi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1" t="4652" r="35917" b="68345"/>
          <a:stretch/>
        </p:blipFill>
        <p:spPr bwMode="auto">
          <a:xfrm>
            <a:off x="3004789" y="5071788"/>
            <a:ext cx="1590162" cy="1320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39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89" y="-232973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056" y="524786"/>
            <a:ext cx="108058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Другим важным источником знаний является художественная литература. Необходимо приучить ребенка слышать художественное, поэтическое слово, вслушиваться в тексты народных сказок, песенок, замечать образные выражения, уместно использовать их в свое речи. А также важно знакомить с выразительными средствами языка (эпитетами, сравнениями, переносным значением слов, фразеологическими оборотами).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систематически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проводимые наблюдения в окружающей жизни и природе дают детям новые и новые знания, а сам процесс отгадывания загадки становится как бы итогом в накоплении знаний.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отгадывать и составлять загадки, нужно внимательно наблюдать жизнь, припоминать увиденное, сравнивать, сопоставлять явления, мысленно их расчленять, выделять каждый раз нужные стороны, объединять, синтезировать, найденное.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окружающем приобретенные детьми во время наблюдений, занятий, игр, труда подготавливают ребенка к пониманию содержания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346130.selcdn.ru/storage1/include/site_508/section_70/thumbs/X3X8s-yByAil_1200x0_AybP2us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1" y="3584594"/>
            <a:ext cx="4102873" cy="2735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3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4300" y="477078"/>
            <a:ext cx="109250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735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Придумывание загадок самими детьми сложная для детей деятельность, которая должна основываться на большой предварительной работе по рассматриванию и описанию предметов, отгадыванию готовых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загадок.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деятельность будет успешна при условии, если ребенок поймет, как, каким образом он может строить фразы с образными характеристиками. Только тогда он получит удовольствие от этой деятельности.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735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составлению загадок начинается с 3,5 лет. Обучению детей придумыванию загадок возможно в старшем дошкольном возрасте.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первых этапах обучения придумыванию загадок обязательно использование наглядного материала, предметов, картинок. Первоначально дети придумывают загадки по аналогии с образцом данным воспитателем, в дальнейшем можно предложить простой алгоритм для составления загадок: назвать основные признаки предмета (цвет, форма, качества, части, назначение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Какого цвета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предмет?  Какой формы?  Из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каких частей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состоит?  Для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чего нужен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indent="28829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алгоритмы по созданию образных характеристик достаточно легко усваиваются дошкольниками и дают возможность значительно повысить уровень выразительности их речи. Обучение детей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 речи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одна из проблем дошкольного воспитания.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составления загадок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объект.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что похож объект? Какой? (2-3 сравнения).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же? Что делает? Кто (что) делает так же?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 отличается?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Вставить слова «Как», «но не», «а не».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Прочитать загадку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7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7322" y="349857"/>
            <a:ext cx="1117953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детские загадки по плану – это простое перечисление признаков предметов.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Загадка: </a:t>
            </a: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рост,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хвост,</a:t>
            </a: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шубка, острые зубки. (Мышь)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дальнейшем, чтобы дать простор детскому творчеству, можно не ограничивать детей рамками плана и сразу после рассматривания предметов перейти к придумыванию загадок о них.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дошкольники чувствовали рифму и сами создавали рифмованные загадки, их надо шире знакомить с поэтическим описанием окружающей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действительности.</a:t>
            </a:r>
          </a:p>
          <a:p>
            <a:pPr indent="288290" algn="just">
              <a:spcAft>
                <a:spcPts val="0"/>
              </a:spcAft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Сидорчук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Т.А., Хоменко Н.Н. Технологии развития связной речи дошкольников (методическое пособие для педагогов дошкольных учреждений),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включает в себя:</a:t>
            </a: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детей образной речи должна начинаться с обучения детей созданию сравнений (первый этап). 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сравнений».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детей дошкольного возраста составлению сравнений необходимо начинать с трехлетнего возраста. В возрасте 5,5 лет дети учатся самостоятельно делать сравнения по заданному воспитателем признаку.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отрабатывается умение детей составлять разнообразные загадки (второй этап). 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детей составлению загадок»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Обучение детей составлению загадок начинается с 3,5 лет. Обучению детей придумыванию загадок возможно в старшем дошкольном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заключительном этапе дети 6 - 7 лет вполне справляются с составлением метафор (третий этап).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составлению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метафора - это перенесение свойств одного предмета (явления) на другой на основании признака, общего для обоих сопоставляемых объектов. «Побуждать детей делать сложные сравнения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8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8640" y="365761"/>
            <a:ext cx="109648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обучения детей составлению загадок»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А.А. Нестеренко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модели составления загадок для детей школьного возраста. В адаптированном варианте данная технология позволяет научить составлять загадки и дошкольников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должно идти следующим образом.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вывешивает одну из табличек с изображением модели составления загадки и предлагает детям составить загадку про какой-либо объект.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«Какой?»  «Что бывает таким же?»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11367"/>
              </p:ext>
            </p:extLst>
          </p:nvPr>
        </p:nvGraphicFramePr>
        <p:xfrm>
          <a:off x="644056" y="2397088"/>
          <a:ext cx="4921856" cy="1626272"/>
        </p:xfrm>
        <a:graphic>
          <a:graphicData uri="http://schemas.openxmlformats.org/drawingml/2006/table">
            <a:tbl>
              <a:tblPr firstRow="1" firstCol="1" bandRow="1"/>
              <a:tblGrid>
                <a:gridCol w="2460928">
                  <a:extLst>
                    <a:ext uri="{9D8B030D-6E8A-4147-A177-3AD203B41FA5}">
                      <a16:colId xmlns:a16="http://schemas.microsoft.com/office/drawing/2014/main" xmlns="" val="3032772770"/>
                    </a:ext>
                  </a:extLst>
                </a:gridCol>
                <a:gridCol w="2460928">
                  <a:extLst>
                    <a:ext uri="{9D8B030D-6E8A-4147-A177-3AD203B41FA5}">
                      <a16:colId xmlns:a16="http://schemas.microsoft.com/office/drawing/2014/main" xmlns="" val="3186707200"/>
                    </a:ext>
                  </a:extLst>
                </a:gridCol>
              </a:tblGrid>
              <a:tr h="406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бывает таким же?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451192"/>
                  </a:ext>
                </a:extLst>
              </a:tr>
              <a:tr h="406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560616"/>
                  </a:ext>
                </a:extLst>
              </a:tr>
              <a:tr h="406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626585"/>
                  </a:ext>
                </a:extLst>
              </a:tr>
              <a:tr h="406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39981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8639" y="4134677"/>
            <a:ext cx="10964849" cy="2363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составления загадки выбран объект 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самовар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Далее детьми даются образные характеристики по заданным воспитателем признакам.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Какой самовар по цвету? - Блестящий.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записывает это слово в первой строчке левой части таблицы.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Какой самовар по действиям? - Шипящий (заполняется вторая строчка левой части таблицы).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Какой он по форме? - круглый (заполняется третья строчка левой части таблицы).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просит детей дать сравнения по перечисленным значениям признаков и заполнить правые строчки таблицы: </a:t>
            </a:r>
          </a:p>
        </p:txBody>
      </p:sp>
    </p:spTree>
    <p:extLst>
      <p:ext uri="{BB962C8B-B14F-4D97-AF65-F5344CB8AC3E}">
        <p14:creationId xmlns:p14="http://schemas.microsoft.com/office/powerpoint/2010/main" val="201986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48771"/>
              </p:ext>
            </p:extLst>
          </p:nvPr>
        </p:nvGraphicFramePr>
        <p:xfrm>
          <a:off x="652004" y="500930"/>
          <a:ext cx="5001372" cy="1940120"/>
        </p:xfrm>
        <a:graphic>
          <a:graphicData uri="http://schemas.openxmlformats.org/drawingml/2006/table">
            <a:tbl>
              <a:tblPr firstRow="1" firstCol="1" bandRow="1"/>
              <a:tblGrid>
                <a:gridCol w="2500686">
                  <a:extLst>
                    <a:ext uri="{9D8B030D-6E8A-4147-A177-3AD203B41FA5}">
                      <a16:colId xmlns:a16="http://schemas.microsoft.com/office/drawing/2014/main" xmlns="" val="3174531612"/>
                    </a:ext>
                  </a:extLst>
                </a:gridCol>
                <a:gridCol w="2500686">
                  <a:extLst>
                    <a:ext uri="{9D8B030D-6E8A-4147-A177-3AD203B41FA5}">
                      <a16:colId xmlns:a16="http://schemas.microsoft.com/office/drawing/2014/main" xmlns="" val="2110876817"/>
                    </a:ext>
                  </a:extLst>
                </a:gridCol>
              </a:tblGrid>
              <a:tr h="485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бывает таким же?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944469"/>
                  </a:ext>
                </a:extLst>
              </a:tr>
              <a:tr h="485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Блестящий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Монета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873721"/>
                  </a:ext>
                </a:extLst>
              </a:tr>
              <a:tr h="485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Шипящий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Вулкан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6076282"/>
                  </a:ext>
                </a:extLst>
              </a:tr>
              <a:tr h="485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Арбуз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02146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2006" y="2441051"/>
            <a:ext cx="5001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 детей просят дать образные характеристики объектам, выбранным для сравнения (правая часть таблицы).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ПР: блестящий - монета, но не простая, а начищенная монета.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Табличка может выглядеть следующим образом: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53948"/>
              </p:ext>
            </p:extLst>
          </p:nvPr>
        </p:nvGraphicFramePr>
        <p:xfrm>
          <a:off x="755374" y="4306695"/>
          <a:ext cx="4898002" cy="1958932"/>
        </p:xfrm>
        <a:graphic>
          <a:graphicData uri="http://schemas.openxmlformats.org/drawingml/2006/table">
            <a:tbl>
              <a:tblPr firstRow="1" firstCol="1" bandRow="1"/>
              <a:tblGrid>
                <a:gridCol w="2449001">
                  <a:extLst>
                    <a:ext uri="{9D8B030D-6E8A-4147-A177-3AD203B41FA5}">
                      <a16:colId xmlns:a16="http://schemas.microsoft.com/office/drawing/2014/main" xmlns="" val="3335015014"/>
                    </a:ext>
                  </a:extLst>
                </a:gridCol>
                <a:gridCol w="2449001">
                  <a:extLst>
                    <a:ext uri="{9D8B030D-6E8A-4147-A177-3AD203B41FA5}">
                      <a16:colId xmlns:a16="http://schemas.microsoft.com/office/drawing/2014/main" xmlns="" val="128007520"/>
                    </a:ext>
                  </a:extLst>
                </a:gridCol>
              </a:tblGrid>
              <a:tr h="489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бывает таким же?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971277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Блестящий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Начищенная монета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723433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Шипящий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Проснувшийся вулкан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018096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Спелый арбуз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837985"/>
                  </a:ext>
                </a:extLst>
              </a:tr>
            </a:tbl>
          </a:graphicData>
        </a:graphic>
      </p:graphicFrame>
      <p:pic>
        <p:nvPicPr>
          <p:cNvPr id="9" name="Рисунок 8" descr="C:\Users\админ\Desktop\самовар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557" r="10070" b="1"/>
          <a:stretch/>
        </p:blipFill>
        <p:spPr bwMode="auto">
          <a:xfrm>
            <a:off x="7249702" y="1311965"/>
            <a:ext cx="3419060" cy="4094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2619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169363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0202" y="691763"/>
            <a:ext cx="108932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заполнения таблички воспитатель предлагает прочитать загадку, вставляя между строчками правого и левого столбцов связки "Как" или "Но не".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загадки может происходить коллективно всей группой детей или каким-либо одним ребенком. Сложенный текст неоднократно повторяется всеми детьми. </a:t>
            </a:r>
          </a:p>
          <a:p>
            <a:pPr indent="288290" algn="just">
              <a:spcAft>
                <a:spcPts val="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Итоговая загадка про самовар: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"Блестящий, как начищенная монета; шипящий, как проснувшийся вулкан; круглый, но не спелый арбуз". </a:t>
            </a:r>
          </a:p>
          <a:p>
            <a:pPr indent="288290" algn="just">
              <a:spcAft>
                <a:spcPts val="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целесообразно значение признака в левой части таблицы обозначать словом с четко выделенной первой буквой, а в правой части допустима зарисовка объекта. Это позволяет тренировать детскую память: ребенок, не умея читать, запоминает первые буквы и воспроизводит слово в целом.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освоения модели "Какой - что бывает таким же" на активном уровне необходимо познакомить детей с особенностями сравнений. Загадки можно составить на основе "занижения" свойств объектов (самовар тусклый, как нечищеные ботинки) или их "завышения" (самовар блестящий, как начищенная монета).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9715" y="4627659"/>
            <a:ext cx="729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2. «Что делает?» «Что (кто) делает так же?»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работы с моделью 2 аналогична работе с первой моделью.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 детьми вывешивается таблица, которая постепенно заполняется (сначала в левой, а потом в правой части). </a:t>
            </a:r>
          </a:p>
        </p:txBody>
      </p:sp>
      <p:pic>
        <p:nvPicPr>
          <p:cNvPr id="5" name="Рисунок 4" descr="https://sm-news.ru/wp-content/uploads/2020/03/04/zagadka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77" y="4198289"/>
            <a:ext cx="2846567" cy="2130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38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9344"/>
              </p:ext>
            </p:extLst>
          </p:nvPr>
        </p:nvGraphicFramePr>
        <p:xfrm>
          <a:off x="612250" y="540688"/>
          <a:ext cx="5311471" cy="1717484"/>
        </p:xfrm>
        <a:graphic>
          <a:graphicData uri="http://schemas.openxmlformats.org/drawingml/2006/table">
            <a:tbl>
              <a:tblPr firstRow="1" firstCol="1" bandRow="1"/>
              <a:tblGrid>
                <a:gridCol w="2531960">
                  <a:extLst>
                    <a:ext uri="{9D8B030D-6E8A-4147-A177-3AD203B41FA5}">
                      <a16:colId xmlns:a16="http://schemas.microsoft.com/office/drawing/2014/main" xmlns="" val="3130522102"/>
                    </a:ext>
                  </a:extLst>
                </a:gridCol>
                <a:gridCol w="2779511">
                  <a:extLst>
                    <a:ext uri="{9D8B030D-6E8A-4147-A177-3AD203B41FA5}">
                      <a16:colId xmlns:a16="http://schemas.microsoft.com/office/drawing/2014/main" xmlns="" val="2944089045"/>
                    </a:ext>
                  </a:extLst>
                </a:gridCol>
              </a:tblGrid>
              <a:tr h="429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делает?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(кто) делает так же?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594646"/>
                  </a:ext>
                </a:extLst>
              </a:tr>
              <a:tr h="429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3333957"/>
                  </a:ext>
                </a:extLst>
              </a:tr>
              <a:tr h="429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005848"/>
                  </a:ext>
                </a:extLst>
              </a:tr>
              <a:tr h="429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52715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2251" y="2496710"/>
            <a:ext cx="109409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составления загадки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ежика с детьми 5 лет.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Что делает ежик?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Пыхтит, собирает, семенит.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Пыхтит как кто или что?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Пыхтит как новенький паровозик (сравнение на "завышение").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Пыхтит как старый чайник (сравнение на "занижение").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Собирает как хорошая хозяйка (сравнение на "завышение").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Собирает как жадина (сравнение на "занижение").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Семенит, как ребенок, который учится ходить (сравнение на "завышение").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Семенит как старый дедушка (сравнение на "занижение").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 воспитатель предлагает составить загадку в целом, используя связки "Как", "Но не".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ПР: Составление загадки про ежика с приемом "завышение": "Пыхтит, как новенький паровозик; собирает, как хорошая хозяйка; семенит, но не ребенок, который учится ходить". </a:t>
            </a:r>
          </a:p>
        </p:txBody>
      </p:sp>
    </p:spTree>
    <p:extLst>
      <p:ext uri="{BB962C8B-B14F-4D97-AF65-F5344CB8AC3E}">
        <p14:creationId xmlns:p14="http://schemas.microsoft.com/office/powerpoint/2010/main" val="265044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28896"/>
              </p:ext>
            </p:extLst>
          </p:nvPr>
        </p:nvGraphicFramePr>
        <p:xfrm>
          <a:off x="652007" y="469126"/>
          <a:ext cx="5303520" cy="1995778"/>
        </p:xfrm>
        <a:graphic>
          <a:graphicData uri="http://schemas.openxmlformats.org/drawingml/2006/table">
            <a:tbl>
              <a:tblPr firstRow="1" firstCol="1" bandRow="1"/>
              <a:tblGrid>
                <a:gridCol w="2528169">
                  <a:extLst>
                    <a:ext uri="{9D8B030D-6E8A-4147-A177-3AD203B41FA5}">
                      <a16:colId xmlns:a16="http://schemas.microsoft.com/office/drawing/2014/main" xmlns="" val="2870945735"/>
                    </a:ext>
                  </a:extLst>
                </a:gridCol>
                <a:gridCol w="2775351">
                  <a:extLst>
                    <a:ext uri="{9D8B030D-6E8A-4147-A177-3AD203B41FA5}">
                      <a16:colId xmlns:a16="http://schemas.microsoft.com/office/drawing/2014/main" xmlns="" val="3526461154"/>
                    </a:ext>
                  </a:extLst>
                </a:gridCol>
              </a:tblGrid>
              <a:tr h="43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делает?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(кто) делает так же?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159049"/>
                  </a:ext>
                </a:extLst>
              </a:tr>
              <a:tr h="43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Пыхтит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Новенький паровозик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170914"/>
                  </a:ext>
                </a:extLst>
              </a:tr>
              <a:tr h="43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Собирает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Хорошая хозяйка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867078"/>
                  </a:ext>
                </a:extLst>
              </a:tr>
              <a:tr h="70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Семенит 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Ребенок, который учится ходить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62148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2007" y="2719346"/>
            <a:ext cx="530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ПР: Составление загадки про ежика с приемом "занижение": "Пыхтит, но не сломанный чайник; собирает, но не жадина; семенит, как старый гном".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7528"/>
              </p:ext>
            </p:extLst>
          </p:nvPr>
        </p:nvGraphicFramePr>
        <p:xfrm>
          <a:off x="652007" y="4015410"/>
          <a:ext cx="5375082" cy="2107093"/>
        </p:xfrm>
        <a:graphic>
          <a:graphicData uri="http://schemas.openxmlformats.org/drawingml/2006/table">
            <a:tbl>
              <a:tblPr firstRow="1" firstCol="1" bandRow="1"/>
              <a:tblGrid>
                <a:gridCol w="2562282">
                  <a:extLst>
                    <a:ext uri="{9D8B030D-6E8A-4147-A177-3AD203B41FA5}">
                      <a16:colId xmlns:a16="http://schemas.microsoft.com/office/drawing/2014/main" xmlns="" val="1216820676"/>
                    </a:ext>
                  </a:extLst>
                </a:gridCol>
                <a:gridCol w="2812800">
                  <a:extLst>
                    <a:ext uri="{9D8B030D-6E8A-4147-A177-3AD203B41FA5}">
                      <a16:colId xmlns:a16="http://schemas.microsoft.com/office/drawing/2014/main" xmlns="" val="841042250"/>
                    </a:ext>
                  </a:extLst>
                </a:gridCol>
              </a:tblGrid>
              <a:tr h="742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делает?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(кто) делает так же?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5154639"/>
                  </a:ext>
                </a:extLst>
              </a:tr>
              <a:tr h="454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Пыхтит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Сломанный чайник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430660"/>
                  </a:ext>
                </a:extLst>
              </a:tr>
              <a:tr h="454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Собирает 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жадина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555103"/>
                  </a:ext>
                </a:extLst>
              </a:tr>
              <a:tr h="454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Семенит 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Старый гном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922277"/>
                  </a:ext>
                </a:extLst>
              </a:tr>
            </a:tbl>
          </a:graphicData>
        </a:graphic>
      </p:graphicFrame>
      <p:pic>
        <p:nvPicPr>
          <p:cNvPr id="8" name="Рисунок 7" descr="https://sun9-56.userapi.com/c638218/v638218833/3f7d5/e-8Ti2qc4Y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" t="7861" r="4212" b="4619"/>
          <a:stretch/>
        </p:blipFill>
        <p:spPr bwMode="auto">
          <a:xfrm>
            <a:off x="7569642" y="1630016"/>
            <a:ext cx="2663687" cy="3550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87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4" y="-201168"/>
            <a:ext cx="12682728" cy="723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812" y="628152"/>
            <a:ext cx="108193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Познакомить педагогов с особенностями, методикой, алгоритмом обучения детей составлению загадок.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 современными педагогами ставится главная задача - воспитание творческой личности. И здесь, как одно из эффективных средств развития мыслительной деятельности и речи ребенка выступает загадка.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 должны знать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особенности загадки как литературного жанра, ее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-образовательные возможности, основные принципы отбора загадок для детей разного возраста, приемы составления и отгадывания загадок и методику их использования при ознакомлении детей с окружающей жизнью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методики обучения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 отгадыванию и загадыванию загадок рассматриваются в работах Ю. Илларионовой «Учите детей отгадывать загадки», Н.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Гавриш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 Кудрявцевой, Белова Д. Н. «Сочинение загадок как условие развития словесного творчества дошкольников» и др.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Ряд авторов Н. Кондратьева, О.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Сомкова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 Нестеренко предлагают использовать различные виды моделей для обучения придумывания загадок. Модели помогают детям определять последовательность изложения.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Сидорчук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Т.А., Хоменко Н.Н. Предлагают разработанные технологии для детей дошкольного возраста, направленные на развитие умственных способностей и создание творческого продукта в речевой деятельности. в разделе «Обучение детей созданию образных характеристик объектов", в котором представлены технологические цепочки, позволяющие достаточно гарантированно научить детей 3 - 7 лет составлению сравнений, загадок и метафор».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7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7666" y="508883"/>
            <a:ext cx="10638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3. «На что похоже?» «Чем отличается?»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Особенностью освоения этой модели является то, что ребенок, сравнивая один объект с каким-либо другим объектом, находит между ними общее и различное.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08674"/>
              </p:ext>
            </p:extLst>
          </p:nvPr>
        </p:nvGraphicFramePr>
        <p:xfrm>
          <a:off x="628152" y="1749286"/>
          <a:ext cx="5597720" cy="2138904"/>
        </p:xfrm>
        <a:graphic>
          <a:graphicData uri="http://schemas.openxmlformats.org/drawingml/2006/table">
            <a:tbl>
              <a:tblPr firstRow="1" firstCol="1" bandRow="1"/>
              <a:tblGrid>
                <a:gridCol w="2798860">
                  <a:extLst>
                    <a:ext uri="{9D8B030D-6E8A-4147-A177-3AD203B41FA5}">
                      <a16:colId xmlns:a16="http://schemas.microsoft.com/office/drawing/2014/main" xmlns="" val="1316201583"/>
                    </a:ext>
                  </a:extLst>
                </a:gridCol>
                <a:gridCol w="2798860">
                  <a:extLst>
                    <a:ext uri="{9D8B030D-6E8A-4147-A177-3AD203B41FA5}">
                      <a16:colId xmlns:a16="http://schemas.microsoft.com/office/drawing/2014/main" xmlns="" val="3336310160"/>
                    </a:ext>
                  </a:extLst>
                </a:gridCol>
              </a:tblGrid>
              <a:tr h="53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что похоже?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отличается?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120753"/>
                  </a:ext>
                </a:extLst>
              </a:tr>
              <a:tr h="53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236571"/>
                  </a:ext>
                </a:extLst>
              </a:tr>
              <a:tr h="53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468420"/>
                  </a:ext>
                </a:extLst>
              </a:tr>
              <a:tr h="53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75824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8152" y="4079019"/>
            <a:ext cx="10718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 составления загадки про гриб: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 что похож гриб? - На мужичка.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 чем отличается от мужичка? - У гриба нет бороды.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Еще на что похож? - На дом, но без окон.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 еще на что похож? - На зонтик, но у зонтика тоненькая ручка.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 воспитатель предлагает составить загадку в целом, используя связки «Как» или «На», «Но на» или «Но без».</a:t>
            </a:r>
          </a:p>
        </p:txBody>
      </p:sp>
    </p:spTree>
    <p:extLst>
      <p:ext uri="{BB962C8B-B14F-4D97-AF65-F5344CB8AC3E}">
        <p14:creationId xmlns:p14="http://schemas.microsoft.com/office/powerpoint/2010/main" val="418652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06674"/>
              </p:ext>
            </p:extLst>
          </p:nvPr>
        </p:nvGraphicFramePr>
        <p:xfrm>
          <a:off x="683812" y="572492"/>
          <a:ext cx="5931674" cy="2385392"/>
        </p:xfrm>
        <a:graphic>
          <a:graphicData uri="http://schemas.openxmlformats.org/drawingml/2006/table">
            <a:tbl>
              <a:tblPr firstRow="1" firstCol="1" bandRow="1"/>
              <a:tblGrid>
                <a:gridCol w="2965837">
                  <a:extLst>
                    <a:ext uri="{9D8B030D-6E8A-4147-A177-3AD203B41FA5}">
                      <a16:colId xmlns:a16="http://schemas.microsoft.com/office/drawing/2014/main" xmlns="" val="1445892312"/>
                    </a:ext>
                  </a:extLst>
                </a:gridCol>
                <a:gridCol w="2965837">
                  <a:extLst>
                    <a:ext uri="{9D8B030D-6E8A-4147-A177-3AD203B41FA5}">
                      <a16:colId xmlns:a16="http://schemas.microsoft.com/office/drawing/2014/main" xmlns="" val="2856505532"/>
                    </a:ext>
                  </a:extLst>
                </a:gridCol>
              </a:tblGrid>
              <a:tr h="59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что похоже?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отличается?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876603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Мужичок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Нет бороды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579392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Дом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Нет окон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523412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Зонтик 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Тоненькая ручка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66040" marB="660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40433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3326" y="3371353"/>
            <a:ext cx="5780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получившейся загадки: "Похож на мужичка, но без бороды; похож на дом, но без окон; как зонтик, но на толстой ножке". </a:t>
            </a:r>
          </a:p>
        </p:txBody>
      </p:sp>
      <p:pic>
        <p:nvPicPr>
          <p:cNvPr id="5" name="Рисунок 4" descr="https://avatars.mds.yandex.net/get-pdb/1726679/4a15f471-b288-4425-addf-dd5ca46d9616/s12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8306" r="10066" b="3499"/>
          <a:stretch/>
        </p:blipFill>
        <p:spPr bwMode="auto">
          <a:xfrm>
            <a:off x="7808181" y="1598212"/>
            <a:ext cx="2822051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1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4014" y="413468"/>
            <a:ext cx="450043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Похоже на облако, но никуда не плывет,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Похоже на море, но нет волн,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зеркало, но нельзя разбить.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Лужа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*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Похоже на жука, но нет лапок,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Похоже на улитку, но быстро движется,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дом, но нельзя побегать. (Легковая машина)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*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но не апельсин,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Катится, но не машина,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Скачет, но не зайка? Что это? (Мячик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*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не солнышко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Пушистый, но не мех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Легкий, но не пух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Желтый, как солнышко»,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Пушистый, как мех»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Легкий, как пух» (Цыпленок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*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лягушка, но не квакает.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огурчик, но не овощ.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гусеница, но прыгает. (Кузнечик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*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елка, а колется.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клубок, а катится.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паровоз, а пыхтит. (Ежик)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9338" y="413468"/>
            <a:ext cx="4564049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Воет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волк.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Летит, как птица.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Свистит, как Соловей разбойник. (Ветер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*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забор, но нельзя лазать.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пила, но не пилит.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трава, но не растет. (Расческа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*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Ходят, как человек.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Стучат, как молоток.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как телевизор. (Часы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*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куст, а с листочками,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рубашка, а сшита,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человек, а рассказывает. (Книга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*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рост, 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хвост,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Серая шубка, острые зубки. (Мышь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*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но не надувной мяч.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Полосатый, но не быстроногая зебра.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Сладкий, но не вкусная конфета (Арбуз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*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а не мяч.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Гремит, а не гром.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 ходят на парад, но это не флажок. (Барабан)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 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8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0202" y="500932"/>
            <a:ext cx="10901238" cy="381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Загадка, как ни одно другое произведение малого жанра, дает наглядный пример того, как емко и красочно, по-разному используя языковые средства, можно сказать об одном и том же предмете.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 этим способам составления загадок желательно обучать детей, начиная с дошкольного возраста. Работа по придумыванию загадок с детьми дает прекрасный материал по расширению и активизации лексики детей словами, обозначающими качества, признаки, состояния предметов и их действия.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«Составление загадок» учит детей наблюдательности, умению сравнивать предметы, искать похожие, подбирать рифмы. Подобранные упражнения помогут детям самостоятельно составить алгоритм.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 широко применяются в процессе наблюдений с целью развития интереса к окружающему, активизации мыслительной деятельности, развития художественного восприятия, формирования речевых навыков.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 детей отгадывать и загадывать загадки возможно только при целенаправленной, систематической работе, учитывающей возрастные возможности детей.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i.pinimg.com/originals/92/6f/54/926f54440a19994472f6efd6f0b1a12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98" y="4210133"/>
            <a:ext cx="2911475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53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18" y="-201168"/>
            <a:ext cx="12682728" cy="723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8515" y="1097280"/>
            <a:ext cx="7172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 !</a:t>
            </a:r>
          </a:p>
        </p:txBody>
      </p:sp>
      <p:pic>
        <p:nvPicPr>
          <p:cNvPr id="5" name="Рисунок 4" descr="https://www.b17.ru/foto/uploaded/27d8e01368ee96bc2a192f2994def2d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22899" r="3528" b="10275"/>
          <a:stretch/>
        </p:blipFill>
        <p:spPr bwMode="auto">
          <a:xfrm>
            <a:off x="1781092" y="1900362"/>
            <a:ext cx="8682825" cy="4468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039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11" y="-225022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94" y="381664"/>
            <a:ext cx="110205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детей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выразительности речи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одна из проблем дошкольного воспитания. Под выразительностью речи понимается не только эмоциональная окрашенность звучания, достигающаяся междометиями, силой, тембром голоса, но и образность слова.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достаточно быстро может научиться использовать такие части речи, как существительное, глагол, наречие, но прилагательные не часто используются детьми. А ведь именно с их помощью значительно глубже воспринимается и отражается окружающий мир.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 чтобы ребенка мотивировать на использование образных характеристик в речи, необходимо поставить задачу, связанную с его творческой речевой деятельностью. Такая деятельность будет успешна при условии, если ребенок поймет, как, каким образом он может строить фразы с образными характеристиками. Только тогда он получит удовольствие от этой деятельности.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Разработанные нами алгоритмы по созданию образных характеристик достаточно легко усваиваются дошкольниками и дают возможность значительно повысить уровень выразительности их речи.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обучению детей образной речи должна начинаться с обучения детей созданию сравнений – с 3 лет (первый этап). На пятом году жизни тренинги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усложняются.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 5,5 лет дети учатся самостоятельно делать сравнения по заданному воспитателем признаку.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Затем отрабатывается умение детей составлять разнообразные загадки с 3,5 лет (второй этап). </a:t>
            </a: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заключительном этапе дети 6 - 7 лет вполне справляются с составлением метафор (третий этап).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s://i.pinimg.com/originals/32/9a/a0/329aa04fde32a05ab4786ca459094c9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43" y="5182978"/>
            <a:ext cx="1749287" cy="1547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1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4" y="-201168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347" y="389614"/>
            <a:ext cx="109648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загадка?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одна из малых форм устного народного творчества, в которой предельно сжатой, образной форме даются наиболее яркие, характерные признаки предметов или явлений.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это краткое описание предмета или явления, часто в поэтической форме, заключающее в себе замысловатую задачу в виде явного (прямого) или предполагаемого (скрытого) вопроса, которую надо расшифровать, проявить сообразительность. Загадке часто присущ ритм.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особенность загадки состоит в том, что она представляет собой логическую задачу. Отгадать загадку – значит найти решение задачи, ответить на вопрос, т.е. совершить сложную мыслительную операцию.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 –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метафорическое выражение, в котором один предмет изображается посредством другого, имеющего с ним какое-нибудь, хотя бы отдаленное сходство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 только игра, но и средство воспитания, обучения, развития детей, упражнение в рассуждении, в умении доказывать.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1.bp.blogspot.com/-1XUX2vrLNG8/Xt6DYZBbu-I/AAAAAAAAImA/Pj8BTgU7BVIkvdEYN4K5vISQ3ZoGKKrxACLcBGAsYHQ/s1600/%25D0%25B4%25D0%25BE%25D1%2588%25D0%25BA%25D0%25BE%25D0%25BB%25D1%258C%25D0%25BD%25D0%25B8%25D0%25BA%25D0%25B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08" y="4452730"/>
            <a:ext cx="3339547" cy="223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4" y="-201168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0976" y="713231"/>
            <a:ext cx="10405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ВОЗМОЖНОСТИ ЗАГАДКИ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Загадка, несмотря на миниатюрность жанра, обладает многими ценными качествами, необходимыми в образовательной и воспитательной работе с детьми.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Оказывают большое влияние на развитие мышления, воображения, речи детей.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 оказывают влияние на разностороннее развитие речи детей: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Помогают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детям проникнуть в образный строй русской речи, овладеть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выразительными средствами языка (прием олицетворения, определения, эпитеты, сравнения, ритмическая организация) способствуют формированию образности речи детей.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Обогащают словарь детей за счет многозначности слов.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Помогают увидеть вторичные значения слов.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Формируют представления о переносном значении слова.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Помогают усвоить звуковой и грамматический строй речи.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сенсорной культуры, развитие внимания, памяти, наблюдательности ребенка является основой для той мыслительной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 способность к анализу, обобщению, формирует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делать выводы, умозаключения.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 не только позволяет решить проблемы речевого развития детей, но и, что самое главное, доставляет ребенку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радость.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4" y="-201168"/>
            <a:ext cx="12682728" cy="723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8742" y="779228"/>
            <a:ext cx="104798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ОТБОРА ЗАГАДОК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Важным требованием, предъявляемым к загадкам для дошкольников, является их доступность.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Приступая к отбору загадок для работы с детьми того или иного возраста, необходимо определить доступность содержания, учитывая: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тематике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загадок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-образовательным задачам и жизненному опыту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детей;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полноту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конкретность характеристики;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точность характеристик предмета и явления;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сложности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образа;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доступность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языка (каждый признак, качество, действие предмета, состояние явления имеют свое конкретное речевое выражение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логической задачи и характер мыслительной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операции.</a:t>
            </a:r>
          </a:p>
          <a:p>
            <a:pPr lvl="0" algn="just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Одним из основных показателей уровня развития умственных способностей ребенка можно считать богатство его речи. Взрослым важно поддержать и обеспечить развитие умственных и речевых способностей дошкольников.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2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86" y="-185266"/>
            <a:ext cx="12682728" cy="723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6062" y="2210462"/>
            <a:ext cx="9764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приемы составления загадок и методика их использования при ознакомлении детей с окружающей жизнью и природой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s://sun9-57.userapi.com/c857528/v857528244/21a2f4/nmHLv2T-Gx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8" y="4496158"/>
            <a:ext cx="1700530" cy="167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thumbs.dreamstime.com/b/%D1%80%D1%8B%D0%B1%D1%8B-71277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71" y="426534"/>
            <a:ext cx="2411122" cy="190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-fotki.yandex.ru/get/38067/58581001.311/0_f3b70_27520fa7_orig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664" b="589"/>
          <a:stretch/>
        </p:blipFill>
        <p:spPr bwMode="auto">
          <a:xfrm>
            <a:off x="3111862" y="4627148"/>
            <a:ext cx="1889760" cy="2034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t.depositphotos.com/1000792/5079/v/950/depositphotos_50799283-stock-illustration-toy-train-with-fun-character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16" y="3913371"/>
            <a:ext cx="3735531" cy="251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nachalo4ka.ru/wp-content/uploads/2014/08/gribyi_kartinki-dlya-dete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8" y="74931"/>
            <a:ext cx="1524000" cy="159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ds02.infourok.ru/uploads/ex/0985/00064b14-d29bb0f8/hello_html_3023a82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4" y="687003"/>
            <a:ext cx="2623929" cy="16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bipbap.ru/wp-content/uploads/2017/10/phot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16" y="539092"/>
            <a:ext cx="1884459" cy="163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t3.depositphotos.com/7843760/13017/v/950/depositphotos_130174500-stock-illustration-cute-yellow-bird-cartoon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01" y="4143565"/>
            <a:ext cx="2283631" cy="194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ds05.infourok.ru/uploads/ex/0ada/0007e691-1a37d4d4/hello_html_628e5c60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8" y="2205866"/>
            <a:ext cx="1729740" cy="216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3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5861" y="715616"/>
            <a:ext cx="108296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735" algn="just">
              <a:spcAft>
                <a:spcPts val="0"/>
              </a:spcAft>
            </a:pPr>
            <a:r>
              <a:rPr lang="ru-RU" dirty="0">
                <a:solidFill>
                  <a:srgbClr val="843C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отгадывать и загадывать загадки возможно только при целенаправленной, систематической работе, учитывающей возрастные возможности детей.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92735" algn="just">
              <a:spcAft>
                <a:spcPts val="0"/>
              </a:spcAft>
            </a:pPr>
            <a:r>
              <a:rPr lang="ru-RU" b="1" dirty="0">
                <a:solidFill>
                  <a:srgbClr val="843C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методике сформулированы следующие требования к обучению детей дошкольного возраста отгадыванию и придумыванию </a:t>
            </a:r>
            <a:r>
              <a:rPr lang="ru-RU" b="1" dirty="0" smtClean="0">
                <a:solidFill>
                  <a:srgbClr val="843C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загадок: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92735" algn="just">
              <a:spcAft>
                <a:spcPts val="0"/>
              </a:spcAft>
            </a:pPr>
            <a:r>
              <a:rPr lang="ru-RU" dirty="0">
                <a:solidFill>
                  <a:srgbClr val="843C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детей отгадыванию загадок надо начинать не с их загадывания, а с воспитания умения наблюдать жизнь, воспринимать предметы и явления с разных сторон, видеть мир в многообразных связях и зависимостях, в красках, звуках, движении и изменении.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 широко используются на занятиях, в играх, в развлечениях, в трудовой деятельности детей, в быту. Разнообразны цели применения загадок в педагогической работе во всех возрастных группах: они используются как прием, побуждающий ребят к приобретению знаний. Загадки могут быть средством проверки и закрепления знаний в занимательной форме.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 разнообразны по тематике и по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содержанию.</a:t>
            </a: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подчиняться тематическому подбору загадок. Тематику загадок желательно связывать с содержанием недавних наблюдений.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загадки отражает жизнь человека и окружающую действительность: растительный и животный мир, различные явления природы, предметы быта и т. п.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одном и том же предмете, явлении, животном может быть несколько загадок, каждая из которых характеризует его со свое й стороны (внешний вид, характер движения, защитные способности).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2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73" y="-201168"/>
            <a:ext cx="12682728" cy="7232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94" y="445272"/>
            <a:ext cx="108535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детей с загадками вводится в младшем дошкольном возрасте.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Отбирая загадки для детей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 необходимо учитывать психологические особенности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Тематика для маленьких ограниченна. Это загадки о тех предметах с которыми ребенок чаще всего сталкиваются (игрушки, домашние животные, предметы домашнего обихода). Малышам предлагают загадки, в которых названы яркие характерные признаки внешнего вида (цвет, форма, величина), отмечены те качества и свойства, которые дети хорошо знают (голос животного, чем оно питается, повадки и др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indent="288290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 дошкольного возраста умеют выделять в предметах различные качества и свойства (форму, цвет, величину, материал, вкус, запах, назначение и др.), сравнивать предметы между собой.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Старшие дошкольники знакомятся с живой и неживой природой. У них значительно расширяются представления о Родине. Тематика в старшем дошкольном возрасте разнообразна: в них говорится о животных, рыбах, птицах, насекомых, растениях, явлениях природы и их закономерностях; предметах обихода и орудиях труда человека; средствах передвижения, связи и информации; о спорте, грамоте, человеке, книге.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6-7 летним детям предлагаются загадки с более сложными типами логических задач. Широко используются загадки на сравнении и сопоставлении предметов и вычленении сходных признаков, т.е. загадки метафорические.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printonic.ru/uploads/images/2016/03/14/img_56e65ddd3f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38" y="4937762"/>
            <a:ext cx="2210462" cy="150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223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3522</Words>
  <Application>Microsoft Office PowerPoint</Application>
  <PresentationFormat>Широкоэкранный</PresentationFormat>
  <Paragraphs>276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74</cp:revision>
  <dcterms:created xsi:type="dcterms:W3CDTF">2021-03-28T18:00:37Z</dcterms:created>
  <dcterms:modified xsi:type="dcterms:W3CDTF">2024-01-28T14:34:14Z</dcterms:modified>
</cp:coreProperties>
</file>