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63" r:id="rId4"/>
    <p:sldId id="264" r:id="rId5"/>
    <p:sldId id="261" r:id="rId6"/>
    <p:sldId id="262" r:id="rId7"/>
    <p:sldId id="266" r:id="rId8"/>
    <p:sldId id="267" r:id="rId9"/>
    <p:sldId id="268" r:id="rId10"/>
    <p:sldId id="275" r:id="rId11"/>
    <p:sldId id="269" r:id="rId12"/>
    <p:sldId id="270" r:id="rId13"/>
    <p:sldId id="276" r:id="rId14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594" y="-3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AC259-EBD3-4477-8ED1-9C4E8D32F78F}" type="datetimeFigureOut">
              <a:rPr lang="uk-UA" smtClean="0"/>
              <a:t>09.01.2024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2C70-2A90-47DD-B4C7-2A4AE87F33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03285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AC259-EBD3-4477-8ED1-9C4E8D32F78F}" type="datetimeFigureOut">
              <a:rPr lang="uk-UA" smtClean="0"/>
              <a:t>09.01.2024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2C70-2A90-47DD-B4C7-2A4AE87F33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58041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AC259-EBD3-4477-8ED1-9C4E8D32F78F}" type="datetimeFigureOut">
              <a:rPr lang="uk-UA" smtClean="0"/>
              <a:t>09.01.2024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2C70-2A90-47DD-B4C7-2A4AE87F33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52860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t>09.01.2024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654966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t>09.01.2024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01060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t>09.01.2024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019010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t>09.01.2024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18347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t>09.01.2024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357842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t>09.01.2024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2351598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t>09.01.2024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512917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t>09.01.2024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93366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AC259-EBD3-4477-8ED1-9C4E8D32F78F}" type="datetimeFigureOut">
              <a:rPr lang="uk-UA" smtClean="0"/>
              <a:t>09.01.2024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2C70-2A90-47DD-B4C7-2A4AE87F33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8778948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t>09.01.2024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1624932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t>09.01.2024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986998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t>09.01.2024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66487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AC259-EBD3-4477-8ED1-9C4E8D32F78F}" type="datetimeFigureOut">
              <a:rPr lang="uk-UA" smtClean="0"/>
              <a:t>09.01.2024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2C70-2A90-47DD-B4C7-2A4AE87F33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58400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AC259-EBD3-4477-8ED1-9C4E8D32F78F}" type="datetimeFigureOut">
              <a:rPr lang="uk-UA" smtClean="0"/>
              <a:t>09.01.2024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2C70-2A90-47DD-B4C7-2A4AE87F33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51749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AC259-EBD3-4477-8ED1-9C4E8D32F78F}" type="datetimeFigureOut">
              <a:rPr lang="uk-UA" smtClean="0"/>
              <a:t>09.01.2024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2C70-2A90-47DD-B4C7-2A4AE87F33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2523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AC259-EBD3-4477-8ED1-9C4E8D32F78F}" type="datetimeFigureOut">
              <a:rPr lang="uk-UA" smtClean="0"/>
              <a:t>09.01.2024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2C70-2A90-47DD-B4C7-2A4AE87F33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9694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AC259-EBD3-4477-8ED1-9C4E8D32F78F}" type="datetimeFigureOut">
              <a:rPr lang="uk-UA" smtClean="0"/>
              <a:t>09.01.2024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2C70-2A90-47DD-B4C7-2A4AE87F33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54304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AC259-EBD3-4477-8ED1-9C4E8D32F78F}" type="datetimeFigureOut">
              <a:rPr lang="uk-UA" smtClean="0"/>
              <a:t>09.01.2024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2C70-2A90-47DD-B4C7-2A4AE87F33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87431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AC259-EBD3-4477-8ED1-9C4E8D32F78F}" type="datetimeFigureOut">
              <a:rPr lang="uk-UA" smtClean="0"/>
              <a:t>09.01.2024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2C70-2A90-47DD-B4C7-2A4AE87F33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42574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8336"/>
            <a:ext cx="9180512" cy="6867507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4AC259-EBD3-4477-8ED1-9C4E8D32F78F}" type="datetimeFigureOut">
              <a:rPr lang="uk-UA" smtClean="0"/>
              <a:t>09.01.2024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2C2C70-2A90-47DD-B4C7-2A4AE87F33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91074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-27384"/>
            <a:ext cx="9180512" cy="6867507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9D1EDC-A2B1-4467-8D3F-4DFD9B83CAD8}" type="datetimeFigureOut">
              <a:rPr lang="uk-UA" smtClean="0"/>
              <a:t>09.01.2024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2570F2-E200-4629-A09A-B32E2C0D788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85398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476673"/>
            <a:ext cx="7772400" cy="864095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Мастер-класс</a:t>
            </a:r>
            <a:endParaRPr lang="uk-UA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1412776"/>
            <a:ext cx="8280920" cy="4176464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rgbClr val="00B050"/>
                </a:solidFill>
              </a:rPr>
              <a:t>Тема: «Экспресс обучение шахматной игре</a:t>
            </a:r>
            <a:r>
              <a:rPr lang="ru-RU" sz="4000" b="1" dirty="0">
                <a:solidFill>
                  <a:srgbClr val="00B050"/>
                </a:solidFill>
              </a:rPr>
              <a:t>» </a:t>
            </a:r>
            <a:endParaRPr lang="ru-RU" sz="4000" b="1" dirty="0" smtClean="0">
              <a:solidFill>
                <a:srgbClr val="00B050"/>
              </a:solidFill>
            </a:endParaRPr>
          </a:p>
          <a:p>
            <a:endParaRPr lang="ru-RU" sz="2400" b="1" dirty="0" smtClean="0">
              <a:solidFill>
                <a:srgbClr val="00B050"/>
              </a:solidFill>
            </a:endParaRPr>
          </a:p>
          <a:p>
            <a:r>
              <a:rPr lang="ru-RU" sz="2400" b="1" dirty="0" smtClean="0">
                <a:solidFill>
                  <a:srgbClr val="00B050"/>
                </a:solidFill>
              </a:rPr>
              <a:t>СОЛОГУБ </a:t>
            </a:r>
            <a:r>
              <a:rPr lang="ru-RU" sz="2400" b="1" dirty="0">
                <a:solidFill>
                  <a:srgbClr val="00B050"/>
                </a:solidFill>
              </a:rPr>
              <a:t>НЕЛЛИ </a:t>
            </a:r>
            <a:r>
              <a:rPr lang="ru-RU" sz="2400" b="1" dirty="0" smtClean="0">
                <a:solidFill>
                  <a:srgbClr val="00B050"/>
                </a:solidFill>
              </a:rPr>
              <a:t>ЕВГЕНЬЕВНА, </a:t>
            </a:r>
            <a:r>
              <a:rPr lang="ru-RU" sz="2400" b="1" dirty="0" smtClean="0">
                <a:solidFill>
                  <a:srgbClr val="00B050"/>
                </a:solidFill>
              </a:rPr>
              <a:t> </a:t>
            </a:r>
          </a:p>
          <a:p>
            <a:r>
              <a:rPr lang="ru-RU" sz="2400" b="1" dirty="0" smtClean="0">
                <a:solidFill>
                  <a:srgbClr val="00B050"/>
                </a:solidFill>
              </a:rPr>
              <a:t>п</a:t>
            </a:r>
            <a:r>
              <a:rPr lang="ru-RU" sz="2400" b="1" dirty="0" smtClean="0">
                <a:solidFill>
                  <a:srgbClr val="00B050"/>
                </a:solidFill>
              </a:rPr>
              <a:t>едагог </a:t>
            </a:r>
            <a:r>
              <a:rPr lang="ru-RU" sz="2400" b="1" dirty="0" smtClean="0">
                <a:solidFill>
                  <a:srgbClr val="00B050"/>
                </a:solidFill>
              </a:rPr>
              <a:t>дополнительного образования МБУ ДО «Дворец пионеров и школьников г. Курска»</a:t>
            </a:r>
            <a:r>
              <a:rPr lang="ru-RU" b="1" dirty="0" smtClean="0">
                <a:solidFill>
                  <a:srgbClr val="00B050"/>
                </a:solidFill>
              </a:rPr>
              <a:t> </a:t>
            </a:r>
            <a:r>
              <a:rPr lang="ru-RU" b="1" dirty="0">
                <a:solidFill>
                  <a:srgbClr val="00B050"/>
                </a:solidFill>
              </a:rPr>
              <a:t> </a:t>
            </a:r>
            <a:endParaRPr lang="ru-RU" b="1" dirty="0" smtClean="0">
              <a:solidFill>
                <a:srgbClr val="00B050"/>
              </a:solidFill>
            </a:endParaRPr>
          </a:p>
          <a:p>
            <a:r>
              <a:rPr lang="ru-RU" sz="4800" dirty="0" smtClean="0">
                <a:solidFill>
                  <a:srgbClr val="00B050"/>
                </a:solidFill>
              </a:rPr>
              <a:t> </a:t>
            </a:r>
            <a:endParaRPr lang="uk-UA" sz="48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2364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7030A0"/>
                </a:solidFill>
              </a:rPr>
              <a:t>Свод законов </a:t>
            </a:r>
            <a:br>
              <a:rPr lang="ru-RU" sz="3200" b="1" dirty="0" smtClean="0">
                <a:solidFill>
                  <a:srgbClr val="7030A0"/>
                </a:solidFill>
              </a:rPr>
            </a:br>
            <a:r>
              <a:rPr lang="ru-RU" sz="3200" b="1" dirty="0" smtClean="0">
                <a:solidFill>
                  <a:srgbClr val="7030A0"/>
                </a:solidFill>
              </a:rPr>
              <a:t>«Шахматного кодекса»</a:t>
            </a:r>
            <a:endParaRPr lang="ru-RU" sz="3200" b="1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sz="2400" b="1" dirty="0">
                <a:solidFill>
                  <a:srgbClr val="7030A0"/>
                </a:solidFill>
              </a:rPr>
              <a:t>Все фигуры (за исключением коня) не могут перепрыгивать через другие;</a:t>
            </a:r>
          </a:p>
          <a:p>
            <a:pPr lvl="0"/>
            <a:r>
              <a:rPr lang="ru-RU" sz="2400" b="1" dirty="0">
                <a:solidFill>
                  <a:srgbClr val="7030A0"/>
                </a:solidFill>
              </a:rPr>
              <a:t>Все фигуры (за исключением пешки) как ходят – так и </a:t>
            </a:r>
            <a:r>
              <a:rPr lang="ru-RU" sz="2400" b="1" dirty="0" smtClean="0">
                <a:solidFill>
                  <a:srgbClr val="7030A0"/>
                </a:solidFill>
              </a:rPr>
              <a:t>бьют</a:t>
            </a:r>
            <a:r>
              <a:rPr lang="ru-RU" sz="2400" b="1" dirty="0">
                <a:solidFill>
                  <a:srgbClr val="7030A0"/>
                </a:solidFill>
              </a:rPr>
              <a:t>;</a:t>
            </a:r>
          </a:p>
          <a:p>
            <a:pPr lvl="0"/>
            <a:r>
              <a:rPr lang="ru-RU" sz="2400" b="1" dirty="0">
                <a:solidFill>
                  <a:srgbClr val="7030A0"/>
                </a:solidFill>
              </a:rPr>
              <a:t>Каждая фигура может побить любую другую (кроме </a:t>
            </a:r>
            <a:r>
              <a:rPr lang="ru-RU" sz="2400" b="1" dirty="0" smtClean="0">
                <a:solidFill>
                  <a:srgbClr val="7030A0"/>
                </a:solidFill>
              </a:rPr>
              <a:t>короля);</a:t>
            </a:r>
            <a:endParaRPr lang="ru-RU" sz="2400" b="1" dirty="0">
              <a:solidFill>
                <a:srgbClr val="7030A0"/>
              </a:solidFill>
            </a:endParaRPr>
          </a:p>
          <a:p>
            <a:pPr lvl="0"/>
            <a:r>
              <a:rPr lang="ru-RU" sz="2400" b="1" dirty="0">
                <a:solidFill>
                  <a:srgbClr val="7030A0"/>
                </a:solidFill>
              </a:rPr>
              <a:t>Побитые фигуры снимаются с доски;</a:t>
            </a:r>
          </a:p>
          <a:p>
            <a:pPr lvl="0"/>
            <a:r>
              <a:rPr lang="ru-RU" sz="2400" b="1" dirty="0">
                <a:solidFill>
                  <a:srgbClr val="7030A0"/>
                </a:solidFill>
              </a:rPr>
              <a:t>На каждую клетку (поле) можно ставить лишь одну фигуру.</a:t>
            </a:r>
          </a:p>
          <a:p>
            <a:endParaRPr lang="ru-RU" sz="2400" b="1" dirty="0" smtClean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81917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Методы и способы «</a:t>
            </a:r>
            <a:r>
              <a:rPr lang="ru-RU" b="1" dirty="0" err="1" smtClean="0">
                <a:solidFill>
                  <a:srgbClr val="7030A0"/>
                </a:solidFill>
              </a:rPr>
              <a:t>матования</a:t>
            </a:r>
            <a:r>
              <a:rPr lang="ru-RU" b="1" dirty="0" smtClean="0">
                <a:solidFill>
                  <a:srgbClr val="7030A0"/>
                </a:solidFill>
              </a:rPr>
              <a:t>» короля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ru-RU" b="1" dirty="0">
                <a:solidFill>
                  <a:srgbClr val="7030A0"/>
                </a:solidFill>
              </a:rPr>
              <a:t>Шах – это нападение на короля с целью его снятия с доски.</a:t>
            </a:r>
          </a:p>
          <a:p>
            <a:pPr lvl="0"/>
            <a:r>
              <a:rPr lang="ru-RU" b="1" dirty="0">
                <a:solidFill>
                  <a:srgbClr val="7030A0"/>
                </a:solidFill>
              </a:rPr>
              <a:t> По правилам шахматной игры – король с доски не снимается.</a:t>
            </a:r>
          </a:p>
          <a:p>
            <a:pPr lvl="0"/>
            <a:r>
              <a:rPr lang="ru-RU" b="1" dirty="0">
                <a:solidFill>
                  <a:srgbClr val="7030A0"/>
                </a:solidFill>
              </a:rPr>
              <a:t>При «шахе»  – он может отступить на другое поле.</a:t>
            </a:r>
          </a:p>
          <a:p>
            <a:pPr lvl="0"/>
            <a:r>
              <a:rPr lang="ru-RU" b="1" dirty="0">
                <a:solidFill>
                  <a:srgbClr val="7030A0"/>
                </a:solidFill>
              </a:rPr>
              <a:t> Закрыться  от «шаха» другой фигурой или побить неприятельскую фигуру, которая поставила «шах».</a:t>
            </a:r>
          </a:p>
          <a:p>
            <a:pPr lvl="0"/>
            <a:r>
              <a:rPr lang="ru-RU" b="1" dirty="0">
                <a:solidFill>
                  <a:srgbClr val="7030A0"/>
                </a:solidFill>
              </a:rPr>
              <a:t>«Мат»  - это, когда все вышеприведенные способы ухода  от «шаха» - невозможны.</a:t>
            </a:r>
          </a:p>
          <a:p>
            <a:pPr lvl="0"/>
            <a:r>
              <a:rPr lang="ru-RU" b="1" dirty="0">
                <a:solidFill>
                  <a:srgbClr val="7030A0"/>
                </a:solidFill>
              </a:rPr>
              <a:t>Объявляется  «мат» и – конец игры.</a:t>
            </a:r>
          </a:p>
        </p:txBody>
      </p:sp>
    </p:spTree>
    <p:extLst>
      <p:ext uri="{BB962C8B-B14F-4D97-AF65-F5344CB8AC3E}">
        <p14:creationId xmlns:p14="http://schemas.microsoft.com/office/powerpoint/2010/main" val="36018519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2448272"/>
          </a:xfrm>
        </p:spPr>
        <p:txBody>
          <a:bodyPr>
            <a:normAutofit/>
          </a:bodyPr>
          <a:lstStyle/>
          <a:p>
            <a:r>
              <a:rPr lang="ru-RU" sz="5400" b="1" smtClean="0">
                <a:solidFill>
                  <a:srgbClr val="7030A0"/>
                </a:solidFill>
              </a:rPr>
              <a:t>Благодарю </a:t>
            </a:r>
            <a:r>
              <a:rPr lang="ru-RU" sz="5400" b="1" dirty="0" smtClean="0">
                <a:solidFill>
                  <a:srgbClr val="7030A0"/>
                </a:solidFill>
              </a:rPr>
              <a:t>за внимание, спасибо !</a:t>
            </a:r>
            <a:endParaRPr lang="ru-RU" sz="54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25956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914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570858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Детское объединение </a:t>
            </a:r>
            <a:br>
              <a:rPr lang="ru-RU" b="1" dirty="0" smtClean="0">
                <a:solidFill>
                  <a:srgbClr val="7030A0"/>
                </a:solidFill>
              </a:rPr>
            </a:br>
            <a:r>
              <a:rPr lang="ru-RU" b="1" dirty="0" smtClean="0">
                <a:solidFill>
                  <a:srgbClr val="7030A0"/>
                </a:solidFill>
              </a:rPr>
              <a:t>«Белая ладья»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Пользователь\Desktop\фото Сологуб\qmbxhvDORj8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556792"/>
            <a:ext cx="4114800" cy="4464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Пользователь\Desktop\фото Сологуб\YmHMlM351xc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5025" y="1484784"/>
            <a:ext cx="4247455" cy="4536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25157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82554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>
                <a:solidFill>
                  <a:srgbClr val="7030A0"/>
                </a:solidFill>
              </a:rPr>
              <a:t/>
            </a:r>
            <a:br>
              <a:rPr lang="ru-RU" sz="3100" b="1" dirty="0" smtClean="0">
                <a:solidFill>
                  <a:srgbClr val="7030A0"/>
                </a:solidFill>
              </a:rPr>
            </a:b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Цель мастер-класса  </a:t>
            </a:r>
            <a:r>
              <a:rPr lang="ru-RU" sz="31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31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создание условий для профессионального и личностного развития педагога средствами организованной </a:t>
            </a:r>
            <a:r>
              <a:rPr lang="ru-RU" sz="31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коммуникации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(приобретение опыта подготовки проектирования адаптивной образовательной среды и формирование индивидуального стиля творческой педагогической деятельности</a:t>
            </a:r>
            <a:r>
              <a:rPr lang="ru-RU" sz="3100" b="1" dirty="0" smtClean="0">
                <a:solidFill>
                  <a:srgbClr val="7030A0"/>
                </a:solidFill>
              </a:rPr>
              <a:t>)</a:t>
            </a:r>
            <a:br>
              <a:rPr lang="ru-RU" sz="3100" b="1" dirty="0" smtClean="0">
                <a:solidFill>
                  <a:srgbClr val="7030A0"/>
                </a:solidFill>
              </a:rPr>
            </a:br>
            <a:r>
              <a:rPr lang="ru-RU" sz="3100" b="1" dirty="0">
                <a:solidFill>
                  <a:srgbClr val="7030A0"/>
                </a:solidFill>
              </a:rPr>
              <a:t/>
            </a:r>
            <a:br>
              <a:rPr lang="ru-RU" sz="3100" b="1" dirty="0">
                <a:solidFill>
                  <a:srgbClr val="7030A0"/>
                </a:solidFill>
              </a:rPr>
            </a:br>
            <a:r>
              <a:rPr lang="ru-RU" sz="3100" b="1" dirty="0" smtClean="0">
                <a:solidFill>
                  <a:srgbClr val="7030A0"/>
                </a:solidFill>
              </a:rPr>
              <a:t/>
            </a:r>
            <a:br>
              <a:rPr lang="ru-RU" sz="3100" b="1" dirty="0" smtClean="0">
                <a:solidFill>
                  <a:srgbClr val="7030A0"/>
                </a:solidFill>
              </a:rPr>
            </a:br>
            <a:r>
              <a:rPr lang="ru-RU" sz="3100" b="1" dirty="0">
                <a:solidFill>
                  <a:srgbClr val="7030A0"/>
                </a:solidFill>
              </a:rPr>
              <a:t/>
            </a:r>
            <a:br>
              <a:rPr lang="ru-RU" sz="3100" b="1" dirty="0">
                <a:solidFill>
                  <a:srgbClr val="7030A0"/>
                </a:solidFill>
              </a:rPr>
            </a:br>
            <a:endParaRPr lang="ru-RU" sz="31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58446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8639"/>
            <a:ext cx="8229600" cy="4680521"/>
          </a:xfrm>
        </p:spPr>
        <p:txBody>
          <a:bodyPr>
            <a:normAutofit/>
          </a:bodyPr>
          <a:lstStyle/>
          <a:p>
            <a:pPr lvl="0"/>
            <a:r>
              <a:rPr lang="ru-RU" sz="3600" b="1" dirty="0" smtClean="0">
                <a:solidFill>
                  <a:srgbClr val="7030A0"/>
                </a:solidFill>
              </a:rPr>
              <a:t>Задачи мастер-класса: </a:t>
            </a:r>
            <a:br>
              <a:rPr lang="ru-RU" sz="3600" b="1" dirty="0" smtClean="0">
                <a:solidFill>
                  <a:srgbClr val="7030A0"/>
                </a:solidFill>
              </a:rPr>
            </a:br>
            <a:r>
              <a:rPr lang="ru-RU" sz="4000" b="1" dirty="0" smtClean="0">
                <a:solidFill>
                  <a:srgbClr val="7030A0"/>
                </a:solidFill>
              </a:rPr>
              <a:t>- </a:t>
            </a:r>
            <a:r>
              <a:rPr lang="ru-RU" sz="3100" b="1" dirty="0" smtClean="0">
                <a:solidFill>
                  <a:srgbClr val="7030A0"/>
                </a:solidFill>
              </a:rPr>
              <a:t>передача </a:t>
            </a:r>
            <a:r>
              <a:rPr lang="ru-RU" sz="3100" b="1" dirty="0">
                <a:solidFill>
                  <a:srgbClr val="7030A0"/>
                </a:solidFill>
              </a:rPr>
              <a:t>продуктивных способов работы</a:t>
            </a:r>
            <a:r>
              <a:rPr lang="ru-RU" sz="3100" b="1" dirty="0" smtClean="0">
                <a:solidFill>
                  <a:srgbClr val="7030A0"/>
                </a:solidFill>
              </a:rPr>
              <a:t>;</a:t>
            </a:r>
            <a:br>
              <a:rPr lang="ru-RU" sz="3100" b="1" dirty="0" smtClean="0">
                <a:solidFill>
                  <a:srgbClr val="7030A0"/>
                </a:solidFill>
              </a:rPr>
            </a:br>
            <a:r>
              <a:rPr lang="ru-RU" sz="3100" b="1" dirty="0" smtClean="0">
                <a:solidFill>
                  <a:srgbClr val="7030A0"/>
                </a:solidFill>
              </a:rPr>
              <a:t>- обобщение </a:t>
            </a:r>
            <a:r>
              <a:rPr lang="ru-RU" sz="3100" b="1" dirty="0">
                <a:solidFill>
                  <a:srgbClr val="7030A0"/>
                </a:solidFill>
              </a:rPr>
              <a:t>опыта педагога по проблеме обучение шахматной игре</a:t>
            </a:r>
            <a:r>
              <a:rPr lang="ru-RU" sz="3100" b="1" dirty="0" smtClean="0">
                <a:solidFill>
                  <a:srgbClr val="7030A0"/>
                </a:solidFill>
              </a:rPr>
              <a:t>;</a:t>
            </a:r>
            <a:br>
              <a:rPr lang="ru-RU" sz="3100" b="1" dirty="0" smtClean="0">
                <a:solidFill>
                  <a:srgbClr val="7030A0"/>
                </a:solidFill>
              </a:rPr>
            </a:br>
            <a:r>
              <a:rPr lang="ru-RU" sz="3100" b="1" dirty="0" smtClean="0">
                <a:solidFill>
                  <a:srgbClr val="7030A0"/>
                </a:solidFill>
              </a:rPr>
              <a:t>- трансляция </a:t>
            </a:r>
            <a:r>
              <a:rPr lang="ru-RU" sz="3100" b="1" dirty="0">
                <a:solidFill>
                  <a:srgbClr val="7030A0"/>
                </a:solidFill>
              </a:rPr>
              <a:t>педагогом </a:t>
            </a:r>
            <a:r>
              <a:rPr lang="ru-RU" sz="3100" b="1" dirty="0" smtClean="0">
                <a:solidFill>
                  <a:srgbClr val="7030A0"/>
                </a:solidFill>
              </a:rPr>
              <a:t>своего </a:t>
            </a:r>
            <a:r>
              <a:rPr lang="ru-RU" sz="3100" b="1" dirty="0">
                <a:solidFill>
                  <a:srgbClr val="7030A0"/>
                </a:solidFill>
              </a:rPr>
              <a:t>личного опыта</a:t>
            </a:r>
            <a:r>
              <a:rPr lang="ru-RU" sz="3100" b="1" dirty="0" smtClean="0">
                <a:solidFill>
                  <a:srgbClr val="7030A0"/>
                </a:solidFill>
              </a:rPr>
              <a:t>;</a:t>
            </a:r>
            <a:br>
              <a:rPr lang="ru-RU" sz="3100" b="1" dirty="0" smtClean="0">
                <a:solidFill>
                  <a:srgbClr val="7030A0"/>
                </a:solidFill>
              </a:rPr>
            </a:br>
            <a:r>
              <a:rPr lang="ru-RU" sz="3100" b="1" dirty="0" smtClean="0">
                <a:solidFill>
                  <a:srgbClr val="7030A0"/>
                </a:solidFill>
              </a:rPr>
              <a:t>- совместная </a:t>
            </a:r>
            <a:r>
              <a:rPr lang="ru-RU" sz="3100" b="1" dirty="0">
                <a:solidFill>
                  <a:srgbClr val="7030A0"/>
                </a:solidFill>
              </a:rPr>
              <a:t>отработка методических </a:t>
            </a:r>
            <a:r>
              <a:rPr lang="ru-RU" sz="3100" b="1" dirty="0" smtClean="0">
                <a:solidFill>
                  <a:srgbClr val="7030A0"/>
                </a:solidFill>
              </a:rPr>
              <a:t>приемов.</a:t>
            </a:r>
            <a:br>
              <a:rPr lang="ru-RU" sz="3100" b="1" dirty="0" smtClean="0">
                <a:solidFill>
                  <a:srgbClr val="7030A0"/>
                </a:solidFill>
              </a:rPr>
            </a:br>
            <a:r>
              <a:rPr lang="ru-RU" sz="3100" b="1" dirty="0" smtClean="0">
                <a:solidFill>
                  <a:srgbClr val="7030A0"/>
                </a:solidFill>
              </a:rPr>
              <a:t>-</a:t>
            </a:r>
            <a:endParaRPr lang="ru-RU" sz="31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9263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772817"/>
            <a:ext cx="7772400" cy="2232248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solidFill>
                  <a:srgbClr val="7030A0"/>
                </a:solidFill>
              </a:rPr>
              <a:t>« Я, знаю как это делать. </a:t>
            </a:r>
            <a:r>
              <a:rPr lang="ru-RU" dirty="0" smtClean="0">
                <a:solidFill>
                  <a:srgbClr val="7030A0"/>
                </a:solidFill>
              </a:rPr>
              <a:t/>
            </a:r>
            <a:br>
              <a:rPr lang="ru-RU" dirty="0" smtClean="0">
                <a:solidFill>
                  <a:srgbClr val="7030A0"/>
                </a:solidFill>
              </a:rPr>
            </a:br>
            <a:r>
              <a:rPr lang="ru-RU" dirty="0" smtClean="0">
                <a:solidFill>
                  <a:srgbClr val="7030A0"/>
                </a:solidFill>
              </a:rPr>
              <a:t>Я </a:t>
            </a:r>
            <a:r>
              <a:rPr lang="ru-RU" dirty="0">
                <a:solidFill>
                  <a:srgbClr val="7030A0"/>
                </a:solidFill>
              </a:rPr>
              <a:t>научу вас»</a:t>
            </a:r>
            <a:br>
              <a:rPr lang="ru-RU" dirty="0">
                <a:solidFill>
                  <a:srgbClr val="7030A0"/>
                </a:solidFill>
              </a:rPr>
            </a:b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404665"/>
            <a:ext cx="7772400" cy="1440159"/>
          </a:xfrm>
        </p:spPr>
        <p:txBody>
          <a:bodyPr>
            <a:noAutofit/>
          </a:bodyPr>
          <a:lstStyle/>
          <a:p>
            <a:pPr algn="ctr"/>
            <a:r>
              <a:rPr lang="ru-RU" sz="4800" b="1" dirty="0">
                <a:solidFill>
                  <a:srgbClr val="00B050"/>
                </a:solidFill>
              </a:rPr>
              <a:t>Принцип Мастер-класса:</a:t>
            </a:r>
            <a:br>
              <a:rPr lang="ru-RU" sz="4800" b="1" dirty="0">
                <a:solidFill>
                  <a:srgbClr val="00B050"/>
                </a:solidFill>
              </a:rPr>
            </a:br>
            <a:endParaRPr lang="ru-RU" sz="48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08969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B050"/>
                </a:solidFill>
              </a:rPr>
              <a:t>Предполагаемый результат: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332856"/>
          </a:xfrm>
        </p:spPr>
        <p:txBody>
          <a:bodyPr>
            <a:noAutofit/>
          </a:bodyPr>
          <a:lstStyle/>
          <a:p>
            <a:pPr algn="ctr"/>
            <a:r>
              <a:rPr lang="ru-RU" sz="4000" i="1" dirty="0" smtClean="0">
                <a:solidFill>
                  <a:srgbClr val="7030A0"/>
                </a:solidFill>
              </a:rPr>
              <a:t>Умение моделировать учебное занятие в режиме технологии экспресс – обучения шахматной игре</a:t>
            </a:r>
            <a:endParaRPr lang="ru-RU" sz="4000" i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28819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3600400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rgbClr val="00B050"/>
                </a:solidFill>
              </a:rPr>
              <a:t/>
            </a:r>
            <a:br>
              <a:rPr lang="ru-RU" sz="4000" b="1" dirty="0" smtClean="0">
                <a:solidFill>
                  <a:srgbClr val="00B050"/>
                </a:solidFill>
              </a:rPr>
            </a:br>
            <a:r>
              <a:rPr lang="ru-RU" sz="4000" b="1" dirty="0">
                <a:solidFill>
                  <a:srgbClr val="00B050"/>
                </a:solidFill>
              </a:rPr>
              <a:t/>
            </a:r>
            <a:br>
              <a:rPr lang="ru-RU" sz="4000" b="1" dirty="0">
                <a:solidFill>
                  <a:srgbClr val="00B050"/>
                </a:solidFill>
              </a:rPr>
            </a:br>
            <a:r>
              <a:rPr lang="ru-RU" sz="4000" b="1" dirty="0" smtClean="0">
                <a:solidFill>
                  <a:srgbClr val="00B050"/>
                </a:solidFill>
              </a:rPr>
              <a:t/>
            </a:r>
            <a:br>
              <a:rPr lang="ru-RU" sz="4000" b="1" dirty="0" smtClean="0">
                <a:solidFill>
                  <a:srgbClr val="00B050"/>
                </a:solidFill>
              </a:rPr>
            </a:br>
            <a:r>
              <a:rPr lang="ru-RU" sz="4000" b="1" dirty="0">
                <a:solidFill>
                  <a:srgbClr val="00B050"/>
                </a:solidFill>
              </a:rPr>
              <a:t/>
            </a:r>
            <a:br>
              <a:rPr lang="ru-RU" sz="4000" b="1" dirty="0">
                <a:solidFill>
                  <a:srgbClr val="00B050"/>
                </a:solidFill>
              </a:rPr>
            </a:br>
            <a:r>
              <a:rPr lang="ru-RU" sz="4000" b="1" dirty="0" smtClean="0">
                <a:solidFill>
                  <a:srgbClr val="00B050"/>
                </a:solidFill>
              </a:rPr>
              <a:t/>
            </a:r>
            <a:br>
              <a:rPr lang="ru-RU" sz="4000" b="1" dirty="0" smtClean="0">
                <a:solidFill>
                  <a:srgbClr val="00B050"/>
                </a:solidFill>
              </a:rPr>
            </a:br>
            <a:r>
              <a:rPr lang="ru-RU" sz="4000" b="1" dirty="0">
                <a:solidFill>
                  <a:srgbClr val="00B050"/>
                </a:solidFill>
              </a:rPr>
              <a:t/>
            </a:r>
            <a:br>
              <a:rPr lang="ru-RU" sz="4000" b="1" dirty="0">
                <a:solidFill>
                  <a:srgbClr val="00B050"/>
                </a:solidFill>
              </a:rPr>
            </a:br>
            <a:r>
              <a:rPr lang="ru-RU" sz="4000" b="1" dirty="0" smtClean="0">
                <a:solidFill>
                  <a:srgbClr val="00B050"/>
                </a:solidFill>
              </a:rPr>
              <a:t>Ход мастер-класса</a:t>
            </a:r>
            <a:br>
              <a:rPr lang="ru-RU" sz="4000" b="1" dirty="0" smtClean="0">
                <a:solidFill>
                  <a:srgbClr val="00B050"/>
                </a:solidFill>
              </a:rPr>
            </a:br>
            <a:r>
              <a:rPr lang="ru-RU" sz="4000" b="1" dirty="0" smtClean="0">
                <a:solidFill>
                  <a:srgbClr val="00B050"/>
                </a:solidFill>
              </a:rPr>
              <a:t>1</a:t>
            </a:r>
            <a:r>
              <a:rPr lang="ru-RU" sz="3600" b="1" dirty="0" smtClean="0">
                <a:solidFill>
                  <a:srgbClr val="00B050"/>
                </a:solidFill>
              </a:rPr>
              <a:t>. Обзор актуальных проблем по развитию шахматного обучения детей.</a:t>
            </a:r>
            <a:br>
              <a:rPr lang="ru-RU" sz="3600" b="1" dirty="0" smtClean="0">
                <a:solidFill>
                  <a:srgbClr val="00B050"/>
                </a:solidFill>
              </a:rPr>
            </a:br>
            <a:r>
              <a:rPr lang="ru-RU" sz="3600" b="1" dirty="0" smtClean="0">
                <a:solidFill>
                  <a:srgbClr val="00B050"/>
                </a:solidFill>
              </a:rPr>
              <a:t>2.  Различные аспекты и приемы технологии обучения и воспитания детей в шахматной игре.</a:t>
            </a:r>
            <a:br>
              <a:rPr lang="ru-RU" sz="3600" b="1" dirty="0" smtClean="0">
                <a:solidFill>
                  <a:srgbClr val="00B050"/>
                </a:solidFill>
              </a:rPr>
            </a:br>
            <a:r>
              <a:rPr lang="ru-RU" sz="3600" b="1" dirty="0" smtClean="0">
                <a:solidFill>
                  <a:srgbClr val="00B050"/>
                </a:solidFill>
              </a:rPr>
              <a:t/>
            </a:r>
            <a:br>
              <a:rPr lang="ru-RU" sz="3600" b="1" dirty="0" smtClean="0">
                <a:solidFill>
                  <a:srgbClr val="00B050"/>
                </a:solidFill>
              </a:rPr>
            </a:br>
            <a:r>
              <a:rPr lang="ru-RU" sz="4000" b="1" dirty="0" smtClean="0">
                <a:solidFill>
                  <a:srgbClr val="00B050"/>
                </a:solidFill>
              </a:rPr>
              <a:t> </a:t>
            </a:r>
            <a:r>
              <a:rPr lang="ru-RU" sz="4000" b="1" dirty="0">
                <a:solidFill>
                  <a:srgbClr val="00B050"/>
                </a:solidFill>
              </a:rPr>
              <a:t/>
            </a:r>
            <a:br>
              <a:rPr lang="ru-RU" sz="4000" b="1" dirty="0">
                <a:solidFill>
                  <a:srgbClr val="00B050"/>
                </a:solidFill>
              </a:rPr>
            </a:br>
            <a:r>
              <a:rPr lang="ru-RU" sz="4000" b="1" dirty="0" smtClean="0">
                <a:solidFill>
                  <a:srgbClr val="00B050"/>
                </a:solidFill>
              </a:rPr>
              <a:t/>
            </a:r>
            <a:br>
              <a:rPr lang="ru-RU" sz="4000" b="1" dirty="0" smtClean="0">
                <a:solidFill>
                  <a:srgbClr val="00B050"/>
                </a:solidFill>
              </a:rPr>
            </a:br>
            <a:r>
              <a:rPr lang="ru-RU" sz="4000" b="1" dirty="0">
                <a:solidFill>
                  <a:srgbClr val="00B050"/>
                </a:solidFill>
              </a:rPr>
              <a:t/>
            </a:r>
            <a:br>
              <a:rPr lang="ru-RU" sz="4000" b="1" dirty="0">
                <a:solidFill>
                  <a:srgbClr val="00B050"/>
                </a:solidFill>
              </a:rPr>
            </a:br>
            <a:r>
              <a:rPr lang="ru-RU" sz="4000" b="1" dirty="0" smtClean="0">
                <a:solidFill>
                  <a:srgbClr val="00B050"/>
                </a:solidFill>
              </a:rPr>
              <a:t/>
            </a:r>
            <a:br>
              <a:rPr lang="ru-RU" sz="4000" b="1" dirty="0" smtClean="0">
                <a:solidFill>
                  <a:srgbClr val="00B050"/>
                </a:solidFill>
              </a:rPr>
            </a:br>
            <a:endParaRPr lang="ru-RU" sz="40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75272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772816"/>
            <a:ext cx="8496943" cy="4896544"/>
          </a:xfrm>
        </p:spPr>
        <p:txBody>
          <a:bodyPr>
            <a:noAutofit/>
          </a:bodyPr>
          <a:lstStyle/>
          <a:p>
            <a:pPr marL="457200" lvl="0" indent="-457200"/>
            <a:r>
              <a:rPr lang="ru-RU" sz="2000" dirty="0" smtClean="0">
                <a:solidFill>
                  <a:srgbClr val="7030A0"/>
                </a:solidFill>
              </a:rPr>
              <a:t>1</a:t>
            </a:r>
            <a:r>
              <a:rPr lang="ru-RU" sz="2400" dirty="0" smtClean="0">
                <a:solidFill>
                  <a:srgbClr val="7030A0"/>
                </a:solidFill>
              </a:rPr>
              <a:t>. </a:t>
            </a:r>
            <a:r>
              <a:rPr lang="ru-RU" sz="2000" dirty="0" smtClean="0">
                <a:solidFill>
                  <a:srgbClr val="7030A0"/>
                </a:solidFill>
              </a:rPr>
              <a:t>Знакомство </a:t>
            </a:r>
            <a:r>
              <a:rPr lang="ru-RU" sz="2000" dirty="0">
                <a:solidFill>
                  <a:srgbClr val="7030A0"/>
                </a:solidFill>
              </a:rPr>
              <a:t>с деревянной доской, 64 клетками, окрашенными в светлые и темные </a:t>
            </a:r>
            <a:r>
              <a:rPr lang="ru-RU" sz="2000" dirty="0" smtClean="0">
                <a:solidFill>
                  <a:srgbClr val="7030A0"/>
                </a:solidFill>
              </a:rPr>
              <a:t>тона.</a:t>
            </a:r>
            <a:r>
              <a:rPr lang="ru-RU" sz="2000" dirty="0">
                <a:solidFill>
                  <a:srgbClr val="7030A0"/>
                </a:solidFill>
              </a:rPr>
              <a:t/>
            </a:r>
            <a:br>
              <a:rPr lang="ru-RU" sz="2000" dirty="0">
                <a:solidFill>
                  <a:srgbClr val="7030A0"/>
                </a:solidFill>
              </a:rPr>
            </a:br>
            <a:r>
              <a:rPr lang="ru-RU" sz="2000" dirty="0" smtClean="0">
                <a:solidFill>
                  <a:srgbClr val="7030A0"/>
                </a:solidFill>
              </a:rPr>
              <a:t/>
            </a:r>
            <a:br>
              <a:rPr lang="ru-RU" sz="2000" dirty="0" smtClean="0">
                <a:solidFill>
                  <a:srgbClr val="7030A0"/>
                </a:solidFill>
              </a:rPr>
            </a:br>
            <a:r>
              <a:rPr lang="ru-RU" sz="2000" dirty="0" smtClean="0">
                <a:solidFill>
                  <a:srgbClr val="7030A0"/>
                </a:solidFill>
              </a:rPr>
              <a:t>2</a:t>
            </a:r>
            <a:r>
              <a:rPr lang="ru-RU" sz="2000" dirty="0">
                <a:solidFill>
                  <a:srgbClr val="7030A0"/>
                </a:solidFill>
              </a:rPr>
              <a:t>. </a:t>
            </a:r>
            <a:r>
              <a:rPr lang="ru-RU" sz="2000" dirty="0" smtClean="0">
                <a:solidFill>
                  <a:srgbClr val="7030A0"/>
                </a:solidFill>
              </a:rPr>
              <a:t>Нахождение </a:t>
            </a:r>
            <a:r>
              <a:rPr lang="ru-RU" sz="2000" dirty="0">
                <a:solidFill>
                  <a:srgbClr val="7030A0"/>
                </a:solidFill>
              </a:rPr>
              <a:t>на противоположных сторонах шахматной доски «вражеской армии</a:t>
            </a:r>
            <a:r>
              <a:rPr lang="ru-RU" sz="2000" dirty="0" smtClean="0">
                <a:solidFill>
                  <a:srgbClr val="7030A0"/>
                </a:solidFill>
              </a:rPr>
              <a:t>»;</a:t>
            </a:r>
            <a:br>
              <a:rPr lang="ru-RU" sz="2000" dirty="0" smtClean="0">
                <a:solidFill>
                  <a:srgbClr val="7030A0"/>
                </a:solidFill>
              </a:rPr>
            </a:br>
            <a:r>
              <a:rPr lang="ru-RU" sz="2000" dirty="0">
                <a:solidFill>
                  <a:srgbClr val="7030A0"/>
                </a:solidFill>
              </a:rPr>
              <a:t/>
            </a:r>
            <a:br>
              <a:rPr lang="ru-RU" sz="2000" dirty="0">
                <a:solidFill>
                  <a:srgbClr val="7030A0"/>
                </a:solidFill>
              </a:rPr>
            </a:br>
            <a:r>
              <a:rPr lang="ru-RU" sz="2000" dirty="0" smtClean="0">
                <a:solidFill>
                  <a:srgbClr val="7030A0"/>
                </a:solidFill>
              </a:rPr>
              <a:t>3. </a:t>
            </a:r>
            <a:r>
              <a:rPr lang="ru-RU" sz="2000" dirty="0">
                <a:solidFill>
                  <a:srgbClr val="7030A0"/>
                </a:solidFill>
              </a:rPr>
              <a:t>В составе каждой из сторон находятся: ферзь, две ладьи, два слона, два коня и восемь пешек</a:t>
            </a:r>
            <a:r>
              <a:rPr lang="ru-RU" sz="2000" dirty="0" smtClean="0">
                <a:solidFill>
                  <a:srgbClr val="7030A0"/>
                </a:solidFill>
              </a:rPr>
              <a:t>.</a:t>
            </a:r>
            <a:br>
              <a:rPr lang="ru-RU" sz="2000" dirty="0" smtClean="0">
                <a:solidFill>
                  <a:srgbClr val="7030A0"/>
                </a:solidFill>
              </a:rPr>
            </a:br>
            <a:r>
              <a:rPr lang="ru-RU" sz="2000" dirty="0" smtClean="0">
                <a:solidFill>
                  <a:srgbClr val="7030A0"/>
                </a:solidFill>
              </a:rPr>
              <a:t/>
            </a:r>
            <a:br>
              <a:rPr lang="ru-RU" sz="2000" dirty="0" smtClean="0">
                <a:solidFill>
                  <a:srgbClr val="7030A0"/>
                </a:solidFill>
              </a:rPr>
            </a:br>
            <a:r>
              <a:rPr lang="ru-RU" sz="2000" dirty="0" smtClean="0">
                <a:solidFill>
                  <a:srgbClr val="7030A0"/>
                </a:solidFill>
              </a:rPr>
              <a:t>5.  Сторона</a:t>
            </a:r>
            <a:r>
              <a:rPr lang="ru-RU" sz="2000" dirty="0">
                <a:solidFill>
                  <a:srgbClr val="7030A0"/>
                </a:solidFill>
              </a:rPr>
              <a:t>, где расположен король - называется королевским флангом, а другая, где ферзь – ферзевым</a:t>
            </a:r>
            <a:r>
              <a:rPr lang="ru-RU" sz="2000" dirty="0" smtClean="0">
                <a:solidFill>
                  <a:srgbClr val="7030A0"/>
                </a:solidFill>
              </a:rPr>
              <a:t>.</a:t>
            </a:r>
            <a:br>
              <a:rPr lang="ru-RU" sz="2000" dirty="0" smtClean="0">
                <a:solidFill>
                  <a:srgbClr val="7030A0"/>
                </a:solidFill>
              </a:rPr>
            </a:br>
            <a:r>
              <a:rPr lang="ru-RU" sz="2000" dirty="0">
                <a:solidFill>
                  <a:srgbClr val="7030A0"/>
                </a:solidFill>
              </a:rPr>
              <a:t/>
            </a:r>
            <a:br>
              <a:rPr lang="ru-RU" sz="2000" dirty="0">
                <a:solidFill>
                  <a:srgbClr val="7030A0"/>
                </a:solidFill>
              </a:rPr>
            </a:br>
            <a:r>
              <a:rPr lang="ru-RU" sz="2000" dirty="0" smtClean="0">
                <a:solidFill>
                  <a:srgbClr val="7030A0"/>
                </a:solidFill>
              </a:rPr>
              <a:t>6.  </a:t>
            </a:r>
            <a:r>
              <a:rPr lang="ru-RU" sz="2000" dirty="0">
                <a:solidFill>
                  <a:srgbClr val="7030A0"/>
                </a:solidFill>
              </a:rPr>
              <a:t>Все фигуры имеют своеобразный внешний облик: также различны их боевые качества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404665"/>
            <a:ext cx="7772400" cy="1152127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00B050"/>
                </a:solidFill>
              </a:rPr>
              <a:t>Ознакомление с полем предстоящей битвы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58687080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233</Words>
  <Application>Microsoft Office PowerPoint</Application>
  <PresentationFormat>Экран (4:3)</PresentationFormat>
  <Paragraphs>30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12</vt:i4>
      </vt:variant>
    </vt:vector>
  </HeadingPairs>
  <TitlesOfParts>
    <vt:vector size="14" baseType="lpstr">
      <vt:lpstr>Тема Office</vt:lpstr>
      <vt:lpstr>Специальное оформление</vt:lpstr>
      <vt:lpstr>Мастер-класс</vt:lpstr>
      <vt:lpstr>Презентация PowerPoint</vt:lpstr>
      <vt:lpstr>Детское объединение  «Белая ладья»</vt:lpstr>
      <vt:lpstr> Цель мастер-класса  - создание условий для профессионального и личностного развития педагога средствами организованной коммуникации (приобретение опыта подготовки проектирования адаптивной образовательной среды и формирование индивидуального стиля творческой педагогической деятельности)    </vt:lpstr>
      <vt:lpstr>Задачи мастер-класса:  - передача продуктивных способов работы; - обобщение опыта педагога по проблеме обучение шахматной игре; - трансляция педагогом своего личного опыта; - совместная отработка методических приемов. -</vt:lpstr>
      <vt:lpstr>« Я, знаю как это делать.  Я научу вас» </vt:lpstr>
      <vt:lpstr>Предполагаемый результат:</vt:lpstr>
      <vt:lpstr>      Ход мастер-класса 1. Обзор актуальных проблем по развитию шахматного обучения детей. 2.  Различные аспекты и приемы технологии обучения и воспитания детей в шахматной игре.       </vt:lpstr>
      <vt:lpstr>1. Знакомство с деревянной доской, 64 клетками, окрашенными в светлые и темные тона.  2. Нахождение на противоположных сторонах шахматной доски «вражеской армии»;  3. В составе каждой из сторон находятся: ферзь, две ладьи, два слона, два коня и восемь пешек.  5.  Сторона, где расположен король - называется королевским флангом, а другая, где ферзь – ферзевым.  6.  Все фигуры имеют своеобразный внешний облик: также различны их боевые качества</vt:lpstr>
      <vt:lpstr>Свод законов  «Шахматного кодекса»</vt:lpstr>
      <vt:lpstr>Методы и способы «матования» короля</vt:lpstr>
      <vt:lpstr>Благодарю за внимание, спасибо !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 презентации</dc:title>
  <dc:creator>Павел</dc:creator>
  <cp:lastModifiedBy>Пользователь</cp:lastModifiedBy>
  <cp:revision>18</cp:revision>
  <dcterms:created xsi:type="dcterms:W3CDTF">2009-01-08T12:15:48Z</dcterms:created>
  <dcterms:modified xsi:type="dcterms:W3CDTF">2024-01-09T07:08:44Z</dcterms:modified>
</cp:coreProperties>
</file>