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46ED92B-41AC-4ABB-8B0F-90F5AEB03E90}" type="datetimeFigureOut">
              <a:t>22.01.2024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9C72596-2A8C-4F48-A9F4-EF9CB0EF78DB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0502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19012F1-6C8D-473E-B719-C3221F177676}" type="datetimeFigureOut">
              <a:t>22.01.2024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06A6EDD-9923-45D4-8B89-27207FB42D0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440" cy="3700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C180C-164E-4E68-A5C6-27CBCD0FE9D7}" type="datetime1">
              <a:rPr lang="ru-RU" smtClean="0"/>
              <a:pPr lvl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A7A4F3-CB87-4B28-83E2-A9F7458510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8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C180C-164E-4E68-A5C6-27CBCD0FE9D7}" type="datetime1">
              <a:rPr lang="ru-RU" smtClean="0"/>
              <a:pPr lvl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5EBDC8-0CBD-47D8-BADB-0B7B4CF5047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0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C180C-164E-4E68-A5C6-27CBCD0FE9D7}" type="datetime1">
              <a:rPr lang="ru-RU" smtClean="0"/>
              <a:pPr lvl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320163-3A50-49D9-859D-B945BED6275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4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C180C-164E-4E68-A5C6-27CBCD0FE9D7}" type="datetime1">
              <a:rPr lang="ru-RU" smtClean="0"/>
              <a:pPr lvl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96A43C-D07B-465B-B233-6703A0A9280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1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C180C-164E-4E68-A5C6-27CBCD0FE9D7}" type="datetime1">
              <a:rPr lang="ru-RU" smtClean="0"/>
              <a:pPr lvl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D31809-AF6C-4FE4-B83D-2612B02DBB3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5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C180C-164E-4E68-A5C6-27CBCD0FE9D7}" type="datetime1">
              <a:rPr lang="ru-RU" smtClean="0"/>
              <a:pPr lvl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0D14FC-B1E8-49A0-8A5A-8D81D11EE00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4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C180C-164E-4E68-A5C6-27CBCD0FE9D7}" type="datetime1">
              <a:rPr lang="ru-RU" smtClean="0"/>
              <a:pPr lvl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5D52B5-94FE-44F7-BD85-8285D2481BA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7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C180C-164E-4E68-A5C6-27CBCD0FE9D7}" type="datetime1">
              <a:rPr lang="ru-RU" smtClean="0"/>
              <a:pPr lvl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9E2121-07A5-47A9-BA47-625AB0DAF47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3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C180C-164E-4E68-A5C6-27CBCD0FE9D7}" type="datetime1">
              <a:rPr lang="ru-RU" smtClean="0"/>
              <a:pPr lvl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5D3AAB-D1C6-4AED-97AE-0CAA4109D08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8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C180C-164E-4E68-A5C6-27CBCD0FE9D7}" type="datetime1">
              <a:rPr lang="ru-RU" smtClean="0"/>
              <a:pPr lvl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0DD215-DE4A-4305-8F47-F11F09B056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1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1C180C-164E-4E68-A5C6-27CBCD0FE9D7}" type="datetime1">
              <a:rPr lang="ru-RU" smtClean="0"/>
              <a:pPr lvl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C54BC6-10CA-43AF-9492-33E9888D044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2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520"/>
            <a:ext cx="9143640" cy="175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9143640" cy="510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3768480"/>
            <a:ext cx="9143640" cy="228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43640" cy="5105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6172200" y="6172200"/>
            <a:ext cx="25142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C1C180C-164E-4E68-A5C6-27CBCD0FE9D7}" type="datetime1">
              <a:rPr lang="ru-RU"/>
              <a:pPr lvl="0"/>
              <a:t>2024/1/22</a:t>
            </a:fld>
            <a:endParaRPr lang="ru-RU"/>
          </a:p>
        </p:txBody>
      </p:sp>
      <p:sp>
        <p:nvSpPr>
          <p:cNvPr id="7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457200" y="617220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3809880" y="6172200"/>
            <a:ext cx="1828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A5321F4-F1EF-4C0F-B062-049AA6710C41}" type="slidenum">
              <a:t>‹#›</a:t>
            </a:fld>
            <a:endParaRPr lang="ru-RU"/>
          </a:p>
        </p:txBody>
      </p:sp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10" name="Текст 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Trebuchet MS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22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times.ru/muzykalnaya-shkatulka/velikie-kompozitory/mikhail-ivanovich-glink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560" y="476640"/>
            <a:ext cx="8642520" cy="5576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60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16 января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60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Тема урока: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60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«Михаил Иванович Глинка-основоположник русской классической музыки»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1789920" y="690119"/>
            <a:ext cx="5903640" cy="5484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5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TextBox 2"/>
          <p:cNvSpPr/>
          <p:nvPr/>
        </p:nvSpPr>
        <p:spPr>
          <a:xfrm>
            <a:off x="194400" y="404640"/>
            <a:ext cx="8827560" cy="5968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Хор «Славься», который завершает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оперу «Иван Сусанин» великого русского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композитора Михаила Ивановича Глинки.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Эту патриотическую песню некоторое время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считали неофициальным гимном России.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ПОЧЕМУ?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11160" y="-387360"/>
            <a:ext cx="8790840" cy="5877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ru-RU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4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Гимн России торжественный,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4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    величественный, он прославляет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4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Россию и русский народ так же,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4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как Глинка прославляет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4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нашу великую страну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4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в хоре «Славься».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195120" y="288000"/>
            <a:ext cx="8826120" cy="640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СИМФОНИЧЕСКОЕ ТВОРЧЕСТВО М.И.ГЛИНКИ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Симфоническое творчество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  <a:hlinkClick r:id="rId3"/>
              </a:rPr>
              <a:t>Михаила Ивановича Глинки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 богато.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Но не в количестве произведений заключается богатство,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а в ценности и качестве материала.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Основным образом оркестровых произведений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является зарисовка народной жизни.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Не исключением является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и самое знаменитое сочинение – «Камаринская»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22320" y="144000"/>
            <a:ext cx="9172080" cy="662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Фантазия «Камаринская»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Это вариации на темы 2 русских народных песен.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 1 тема – свадебная «Из-за гор, гор высоких».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Повествует о белой лебедушке – невесте,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которую клюют щиплют серые гуси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– недобрая женихова родня.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!!!Задание- 5 значений «Характеристики музыки»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2 тема – удалая русская плясовая «Камаринская»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!!!Задание- 5 значений «Характеристики музыки»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3200" b="0" i="0" u="none" strike="noStrike" kern="1200" spc="0">
              <a:ln>
                <a:noFill/>
              </a:ln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0" y="0"/>
            <a:ext cx="9033480" cy="669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«Вальс-фантазия»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    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Фантазия – (от греческого воображение) –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музыкальная пьеса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в свободной форме.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Первоначально это была небольшая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фортепианная пьеса,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позднее расширена и оркестрована.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Какие чувства  передаёт  эта музыка?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640" y="4680"/>
            <a:ext cx="5043240" cy="685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82039" y="-5760"/>
            <a:ext cx="6667200" cy="686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1"/>
          <p:cNvSpPr/>
          <p:nvPr/>
        </p:nvSpPr>
        <p:spPr>
          <a:xfrm>
            <a:off x="683640" y="5805360"/>
            <a:ext cx="8064360" cy="82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Памятник М.И.Глинке в Малом зале  филармонии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Санкт-Петербурга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640" y="-26640"/>
            <a:ext cx="5127120" cy="6836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1"/>
          <p:cNvSpPr/>
          <p:nvPr/>
        </p:nvSpPr>
        <p:spPr>
          <a:xfrm>
            <a:off x="1043639" y="6021360"/>
            <a:ext cx="799848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Памятник М.И.Глинке в Смоленске(1885 </a:t>
            </a: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г.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" y="0"/>
            <a:ext cx="9140760" cy="68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74599" cy="68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5103674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Impact" panose="020B0806030902050204" pitchFamily="34" charset="0"/>
              </a:rPr>
              <a:t>Михаил Иванович Глинка за сочинением оперы «Руслан и Людмила», 1887, </a:t>
            </a:r>
            <a:r>
              <a:rPr lang="ru-RU" sz="3600" dirty="0" smtClean="0">
                <a:solidFill>
                  <a:srgbClr val="FF0000"/>
                </a:solidFill>
                <a:latin typeface="Impact" panose="020B0806030902050204" pitchFamily="34" charset="0"/>
              </a:rPr>
              <a:t>ГТГ         (Илья Репин)</a:t>
            </a:r>
            <a:endParaRPr lang="ru-RU" sz="36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95439" y="692640"/>
            <a:ext cx="3999959" cy="5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/>
          <p:nvPr/>
        </p:nvSpPr>
        <p:spPr>
          <a:xfrm>
            <a:off x="138600" y="188640"/>
            <a:ext cx="8850599" cy="6674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Интересные факты из жизни и творчества.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600" b="0" i="0" u="none" strike="noStrike" kern="1200" spc="0">
              <a:ln>
                <a:noFill/>
              </a:ln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600" b="0" i="0" u="none" strike="noStrike" kern="1200" spc="0">
              <a:ln>
                <a:noFill/>
              </a:ln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600" b="0" i="0" u="none" strike="noStrike" kern="1200" spc="0">
              <a:ln>
                <a:noFill/>
              </a:ln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600" b="0" i="0" u="none" strike="noStrike" kern="1200" spc="0">
              <a:ln>
                <a:noFill/>
              </a:ln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600" b="0" i="0" u="none" strike="noStrike" kern="1200" spc="0">
              <a:ln>
                <a:noFill/>
              </a:ln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М.И. Глинка                                                 </a:t>
            </a:r>
            <a:r>
              <a:rPr lang="ru-RU" sz="3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(1804-1857).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600" b="0" i="0" u="none" strike="noStrike" kern="1200" spc="0">
              <a:ln>
                <a:noFill/>
              </a:ln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600" b="0" i="0" u="none" strike="noStrike" kern="1200" spc="0">
              <a:ln>
                <a:noFill/>
              </a:ln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600" b="0" i="0" u="none" strike="noStrike" kern="1200" spc="0">
              <a:ln>
                <a:noFill/>
              </a:ln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600" b="0" i="0" u="none" strike="noStrike" kern="1200" spc="0">
              <a:ln>
                <a:noFill/>
              </a:ln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600" b="0" i="0" u="none" strike="noStrike" kern="1200" spc="0">
              <a:ln>
                <a:noFill/>
              </a:ln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395640" y="599760"/>
            <a:ext cx="8243999" cy="614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5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Михаил Иванович Глинка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заложил основы национального музыкального стиля.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На творчество Глинки стали равняться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другие композиторы.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Ведь он создал удивительные,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прекрасные музыкальные произведения.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О такой музыке говорят, что она классическая,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то есть образцовая, совершенная, превосходная.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251640" y="332640"/>
            <a:ext cx="8496360" cy="618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8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"Чтобы красоту создать, надо самому быть чистым душой."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8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( М.И.Глинка.)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0" y="188640"/>
            <a:ext cx="8988840" cy="6674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7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«Создает музыку народ, а мы, художники, её только аранжируем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7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(украшаем)».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7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(М.И.Глинка)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288000" y="1052640"/>
            <a:ext cx="8567280" cy="4480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9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« Музыка-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9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душа моя »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9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( М.И.Глинка 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251640" y="1124640"/>
            <a:ext cx="8424720" cy="3747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6000" b="0" i="0" u="none" strike="noStrike" kern="1200" spc="0">
              <a:ln>
                <a:noFill/>
              </a:ln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6000" b="0" i="0" u="none" strike="noStrike" kern="1200" spc="0">
                <a:ln>
                  <a:noFill/>
                </a:ln>
                <a:solidFill>
                  <a:srgbClr val="C5000B"/>
                </a:solidFill>
                <a:latin typeface="Impact" pitchFamily="34"/>
                <a:ea typeface="Microsoft YaHei" pitchFamily="2"/>
                <a:cs typeface="Arial" pitchFamily="2"/>
              </a:rPr>
              <a:t>Спасибо за работу на уроке!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6000" b="0" i="0" u="none" strike="noStrike" kern="1200" spc="0">
                <a:ln>
                  <a:noFill/>
                </a:ln>
                <a:solidFill>
                  <a:srgbClr val="C5000B"/>
                </a:solidFill>
                <a:latin typeface="Impact" pitchFamily="34"/>
                <a:ea typeface="Microsoft YaHei" pitchFamily="2"/>
                <a:cs typeface="Arial" pitchFamily="2"/>
              </a:rPr>
              <a:t>Молодцы!!!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60" y="0"/>
            <a:ext cx="9139320" cy="68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/>
          <p:nvPr/>
        </p:nvSpPr>
        <p:spPr>
          <a:xfrm>
            <a:off x="10800" y="5645520"/>
            <a:ext cx="9132480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      </a:t>
            </a:r>
            <a:r>
              <a:rPr lang="ru-RU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Дом-музей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    М.И.Глинки    Новоспасское. Смоленск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" y="0"/>
            <a:ext cx="9138960" cy="619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/>
          <p:nvPr/>
        </p:nvSpPr>
        <p:spPr>
          <a:xfrm>
            <a:off x="1651680" y="6199200"/>
            <a:ext cx="54003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Первый инструмент композитора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5520" y="-144360"/>
            <a:ext cx="304200" cy="30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AutoShape 4"/>
          <p:cNvSpPr/>
          <p:nvPr/>
        </p:nvSpPr>
        <p:spPr>
          <a:xfrm>
            <a:off x="307800" y="7920"/>
            <a:ext cx="304200" cy="30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AutoShape 6"/>
          <p:cNvSpPr/>
          <p:nvPr/>
        </p:nvSpPr>
        <p:spPr>
          <a:xfrm>
            <a:off x="460439" y="160200"/>
            <a:ext cx="304200" cy="30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280" cy="685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419400" y="40680"/>
            <a:ext cx="8351640" cy="633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ВОКАЛЬНОЕ ТВОРЧЕСТВО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Глинка написал более 70 романсов. В них отразились чувства самого композитора: любовь и ревность, разочарование, восторг, разлука.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1.«Я помню чудное мгновенье»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 - романс на слова А.С.Пушкина.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2.«Попутная песня» 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на слова Кукольника. Глинка первым передал в музыке впечатления от поездки по железной дороге.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3.«Сомнение»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 на слова Кукольника. В романсе говорится о борьбе чувств в душе человека.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4. «Жаворонок»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 на слова  Нестора Кукольника. Это пример жанра «народной песни», где рисуется образ русской природы</a:t>
            </a:r>
            <a:r>
              <a:rPr lang="ru-RU" sz="28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1789920" y="690119"/>
            <a:ext cx="5903640" cy="5484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5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Хор «Славься»-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5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из оперы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5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«ИВАН СУСАНИН» М.И.ГЛИНКА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6416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1789920" y="690119"/>
            <a:ext cx="5903640" cy="5814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5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TextBox 2"/>
          <p:cNvSpPr/>
          <p:nvPr/>
        </p:nvSpPr>
        <p:spPr>
          <a:xfrm>
            <a:off x="81000" y="-387360"/>
            <a:ext cx="9251280" cy="682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2800" b="0" i="0" u="none" strike="noStrike" kern="1200" spc="0">
              <a:ln>
                <a:noFill/>
              </a:ln>
              <a:solidFill>
                <a:srgbClr val="000000"/>
              </a:solidFill>
              <a:latin typeface="Impact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История создания. Сюжет.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    Сюжетом послужило предание о героическом подвиге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костромского крестьянина Ивана Сусанина в 1612 году,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в трудное время оккупации иностранными захватчиками.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Польские войска уже были изгнаны из Москвы,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 но отдельные их отряды еще бродили по стране.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Один из таких отрядов забрёл в село Домнино,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где жил  Иван Сусанин со своей семьей.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Сусанин согласился стать проводником,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но завел поляков в непроходимые дебри и сам погиб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465</Words>
  <Application>Microsoft Office PowerPoint</Application>
  <PresentationFormat>Экран (4:3)</PresentationFormat>
  <Paragraphs>101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Обычный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modified xsi:type="dcterms:W3CDTF">2024-01-22T20:37:50Z</dcterms:modified>
</cp:coreProperties>
</file>