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722" r:id="rId3"/>
  </p:sldMasterIdLst>
  <p:notesMasterIdLst>
    <p:notesMasterId r:id="rId20"/>
  </p:notesMasterIdLst>
  <p:sldIdLst>
    <p:sldId id="286" r:id="rId4"/>
    <p:sldId id="331" r:id="rId5"/>
    <p:sldId id="285" r:id="rId6"/>
    <p:sldId id="282" r:id="rId7"/>
    <p:sldId id="279" r:id="rId8"/>
    <p:sldId id="316" r:id="rId9"/>
    <p:sldId id="335" r:id="rId10"/>
    <p:sldId id="310" r:id="rId11"/>
    <p:sldId id="337" r:id="rId12"/>
    <p:sldId id="314" r:id="rId13"/>
    <p:sldId id="321" r:id="rId14"/>
    <p:sldId id="326" r:id="rId15"/>
    <p:sldId id="328" r:id="rId16"/>
    <p:sldId id="330" r:id="rId17"/>
    <p:sldId id="298" r:id="rId18"/>
    <p:sldId id="33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44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8E5167-1886-4C27-B6EB-1537C2C05858}" type="doc">
      <dgm:prSet loTypeId="urn:microsoft.com/office/officeart/2005/8/layout/cycle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0FE64FA-2E16-4EE5-9EBD-36B273DEA15A}">
      <dgm:prSet phldrT="[Текст]" custT="1"/>
      <dgm:spPr/>
      <dgm:t>
        <a:bodyPr/>
        <a:lstStyle/>
        <a:p>
          <a:r>
            <a:rPr lang="ru-RU" sz="2800" smtClean="0"/>
            <a:t>Лэпбук обеспечивает:</a:t>
          </a:r>
          <a:endParaRPr lang="ru-RU" sz="2800" dirty="0"/>
        </a:p>
      </dgm:t>
    </dgm:pt>
    <dgm:pt modelId="{4D34B329-5EF7-4240-B516-D3EC8A5A04CC}" type="parTrans" cxnId="{D545C794-8C96-4498-A902-56B367C5B7C2}">
      <dgm:prSet/>
      <dgm:spPr/>
      <dgm:t>
        <a:bodyPr/>
        <a:lstStyle/>
        <a:p>
          <a:endParaRPr lang="ru-RU"/>
        </a:p>
      </dgm:t>
    </dgm:pt>
    <dgm:pt modelId="{F060E773-042D-4A56-8698-1428C9884D32}" type="sibTrans" cxnId="{D545C794-8C96-4498-A902-56B367C5B7C2}">
      <dgm:prSet/>
      <dgm:spPr/>
      <dgm:t>
        <a:bodyPr/>
        <a:lstStyle/>
        <a:p>
          <a:endParaRPr lang="ru-RU"/>
        </a:p>
      </dgm:t>
    </dgm:pt>
    <dgm:pt modelId="{4477CBE1-53AE-4CDF-B9C5-F1A6A26E7345}">
      <dgm:prSet phldrT="[Текст]" custT="1"/>
      <dgm:spPr/>
      <dgm:t>
        <a:bodyPr/>
        <a:lstStyle/>
        <a:p>
          <a:r>
            <a:rPr lang="ru-RU" sz="1800" dirty="0" smtClean="0"/>
            <a:t>построение образовательной деятельности на основе взаимодействия взрослых с детьми, ориентированного на интересы и возможности каждого ребенка;</a:t>
          </a:r>
          <a:endParaRPr lang="ru-RU" sz="1800" dirty="0"/>
        </a:p>
      </dgm:t>
    </dgm:pt>
    <dgm:pt modelId="{67F3BD1B-A562-4A2E-9DD7-6D7EAFA0DD30}" type="parTrans" cxnId="{C1C0F790-8679-4013-A16D-F09343003F03}">
      <dgm:prSet/>
      <dgm:spPr/>
      <dgm:t>
        <a:bodyPr/>
        <a:lstStyle/>
        <a:p>
          <a:endParaRPr lang="ru-RU"/>
        </a:p>
      </dgm:t>
    </dgm:pt>
    <dgm:pt modelId="{D2BDB8F8-CE2E-4A24-AF66-04DE94763E8C}" type="sibTrans" cxnId="{C1C0F790-8679-4013-A16D-F09343003F03}">
      <dgm:prSet/>
      <dgm:spPr/>
      <dgm:t>
        <a:bodyPr/>
        <a:lstStyle/>
        <a:p>
          <a:endParaRPr lang="ru-RU"/>
        </a:p>
      </dgm:t>
    </dgm:pt>
    <dgm:pt modelId="{6F1BFF6B-5FC9-4E7B-B652-6C1D61E295F2}">
      <dgm:prSet phldrT="[Текст]" custT="1"/>
      <dgm:spPr/>
      <dgm:t>
        <a:bodyPr/>
        <a:lstStyle/>
        <a:p>
          <a:r>
            <a:rPr lang="ru-RU" sz="1800" dirty="0" smtClean="0"/>
            <a:t>развитие любознательности, познавательной мотивации и образовательной активности;</a:t>
          </a:r>
          <a:endParaRPr lang="ru-RU" sz="1800" dirty="0"/>
        </a:p>
      </dgm:t>
    </dgm:pt>
    <dgm:pt modelId="{54CCFB36-4640-4B61-BEDD-BD7EEEFBA75A}" type="parTrans" cxnId="{D4FB6DDA-38DA-4943-B07D-648D46E6E3FF}">
      <dgm:prSet/>
      <dgm:spPr/>
      <dgm:t>
        <a:bodyPr/>
        <a:lstStyle/>
        <a:p>
          <a:endParaRPr lang="ru-RU"/>
        </a:p>
      </dgm:t>
    </dgm:pt>
    <dgm:pt modelId="{E7B84F57-2F9C-47BC-BA2F-83434EAF81AB}" type="sibTrans" cxnId="{D4FB6DDA-38DA-4943-B07D-648D46E6E3FF}">
      <dgm:prSet/>
      <dgm:spPr/>
      <dgm:t>
        <a:bodyPr/>
        <a:lstStyle/>
        <a:p>
          <a:endParaRPr lang="ru-RU"/>
        </a:p>
      </dgm:t>
    </dgm:pt>
    <dgm:pt modelId="{7C175161-C84C-454E-A2E3-E85B06E5BBC6}">
      <dgm:prSet phldrT="[Текст]" custT="1"/>
      <dgm:spPr/>
      <dgm:t>
        <a:bodyPr/>
        <a:lstStyle/>
        <a:p>
          <a:r>
            <a:rPr lang="ru-RU" sz="1800" dirty="0" smtClean="0"/>
            <a:t>развитие воображения, творческой инициативы, в том числе речевой;</a:t>
          </a:r>
          <a:endParaRPr lang="ru-RU" sz="1800" dirty="0"/>
        </a:p>
      </dgm:t>
    </dgm:pt>
    <dgm:pt modelId="{BCF6C12F-CD37-43BA-9A0C-0F56625683E4}" type="parTrans" cxnId="{D4C3E771-AD8A-4C2D-8BE6-DC88452DB075}">
      <dgm:prSet/>
      <dgm:spPr/>
      <dgm:t>
        <a:bodyPr/>
        <a:lstStyle/>
        <a:p>
          <a:endParaRPr lang="ru-RU"/>
        </a:p>
      </dgm:t>
    </dgm:pt>
    <dgm:pt modelId="{98CD83CC-9D21-422E-AA0A-D650E1D1BDBE}" type="sibTrans" cxnId="{D4C3E771-AD8A-4C2D-8BE6-DC88452DB075}">
      <dgm:prSet/>
      <dgm:spPr/>
      <dgm:t>
        <a:bodyPr/>
        <a:lstStyle/>
        <a:p>
          <a:endParaRPr lang="ru-RU"/>
        </a:p>
      </dgm:t>
    </dgm:pt>
    <dgm:pt modelId="{2E9C395C-79E6-49BA-AF76-574B271D2B16}">
      <dgm:prSet phldrT="[Текст]" custT="1"/>
      <dgm:spPr/>
      <dgm:t>
        <a:bodyPr/>
        <a:lstStyle/>
        <a:p>
          <a:r>
            <a:rPr lang="ru-RU" sz="1800" dirty="0" smtClean="0"/>
            <a:t>возможность выбора детьми материалов, видов работы, участников совместной деятельности и общения.</a:t>
          </a:r>
          <a:endParaRPr lang="ru-RU" sz="1800" dirty="0"/>
        </a:p>
      </dgm:t>
    </dgm:pt>
    <dgm:pt modelId="{3ABC561B-BEF9-4393-AC9B-6736CC72F5FA}" type="parTrans" cxnId="{753FE8DD-EB09-4A7C-8332-4833ECD1D57D}">
      <dgm:prSet/>
      <dgm:spPr/>
      <dgm:t>
        <a:bodyPr/>
        <a:lstStyle/>
        <a:p>
          <a:endParaRPr lang="ru-RU"/>
        </a:p>
      </dgm:t>
    </dgm:pt>
    <dgm:pt modelId="{CD06F82B-2595-46E4-8AE1-9C9CA35843DE}" type="sibTrans" cxnId="{753FE8DD-EB09-4A7C-8332-4833ECD1D57D}">
      <dgm:prSet/>
      <dgm:spPr/>
      <dgm:t>
        <a:bodyPr/>
        <a:lstStyle/>
        <a:p>
          <a:endParaRPr lang="ru-RU"/>
        </a:p>
      </dgm:t>
    </dgm:pt>
    <dgm:pt modelId="{22E9BD3D-4783-4577-899B-7B9CBA19E99F}" type="pres">
      <dgm:prSet presAssocID="{F28E5167-1886-4C27-B6EB-1537C2C0585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078438-C143-482E-B25F-3F17EBBEB8C3}" type="pres">
      <dgm:prSet presAssocID="{20FE64FA-2E16-4EE5-9EBD-36B273DEA15A}" presName="node" presStyleLbl="node1" presStyleIdx="0" presStyleCnt="5" custScaleX="124259" custScaleY="72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E0C9BF-4839-46EE-9E39-A82327850534}" type="pres">
      <dgm:prSet presAssocID="{20FE64FA-2E16-4EE5-9EBD-36B273DEA15A}" presName="spNode" presStyleCnt="0"/>
      <dgm:spPr/>
    </dgm:pt>
    <dgm:pt modelId="{89852C17-7B64-4BB4-8D9F-C1B28F5FC32A}" type="pres">
      <dgm:prSet presAssocID="{F060E773-042D-4A56-8698-1428C9884D32}" presName="sibTrans" presStyleLbl="sibTrans1D1" presStyleIdx="0" presStyleCnt="5"/>
      <dgm:spPr/>
      <dgm:t>
        <a:bodyPr/>
        <a:lstStyle/>
        <a:p>
          <a:endParaRPr lang="ru-RU"/>
        </a:p>
      </dgm:t>
    </dgm:pt>
    <dgm:pt modelId="{F35B958D-7908-4860-8105-484536102B35}" type="pres">
      <dgm:prSet presAssocID="{4477CBE1-53AE-4CDF-B9C5-F1A6A26E7345}" presName="node" presStyleLbl="node1" presStyleIdx="1" presStyleCnt="5" custScaleX="152950" custScaleY="1321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64CD5A-104B-458D-A2C8-30EC24E69DD4}" type="pres">
      <dgm:prSet presAssocID="{4477CBE1-53AE-4CDF-B9C5-F1A6A26E7345}" presName="spNode" presStyleCnt="0"/>
      <dgm:spPr/>
    </dgm:pt>
    <dgm:pt modelId="{4109325B-B60E-4D4A-87C1-847C8DD67997}" type="pres">
      <dgm:prSet presAssocID="{D2BDB8F8-CE2E-4A24-AF66-04DE94763E8C}" presName="sibTrans" presStyleLbl="sibTrans1D1" presStyleIdx="1" presStyleCnt="5"/>
      <dgm:spPr/>
      <dgm:t>
        <a:bodyPr/>
        <a:lstStyle/>
        <a:p>
          <a:endParaRPr lang="ru-RU"/>
        </a:p>
      </dgm:t>
    </dgm:pt>
    <dgm:pt modelId="{54771C88-72B6-4252-9331-57472350DE17}" type="pres">
      <dgm:prSet presAssocID="{6F1BFF6B-5FC9-4E7B-B652-6C1D61E295F2}" presName="node" presStyleLbl="node1" presStyleIdx="2" presStyleCnt="5" custScaleX="124458" custScaleY="122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AEA03A-C6CE-4B28-B4A2-572066F4C9BA}" type="pres">
      <dgm:prSet presAssocID="{6F1BFF6B-5FC9-4E7B-B652-6C1D61E295F2}" presName="spNode" presStyleCnt="0"/>
      <dgm:spPr/>
    </dgm:pt>
    <dgm:pt modelId="{DEACD22C-5E7A-4667-9157-8ECC0160DDFE}" type="pres">
      <dgm:prSet presAssocID="{E7B84F57-2F9C-47BC-BA2F-83434EAF81AB}" presName="sibTrans" presStyleLbl="sibTrans1D1" presStyleIdx="2" presStyleCnt="5"/>
      <dgm:spPr/>
      <dgm:t>
        <a:bodyPr/>
        <a:lstStyle/>
        <a:p>
          <a:endParaRPr lang="ru-RU"/>
        </a:p>
      </dgm:t>
    </dgm:pt>
    <dgm:pt modelId="{5FBA4F10-EB18-4590-9184-90E52B4A6A14}" type="pres">
      <dgm:prSet presAssocID="{7C175161-C84C-454E-A2E3-E85B06E5BBC6}" presName="node" presStyleLbl="node1" presStyleIdx="3" presStyleCnt="5" custScaleX="1186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E448AC-1CA8-49CA-90CF-502EA6E5337D}" type="pres">
      <dgm:prSet presAssocID="{7C175161-C84C-454E-A2E3-E85B06E5BBC6}" presName="spNode" presStyleCnt="0"/>
      <dgm:spPr/>
    </dgm:pt>
    <dgm:pt modelId="{C3F3D54A-94E4-453D-A65F-AE52D8A8BE0B}" type="pres">
      <dgm:prSet presAssocID="{98CD83CC-9D21-422E-AA0A-D650E1D1BDBE}" presName="sibTrans" presStyleLbl="sibTrans1D1" presStyleIdx="3" presStyleCnt="5"/>
      <dgm:spPr/>
      <dgm:t>
        <a:bodyPr/>
        <a:lstStyle/>
        <a:p>
          <a:endParaRPr lang="ru-RU"/>
        </a:p>
      </dgm:t>
    </dgm:pt>
    <dgm:pt modelId="{7BE3F88A-AE2E-43D2-B456-1DFEA90C6AA9}" type="pres">
      <dgm:prSet presAssocID="{2E9C395C-79E6-49BA-AF76-574B271D2B16}" presName="node" presStyleLbl="node1" presStyleIdx="4" presStyleCnt="5" custScaleX="1287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EAD3C4-1CDE-48B2-B96C-B576FBE5D1AF}" type="pres">
      <dgm:prSet presAssocID="{2E9C395C-79E6-49BA-AF76-574B271D2B16}" presName="spNode" presStyleCnt="0"/>
      <dgm:spPr/>
    </dgm:pt>
    <dgm:pt modelId="{8157BF10-E79E-404D-9911-A39477E77A7A}" type="pres">
      <dgm:prSet presAssocID="{CD06F82B-2595-46E4-8AE1-9C9CA35843DE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56605D4D-C108-4AA0-9590-A6A778A83E1E}" type="presOf" srcId="{D2BDB8F8-CE2E-4A24-AF66-04DE94763E8C}" destId="{4109325B-B60E-4D4A-87C1-847C8DD67997}" srcOrd="0" destOrd="0" presId="urn:microsoft.com/office/officeart/2005/8/layout/cycle5"/>
    <dgm:cxn modelId="{9419126B-E964-44FC-995C-AB00A379312B}" type="presOf" srcId="{E7B84F57-2F9C-47BC-BA2F-83434EAF81AB}" destId="{DEACD22C-5E7A-4667-9157-8ECC0160DDFE}" srcOrd="0" destOrd="0" presId="urn:microsoft.com/office/officeart/2005/8/layout/cycle5"/>
    <dgm:cxn modelId="{753FE8DD-EB09-4A7C-8332-4833ECD1D57D}" srcId="{F28E5167-1886-4C27-B6EB-1537C2C05858}" destId="{2E9C395C-79E6-49BA-AF76-574B271D2B16}" srcOrd="4" destOrd="0" parTransId="{3ABC561B-BEF9-4393-AC9B-6736CC72F5FA}" sibTransId="{CD06F82B-2595-46E4-8AE1-9C9CA35843DE}"/>
    <dgm:cxn modelId="{0E5DE3AD-D039-4021-8BD8-3A08561897D3}" type="presOf" srcId="{7C175161-C84C-454E-A2E3-E85B06E5BBC6}" destId="{5FBA4F10-EB18-4590-9184-90E52B4A6A14}" srcOrd="0" destOrd="0" presId="urn:microsoft.com/office/officeart/2005/8/layout/cycle5"/>
    <dgm:cxn modelId="{D4C3E771-AD8A-4C2D-8BE6-DC88452DB075}" srcId="{F28E5167-1886-4C27-B6EB-1537C2C05858}" destId="{7C175161-C84C-454E-A2E3-E85B06E5BBC6}" srcOrd="3" destOrd="0" parTransId="{BCF6C12F-CD37-43BA-9A0C-0F56625683E4}" sibTransId="{98CD83CC-9D21-422E-AA0A-D650E1D1BDBE}"/>
    <dgm:cxn modelId="{7FB3E106-B69B-4905-8828-91A77032D05E}" type="presOf" srcId="{F28E5167-1886-4C27-B6EB-1537C2C05858}" destId="{22E9BD3D-4783-4577-899B-7B9CBA19E99F}" srcOrd="0" destOrd="0" presId="urn:microsoft.com/office/officeart/2005/8/layout/cycle5"/>
    <dgm:cxn modelId="{638E3C9F-4781-4F54-9C66-AAAFB675BFAE}" type="presOf" srcId="{F060E773-042D-4A56-8698-1428C9884D32}" destId="{89852C17-7B64-4BB4-8D9F-C1B28F5FC32A}" srcOrd="0" destOrd="0" presId="urn:microsoft.com/office/officeart/2005/8/layout/cycle5"/>
    <dgm:cxn modelId="{123E4CA6-54F7-4BEC-A0DD-0029BD3962B5}" type="presOf" srcId="{4477CBE1-53AE-4CDF-B9C5-F1A6A26E7345}" destId="{F35B958D-7908-4860-8105-484536102B35}" srcOrd="0" destOrd="0" presId="urn:microsoft.com/office/officeart/2005/8/layout/cycle5"/>
    <dgm:cxn modelId="{45EF21A7-44CB-43A4-8EBF-07744A57ADE4}" type="presOf" srcId="{20FE64FA-2E16-4EE5-9EBD-36B273DEA15A}" destId="{2F078438-C143-482E-B25F-3F17EBBEB8C3}" srcOrd="0" destOrd="0" presId="urn:microsoft.com/office/officeart/2005/8/layout/cycle5"/>
    <dgm:cxn modelId="{DCFA8720-09CB-461F-829B-3C207FF93AE3}" type="presOf" srcId="{2E9C395C-79E6-49BA-AF76-574B271D2B16}" destId="{7BE3F88A-AE2E-43D2-B456-1DFEA90C6AA9}" srcOrd="0" destOrd="0" presId="urn:microsoft.com/office/officeart/2005/8/layout/cycle5"/>
    <dgm:cxn modelId="{C1C0F790-8679-4013-A16D-F09343003F03}" srcId="{F28E5167-1886-4C27-B6EB-1537C2C05858}" destId="{4477CBE1-53AE-4CDF-B9C5-F1A6A26E7345}" srcOrd="1" destOrd="0" parTransId="{67F3BD1B-A562-4A2E-9DD7-6D7EAFA0DD30}" sibTransId="{D2BDB8F8-CE2E-4A24-AF66-04DE94763E8C}"/>
    <dgm:cxn modelId="{E726A6AC-0AB0-474E-A25E-6369E0E59D87}" type="presOf" srcId="{CD06F82B-2595-46E4-8AE1-9C9CA35843DE}" destId="{8157BF10-E79E-404D-9911-A39477E77A7A}" srcOrd="0" destOrd="0" presId="urn:microsoft.com/office/officeart/2005/8/layout/cycle5"/>
    <dgm:cxn modelId="{603052D9-349D-441C-93D5-D2BB10276521}" type="presOf" srcId="{6F1BFF6B-5FC9-4E7B-B652-6C1D61E295F2}" destId="{54771C88-72B6-4252-9331-57472350DE17}" srcOrd="0" destOrd="0" presId="urn:microsoft.com/office/officeart/2005/8/layout/cycle5"/>
    <dgm:cxn modelId="{9FC7D01B-2C37-465B-B589-9423E0208D27}" type="presOf" srcId="{98CD83CC-9D21-422E-AA0A-D650E1D1BDBE}" destId="{C3F3D54A-94E4-453D-A65F-AE52D8A8BE0B}" srcOrd="0" destOrd="0" presId="urn:microsoft.com/office/officeart/2005/8/layout/cycle5"/>
    <dgm:cxn modelId="{D4FB6DDA-38DA-4943-B07D-648D46E6E3FF}" srcId="{F28E5167-1886-4C27-B6EB-1537C2C05858}" destId="{6F1BFF6B-5FC9-4E7B-B652-6C1D61E295F2}" srcOrd="2" destOrd="0" parTransId="{54CCFB36-4640-4B61-BEDD-BD7EEEFBA75A}" sibTransId="{E7B84F57-2F9C-47BC-BA2F-83434EAF81AB}"/>
    <dgm:cxn modelId="{D545C794-8C96-4498-A902-56B367C5B7C2}" srcId="{F28E5167-1886-4C27-B6EB-1537C2C05858}" destId="{20FE64FA-2E16-4EE5-9EBD-36B273DEA15A}" srcOrd="0" destOrd="0" parTransId="{4D34B329-5EF7-4240-B516-D3EC8A5A04CC}" sibTransId="{F060E773-042D-4A56-8698-1428C9884D32}"/>
    <dgm:cxn modelId="{BAA49D00-C1D4-4E80-9892-DF86B6A72DEE}" type="presParOf" srcId="{22E9BD3D-4783-4577-899B-7B9CBA19E99F}" destId="{2F078438-C143-482E-B25F-3F17EBBEB8C3}" srcOrd="0" destOrd="0" presId="urn:microsoft.com/office/officeart/2005/8/layout/cycle5"/>
    <dgm:cxn modelId="{FA35B94B-A4D4-4CBC-A2DE-AA0C6C44E604}" type="presParOf" srcId="{22E9BD3D-4783-4577-899B-7B9CBA19E99F}" destId="{A6E0C9BF-4839-46EE-9E39-A82327850534}" srcOrd="1" destOrd="0" presId="urn:microsoft.com/office/officeart/2005/8/layout/cycle5"/>
    <dgm:cxn modelId="{9CFC40C3-34BA-4DA2-B3E1-009CFD1CDC24}" type="presParOf" srcId="{22E9BD3D-4783-4577-899B-7B9CBA19E99F}" destId="{89852C17-7B64-4BB4-8D9F-C1B28F5FC32A}" srcOrd="2" destOrd="0" presId="urn:microsoft.com/office/officeart/2005/8/layout/cycle5"/>
    <dgm:cxn modelId="{8BE5860E-CF54-41F9-B597-F218351D5C29}" type="presParOf" srcId="{22E9BD3D-4783-4577-899B-7B9CBA19E99F}" destId="{F35B958D-7908-4860-8105-484536102B35}" srcOrd="3" destOrd="0" presId="urn:microsoft.com/office/officeart/2005/8/layout/cycle5"/>
    <dgm:cxn modelId="{95F4F12C-C98F-4F91-87C2-E0819DD51971}" type="presParOf" srcId="{22E9BD3D-4783-4577-899B-7B9CBA19E99F}" destId="{5664CD5A-104B-458D-A2C8-30EC24E69DD4}" srcOrd="4" destOrd="0" presId="urn:microsoft.com/office/officeart/2005/8/layout/cycle5"/>
    <dgm:cxn modelId="{B97D2C6B-4247-46C7-98F2-B83BA6B85D74}" type="presParOf" srcId="{22E9BD3D-4783-4577-899B-7B9CBA19E99F}" destId="{4109325B-B60E-4D4A-87C1-847C8DD67997}" srcOrd="5" destOrd="0" presId="urn:microsoft.com/office/officeart/2005/8/layout/cycle5"/>
    <dgm:cxn modelId="{E20011BF-40A4-4ADB-86A3-BA7434F8C3F5}" type="presParOf" srcId="{22E9BD3D-4783-4577-899B-7B9CBA19E99F}" destId="{54771C88-72B6-4252-9331-57472350DE17}" srcOrd="6" destOrd="0" presId="urn:microsoft.com/office/officeart/2005/8/layout/cycle5"/>
    <dgm:cxn modelId="{2E60776E-5719-4E09-A959-E95ED42548AB}" type="presParOf" srcId="{22E9BD3D-4783-4577-899B-7B9CBA19E99F}" destId="{6BAEA03A-C6CE-4B28-B4A2-572066F4C9BA}" srcOrd="7" destOrd="0" presId="urn:microsoft.com/office/officeart/2005/8/layout/cycle5"/>
    <dgm:cxn modelId="{413DB387-D11B-4A68-BE72-BB7F57D90ECF}" type="presParOf" srcId="{22E9BD3D-4783-4577-899B-7B9CBA19E99F}" destId="{DEACD22C-5E7A-4667-9157-8ECC0160DDFE}" srcOrd="8" destOrd="0" presId="urn:microsoft.com/office/officeart/2005/8/layout/cycle5"/>
    <dgm:cxn modelId="{6E1EF711-7922-4E0E-B7F9-86E7DE41680A}" type="presParOf" srcId="{22E9BD3D-4783-4577-899B-7B9CBA19E99F}" destId="{5FBA4F10-EB18-4590-9184-90E52B4A6A14}" srcOrd="9" destOrd="0" presId="urn:microsoft.com/office/officeart/2005/8/layout/cycle5"/>
    <dgm:cxn modelId="{D977AF16-A7FE-41FB-839F-7D52CAC84C03}" type="presParOf" srcId="{22E9BD3D-4783-4577-899B-7B9CBA19E99F}" destId="{4CE448AC-1CA8-49CA-90CF-502EA6E5337D}" srcOrd="10" destOrd="0" presId="urn:microsoft.com/office/officeart/2005/8/layout/cycle5"/>
    <dgm:cxn modelId="{ECD6FD1D-9BA0-408D-909A-D83F97483E9C}" type="presParOf" srcId="{22E9BD3D-4783-4577-899B-7B9CBA19E99F}" destId="{C3F3D54A-94E4-453D-A65F-AE52D8A8BE0B}" srcOrd="11" destOrd="0" presId="urn:microsoft.com/office/officeart/2005/8/layout/cycle5"/>
    <dgm:cxn modelId="{73D287BF-B4FD-4916-8CDF-0BBCCE96C0C8}" type="presParOf" srcId="{22E9BD3D-4783-4577-899B-7B9CBA19E99F}" destId="{7BE3F88A-AE2E-43D2-B456-1DFEA90C6AA9}" srcOrd="12" destOrd="0" presId="urn:microsoft.com/office/officeart/2005/8/layout/cycle5"/>
    <dgm:cxn modelId="{CC95CC59-0803-4649-88E1-62203A61601D}" type="presParOf" srcId="{22E9BD3D-4783-4577-899B-7B9CBA19E99F}" destId="{76EAD3C4-1CDE-48B2-B96C-B576FBE5D1AF}" srcOrd="13" destOrd="0" presId="urn:microsoft.com/office/officeart/2005/8/layout/cycle5"/>
    <dgm:cxn modelId="{6F98A18D-AEFB-402E-911C-278C769D9246}" type="presParOf" srcId="{22E9BD3D-4783-4577-899B-7B9CBA19E99F}" destId="{8157BF10-E79E-404D-9911-A39477E77A7A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C192D8-7FB0-4837-AD4F-AEFB7133A0DA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055A920B-251A-497C-A39F-9E378AFAF0E3}">
      <dgm:prSet phldrT="[Текст]" custT="1"/>
      <dgm:spPr/>
      <dgm:t>
        <a:bodyPr/>
        <a:lstStyle/>
        <a:p>
          <a:pPr algn="l"/>
          <a:r>
            <a:rPr lang="ru-RU" sz="2000" dirty="0" err="1" smtClean="0">
              <a:effectLst/>
              <a:latin typeface="Times New Roman" pitchFamily="18" charset="0"/>
              <a:ea typeface="Calibri"/>
              <a:cs typeface="Times New Roman" pitchFamily="18" charset="0"/>
            </a:rPr>
            <a:t>Дид</a:t>
          </a:r>
          <a:r>
            <a:rPr lang="ru-RU" sz="2000" dirty="0" smtClean="0">
              <a:effectLst/>
              <a:latin typeface="Times New Roman" pitchFamily="18" charset="0"/>
              <a:ea typeface="Calibri"/>
              <a:cs typeface="Times New Roman" pitchFamily="18" charset="0"/>
            </a:rPr>
            <a:t>/игра «Четвёртый лишний»</a:t>
          </a:r>
        </a:p>
        <a:p>
          <a:pPr algn="l"/>
          <a:r>
            <a:rPr lang="ru-RU" sz="2000" dirty="0" smtClean="0">
              <a:effectLst/>
              <a:latin typeface="Times New Roman" pitchFamily="18" charset="0"/>
              <a:ea typeface="Times New Roman"/>
              <a:cs typeface="Times New Roman" pitchFamily="18" charset="0"/>
            </a:rPr>
            <a:t>Цель:</a:t>
          </a:r>
          <a:r>
            <a:rPr lang="ru-RU" sz="2000" b="1" dirty="0" smtClean="0">
              <a:effectLst/>
              <a:latin typeface="Times New Roman" pitchFamily="18" charset="0"/>
              <a:ea typeface="Calibri"/>
              <a:cs typeface="Times New Roman" pitchFamily="18" charset="0"/>
            </a:rPr>
            <a:t> </a:t>
          </a:r>
          <a:r>
            <a:rPr lang="ru-RU" sz="2000" dirty="0" smtClean="0">
              <a:effectLst/>
              <a:latin typeface="Times New Roman" pitchFamily="18" charset="0"/>
              <a:ea typeface="Calibri"/>
              <a:cs typeface="Times New Roman" pitchFamily="18" charset="0"/>
            </a:rPr>
            <a:t>Развивать умение классифицировать предметы по существенному признаку, обобщать.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01B7130-B9F3-42A4-8866-55BE94AF913C}" type="parTrans" cxnId="{14501BC8-780A-4296-9A67-19DBC5330EAE}">
      <dgm:prSet/>
      <dgm:spPr/>
      <dgm:t>
        <a:bodyPr/>
        <a:lstStyle/>
        <a:p>
          <a:endParaRPr lang="ru-RU"/>
        </a:p>
      </dgm:t>
    </dgm:pt>
    <dgm:pt modelId="{7AD29C88-D1CC-4A81-BF77-07F5C0F6B0D0}" type="sibTrans" cxnId="{14501BC8-780A-4296-9A67-19DBC5330EAE}">
      <dgm:prSet/>
      <dgm:spPr/>
      <dgm:t>
        <a:bodyPr/>
        <a:lstStyle/>
        <a:p>
          <a:endParaRPr lang="ru-RU"/>
        </a:p>
      </dgm:t>
    </dgm:pt>
    <dgm:pt modelId="{5CB6D5BC-24F3-499C-9486-3EC580A6DCAF}">
      <dgm:prSet phldrT="[Текст]" custT="1"/>
      <dgm:spPr/>
      <dgm:t>
        <a:bodyPr/>
        <a:lstStyle/>
        <a:p>
          <a:r>
            <a:rPr lang="ru-RU" sz="2000" dirty="0" err="1" smtClean="0">
              <a:effectLst/>
              <a:latin typeface="Times New Roman"/>
              <a:ea typeface="Calibri"/>
              <a:cs typeface="Times New Roman"/>
            </a:rPr>
            <a:t>Дид</a:t>
          </a:r>
          <a:r>
            <a:rPr lang="ru-RU" sz="2000" dirty="0" smtClean="0">
              <a:effectLst/>
              <a:latin typeface="Times New Roman"/>
              <a:ea typeface="Calibri"/>
              <a:cs typeface="Times New Roman"/>
            </a:rPr>
            <a:t>/игра «Найди такую же картинку.»</a:t>
          </a:r>
          <a:endParaRPr lang="ru-RU" sz="2000" dirty="0" smtClean="0">
            <a:effectLst/>
            <a:latin typeface="Calibri"/>
            <a:ea typeface="Calibri"/>
            <a:cs typeface="Times New Roman"/>
          </a:endParaRPr>
        </a:p>
        <a:p>
          <a:r>
            <a:rPr lang="ru-RU" sz="2000" b="1" dirty="0" smtClean="0">
              <a:effectLst/>
              <a:latin typeface="Times New Roman"/>
              <a:ea typeface="Times New Roman"/>
            </a:rPr>
            <a:t>Цель: </a:t>
          </a:r>
          <a:r>
            <a:rPr lang="ru-RU" sz="2000" dirty="0" smtClean="0">
              <a:effectLst/>
              <a:latin typeface="Times New Roman"/>
              <a:ea typeface="Times New Roman"/>
            </a:rPr>
            <a:t>Формировать умение сравнивать картинки находить в них признаки сходства и различия; воспитывать наблюдательность, смекалку, связную речь.</a:t>
          </a:r>
          <a:endParaRPr lang="ru-RU" sz="2000" dirty="0"/>
        </a:p>
      </dgm:t>
    </dgm:pt>
    <dgm:pt modelId="{9D819093-DE9F-4434-BE2A-FECA4A6FDC0F}" type="parTrans" cxnId="{CF4DFF43-BF79-4249-8A5F-AC09C1D0B011}">
      <dgm:prSet/>
      <dgm:spPr/>
      <dgm:t>
        <a:bodyPr/>
        <a:lstStyle/>
        <a:p>
          <a:endParaRPr lang="ru-RU"/>
        </a:p>
      </dgm:t>
    </dgm:pt>
    <dgm:pt modelId="{A266669A-CFA1-43CE-94A9-63B9926012BA}" type="sibTrans" cxnId="{CF4DFF43-BF79-4249-8A5F-AC09C1D0B011}">
      <dgm:prSet/>
      <dgm:spPr/>
      <dgm:t>
        <a:bodyPr/>
        <a:lstStyle/>
        <a:p>
          <a:endParaRPr lang="ru-RU"/>
        </a:p>
      </dgm:t>
    </dgm:pt>
    <dgm:pt modelId="{905D3902-8285-41C4-B70F-8E3889E5D240}">
      <dgm:prSet custT="1"/>
      <dgm:spPr/>
      <dgm:t>
        <a:bodyPr/>
        <a:lstStyle/>
        <a:p>
          <a:r>
            <a:rPr lang="ru-RU" sz="2000" dirty="0" err="1" smtClean="0">
              <a:latin typeface="Times New Roman" pitchFamily="18" charset="0"/>
              <a:cs typeface="Times New Roman" pitchFamily="18" charset="0"/>
            </a:rPr>
            <a:t>Дид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/игра «Собери </a:t>
          </a:r>
          <a:r>
            <a:rPr lang="ru-RU" sz="2000" dirty="0" err="1" smtClean="0">
              <a:latin typeface="Times New Roman" pitchFamily="18" charset="0"/>
              <a:cs typeface="Times New Roman" pitchFamily="18" charset="0"/>
            </a:rPr>
            <a:t>картинку»Цель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: Формировать умение собирать целое из  части картинок.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564CA59-5D76-4C58-A798-94F4CDAF7B15}" type="parTrans" cxnId="{70A10F9D-EB14-4BCA-B220-47D09D4DE1C7}">
      <dgm:prSet/>
      <dgm:spPr/>
      <dgm:t>
        <a:bodyPr/>
        <a:lstStyle/>
        <a:p>
          <a:endParaRPr lang="ru-RU"/>
        </a:p>
      </dgm:t>
    </dgm:pt>
    <dgm:pt modelId="{D2C2B447-909F-4B4B-B6A7-BCE263E7D8E1}" type="sibTrans" cxnId="{70A10F9D-EB14-4BCA-B220-47D09D4DE1C7}">
      <dgm:prSet/>
      <dgm:spPr/>
      <dgm:t>
        <a:bodyPr/>
        <a:lstStyle/>
        <a:p>
          <a:endParaRPr lang="ru-RU"/>
        </a:p>
      </dgm:t>
    </dgm:pt>
    <dgm:pt modelId="{DBF7062F-DE61-4751-94E9-768CD30B60F5}" type="pres">
      <dgm:prSet presAssocID="{9DC192D8-7FB0-4837-AD4F-AEFB7133A0DA}" presName="CompostProcess" presStyleCnt="0">
        <dgm:presLayoutVars>
          <dgm:dir/>
          <dgm:resizeHandles val="exact"/>
        </dgm:presLayoutVars>
      </dgm:prSet>
      <dgm:spPr/>
    </dgm:pt>
    <dgm:pt modelId="{7923F8F5-FA3C-49D4-81F5-7EA0498D31D6}" type="pres">
      <dgm:prSet presAssocID="{9DC192D8-7FB0-4837-AD4F-AEFB7133A0DA}" presName="arrow" presStyleLbl="bgShp" presStyleIdx="0" presStyleCnt="1" custScaleX="106574"/>
      <dgm:spPr/>
    </dgm:pt>
    <dgm:pt modelId="{9B612062-C35F-45BC-A7B2-7958BC7AC7B3}" type="pres">
      <dgm:prSet presAssocID="{9DC192D8-7FB0-4837-AD4F-AEFB7133A0DA}" presName="linearProcess" presStyleCnt="0"/>
      <dgm:spPr/>
    </dgm:pt>
    <dgm:pt modelId="{2CD91DB1-01B9-4959-8773-FB7C7E437191}" type="pres">
      <dgm:prSet presAssocID="{055A920B-251A-497C-A39F-9E378AFAF0E3}" presName="textNode" presStyleLbl="node1" presStyleIdx="0" presStyleCnt="3" custScaleX="97835" custScaleY="1672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48CB9B-B722-4B90-842B-D097862BE013}" type="pres">
      <dgm:prSet presAssocID="{7AD29C88-D1CC-4A81-BF77-07F5C0F6B0D0}" presName="sibTrans" presStyleCnt="0"/>
      <dgm:spPr/>
    </dgm:pt>
    <dgm:pt modelId="{1F647C9E-03DE-48DB-9493-E533EB8326B2}" type="pres">
      <dgm:prSet presAssocID="{905D3902-8285-41C4-B70F-8E3889E5D240}" presName="textNode" presStyleLbl="node1" presStyleIdx="1" presStyleCnt="3" custScaleX="98946" custScaleY="1672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7FAC75-2C12-46FC-A92B-5BF59611D704}" type="pres">
      <dgm:prSet presAssocID="{D2C2B447-909F-4B4B-B6A7-BCE263E7D8E1}" presName="sibTrans" presStyleCnt="0"/>
      <dgm:spPr/>
    </dgm:pt>
    <dgm:pt modelId="{7C9549D5-1747-4679-A17D-E0F0337C4AAF}" type="pres">
      <dgm:prSet presAssocID="{5CB6D5BC-24F3-499C-9486-3EC580A6DCAF}" presName="textNode" presStyleLbl="node1" presStyleIdx="2" presStyleCnt="3" custScaleX="103316" custScaleY="1672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501BC8-780A-4296-9A67-19DBC5330EAE}" srcId="{9DC192D8-7FB0-4837-AD4F-AEFB7133A0DA}" destId="{055A920B-251A-497C-A39F-9E378AFAF0E3}" srcOrd="0" destOrd="0" parTransId="{101B7130-B9F3-42A4-8866-55BE94AF913C}" sibTransId="{7AD29C88-D1CC-4A81-BF77-07F5C0F6B0D0}"/>
    <dgm:cxn modelId="{6BE0979B-EEED-4C9A-9EF7-AC5BF74476CE}" type="presOf" srcId="{9DC192D8-7FB0-4837-AD4F-AEFB7133A0DA}" destId="{DBF7062F-DE61-4751-94E9-768CD30B60F5}" srcOrd="0" destOrd="0" presId="urn:microsoft.com/office/officeart/2005/8/layout/hProcess9"/>
    <dgm:cxn modelId="{71776505-56D4-4B3F-927D-E3D0319A1EE0}" type="presOf" srcId="{5CB6D5BC-24F3-499C-9486-3EC580A6DCAF}" destId="{7C9549D5-1747-4679-A17D-E0F0337C4AAF}" srcOrd="0" destOrd="0" presId="urn:microsoft.com/office/officeart/2005/8/layout/hProcess9"/>
    <dgm:cxn modelId="{CF4DFF43-BF79-4249-8A5F-AC09C1D0B011}" srcId="{9DC192D8-7FB0-4837-AD4F-AEFB7133A0DA}" destId="{5CB6D5BC-24F3-499C-9486-3EC580A6DCAF}" srcOrd="2" destOrd="0" parTransId="{9D819093-DE9F-4434-BE2A-FECA4A6FDC0F}" sibTransId="{A266669A-CFA1-43CE-94A9-63B9926012BA}"/>
    <dgm:cxn modelId="{70A10F9D-EB14-4BCA-B220-47D09D4DE1C7}" srcId="{9DC192D8-7FB0-4837-AD4F-AEFB7133A0DA}" destId="{905D3902-8285-41C4-B70F-8E3889E5D240}" srcOrd="1" destOrd="0" parTransId="{0564CA59-5D76-4C58-A798-94F4CDAF7B15}" sibTransId="{D2C2B447-909F-4B4B-B6A7-BCE263E7D8E1}"/>
    <dgm:cxn modelId="{8E08247C-21DF-4709-BB1A-C00F2254C179}" type="presOf" srcId="{905D3902-8285-41C4-B70F-8E3889E5D240}" destId="{1F647C9E-03DE-48DB-9493-E533EB8326B2}" srcOrd="0" destOrd="0" presId="urn:microsoft.com/office/officeart/2005/8/layout/hProcess9"/>
    <dgm:cxn modelId="{3150B4D1-0EFE-49EF-89B8-F94F4B680EB0}" type="presOf" srcId="{055A920B-251A-497C-A39F-9E378AFAF0E3}" destId="{2CD91DB1-01B9-4959-8773-FB7C7E437191}" srcOrd="0" destOrd="0" presId="urn:microsoft.com/office/officeart/2005/8/layout/hProcess9"/>
    <dgm:cxn modelId="{4CAB5B87-684A-4592-9155-FB33FC09583A}" type="presParOf" srcId="{DBF7062F-DE61-4751-94E9-768CD30B60F5}" destId="{7923F8F5-FA3C-49D4-81F5-7EA0498D31D6}" srcOrd="0" destOrd="0" presId="urn:microsoft.com/office/officeart/2005/8/layout/hProcess9"/>
    <dgm:cxn modelId="{879D03CF-5C6E-46C3-97AC-7386D431B9EE}" type="presParOf" srcId="{DBF7062F-DE61-4751-94E9-768CD30B60F5}" destId="{9B612062-C35F-45BC-A7B2-7958BC7AC7B3}" srcOrd="1" destOrd="0" presId="urn:microsoft.com/office/officeart/2005/8/layout/hProcess9"/>
    <dgm:cxn modelId="{FB365799-F4C5-4BE8-9941-6B9632A16035}" type="presParOf" srcId="{9B612062-C35F-45BC-A7B2-7958BC7AC7B3}" destId="{2CD91DB1-01B9-4959-8773-FB7C7E437191}" srcOrd="0" destOrd="0" presId="urn:microsoft.com/office/officeart/2005/8/layout/hProcess9"/>
    <dgm:cxn modelId="{F4BB3D8A-3485-488D-B79C-84E92895A629}" type="presParOf" srcId="{9B612062-C35F-45BC-A7B2-7958BC7AC7B3}" destId="{6148CB9B-B722-4B90-842B-D097862BE013}" srcOrd="1" destOrd="0" presId="urn:microsoft.com/office/officeart/2005/8/layout/hProcess9"/>
    <dgm:cxn modelId="{78EE8A32-9657-46A7-A0F7-64ED7FEA36B3}" type="presParOf" srcId="{9B612062-C35F-45BC-A7B2-7958BC7AC7B3}" destId="{1F647C9E-03DE-48DB-9493-E533EB8326B2}" srcOrd="2" destOrd="0" presId="urn:microsoft.com/office/officeart/2005/8/layout/hProcess9"/>
    <dgm:cxn modelId="{57B869D7-6DEA-4D61-89CF-F252A2D4CB46}" type="presParOf" srcId="{9B612062-C35F-45BC-A7B2-7958BC7AC7B3}" destId="{4C7FAC75-2C12-46FC-A92B-5BF59611D704}" srcOrd="3" destOrd="0" presId="urn:microsoft.com/office/officeart/2005/8/layout/hProcess9"/>
    <dgm:cxn modelId="{B5AD4D16-5549-48A2-8471-C3E6347E3FD4}" type="presParOf" srcId="{9B612062-C35F-45BC-A7B2-7958BC7AC7B3}" destId="{7C9549D5-1747-4679-A17D-E0F0337C4AA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7C959B-6CE5-47B6-A844-29AAF6D5CB8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EE195A6-5A30-4DA5-8F60-8362E80923E0}">
      <dgm:prSet phldrT="[Текст]" custT="1"/>
      <dgm:spPr/>
      <dgm:t>
        <a:bodyPr/>
        <a:lstStyle/>
        <a:p>
          <a:r>
            <a:rPr lang="ru-RU" sz="2400" dirty="0" smtClean="0">
              <a:effectLst/>
              <a:latin typeface="Times New Roman"/>
              <a:ea typeface="Times New Roman"/>
              <a:cs typeface="Times New Roman"/>
            </a:rPr>
            <a:t>Д/и «Подбери картинку» </a:t>
          </a:r>
          <a:endParaRPr lang="ru-RU" sz="2400" dirty="0" smtClean="0">
            <a:effectLst/>
            <a:latin typeface="Calibri"/>
            <a:ea typeface="Calibri"/>
            <a:cs typeface="Times New Roman"/>
          </a:endParaRPr>
        </a:p>
        <a:p>
          <a:r>
            <a:rPr lang="ru-RU" sz="2400" dirty="0" smtClean="0">
              <a:effectLst/>
              <a:latin typeface="Times New Roman"/>
              <a:ea typeface="Times New Roman"/>
              <a:cs typeface="Times New Roman"/>
            </a:rPr>
            <a:t>Цель: Развивать внимание, логическое мышление, умение классифицировать предметы по признакам</a:t>
          </a:r>
          <a:endParaRPr lang="ru-RU" sz="2400" dirty="0"/>
        </a:p>
      </dgm:t>
    </dgm:pt>
    <dgm:pt modelId="{F1B2FB76-9061-4CA6-91C4-2534B857A80B}" type="parTrans" cxnId="{E936F912-217F-49BE-9C9B-EF213359C2EE}">
      <dgm:prSet/>
      <dgm:spPr/>
      <dgm:t>
        <a:bodyPr/>
        <a:lstStyle/>
        <a:p>
          <a:endParaRPr lang="ru-RU"/>
        </a:p>
      </dgm:t>
    </dgm:pt>
    <dgm:pt modelId="{CF53B6EC-5735-459D-ACF4-60063843F0EB}" type="sibTrans" cxnId="{E936F912-217F-49BE-9C9B-EF213359C2EE}">
      <dgm:prSet/>
      <dgm:spPr/>
      <dgm:t>
        <a:bodyPr/>
        <a:lstStyle/>
        <a:p>
          <a:endParaRPr lang="ru-RU"/>
        </a:p>
      </dgm:t>
    </dgm:pt>
    <dgm:pt modelId="{43B75B77-6195-4C98-802C-3B422288985A}">
      <dgm:prSet phldrT="[Текст]"/>
      <dgm:spPr/>
      <dgm:t>
        <a:bodyPr/>
        <a:lstStyle/>
        <a:p>
          <a:r>
            <a:rPr lang="ru-RU" smtClean="0">
              <a:effectLst/>
              <a:latin typeface="Times New Roman" pitchFamily="18" charset="0"/>
              <a:ea typeface="Times New Roman"/>
              <a:cs typeface="Times New Roman" pitchFamily="18" charset="0"/>
            </a:rPr>
            <a:t>Загадки </a:t>
          </a:r>
          <a:endParaRPr lang="ru-RU" smtClean="0">
            <a:effectLst/>
            <a:latin typeface="Times New Roman" pitchFamily="18" charset="0"/>
            <a:ea typeface="Calibri"/>
            <a:cs typeface="Times New Roman" pitchFamily="18" charset="0"/>
          </a:endParaRPr>
        </a:p>
        <a:p>
          <a:r>
            <a:rPr lang="ru-RU" smtClean="0">
              <a:effectLst/>
              <a:latin typeface="Times New Roman" pitchFamily="18" charset="0"/>
              <a:ea typeface="Times New Roman"/>
              <a:cs typeface="Times New Roman" pitchFamily="18" charset="0"/>
            </a:rPr>
            <a:t>Цель: Обогащать и закреплять словарь детей; развивать у детей внимание, логическое мышление, связную речь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0EF76A1-B702-4FD0-A918-93E5276A24D3}" type="parTrans" cxnId="{B95C3AA3-7A49-4840-BE8E-98ADFFB47598}">
      <dgm:prSet/>
      <dgm:spPr/>
      <dgm:t>
        <a:bodyPr/>
        <a:lstStyle/>
        <a:p>
          <a:endParaRPr lang="ru-RU"/>
        </a:p>
      </dgm:t>
    </dgm:pt>
    <dgm:pt modelId="{2586256A-54CF-4512-B321-5F56060265BD}" type="sibTrans" cxnId="{B95C3AA3-7A49-4840-BE8E-98ADFFB47598}">
      <dgm:prSet/>
      <dgm:spPr/>
      <dgm:t>
        <a:bodyPr/>
        <a:lstStyle/>
        <a:p>
          <a:endParaRPr lang="ru-RU"/>
        </a:p>
      </dgm:t>
    </dgm:pt>
    <dgm:pt modelId="{4A46163A-570A-484C-8336-01CBE1947B14}">
      <dgm:prSet/>
      <dgm:spPr/>
      <dgm:t>
        <a:bodyPr/>
        <a:lstStyle/>
        <a:p>
          <a:r>
            <a:rPr lang="ru-RU" dirty="0" err="1" smtClean="0">
              <a:effectLst/>
              <a:latin typeface="Times New Roman"/>
              <a:ea typeface="Calibri"/>
              <a:cs typeface="Times New Roman"/>
            </a:rPr>
            <a:t>Дид.игра</a:t>
          </a:r>
          <a:r>
            <a:rPr lang="ru-RU" dirty="0" smtClean="0">
              <a:effectLst/>
              <a:latin typeface="Times New Roman"/>
              <a:ea typeface="Calibri"/>
              <a:cs typeface="Times New Roman"/>
            </a:rPr>
            <a:t> «Лото»	</a:t>
          </a:r>
          <a:endParaRPr lang="ru-RU" dirty="0" smtClean="0">
            <a:effectLst/>
            <a:latin typeface="Calibri"/>
            <a:ea typeface="Calibri"/>
            <a:cs typeface="Times New Roman"/>
          </a:endParaRPr>
        </a:p>
        <a:p>
          <a:r>
            <a:rPr lang="ru-RU" dirty="0" smtClean="0">
              <a:effectLst/>
              <a:latin typeface="Times New Roman"/>
              <a:ea typeface="Calibri"/>
              <a:cs typeface="Times New Roman"/>
            </a:rPr>
            <a:t>Цель: Формировать умение детей классифицировать предметы по существенному признаку. Закреплять знание детей о временах года.</a:t>
          </a:r>
          <a:r>
            <a:rPr lang="ru-RU" dirty="0" smtClean="0"/>
            <a:t>. </a:t>
          </a:r>
          <a:endParaRPr lang="ru-RU" dirty="0"/>
        </a:p>
      </dgm:t>
    </dgm:pt>
    <dgm:pt modelId="{E7CAA20C-3D9F-46A8-9990-106B87B68971}" type="parTrans" cxnId="{E7132EAE-9A3E-4C5E-9BAD-4BD2D1266541}">
      <dgm:prSet/>
      <dgm:spPr/>
      <dgm:t>
        <a:bodyPr/>
        <a:lstStyle/>
        <a:p>
          <a:endParaRPr lang="ru-RU"/>
        </a:p>
      </dgm:t>
    </dgm:pt>
    <dgm:pt modelId="{2D9FE86D-6521-4819-B76D-2A7C6B21A0AB}" type="sibTrans" cxnId="{E7132EAE-9A3E-4C5E-9BAD-4BD2D1266541}">
      <dgm:prSet/>
      <dgm:spPr/>
      <dgm:t>
        <a:bodyPr/>
        <a:lstStyle/>
        <a:p>
          <a:endParaRPr lang="ru-RU"/>
        </a:p>
      </dgm:t>
    </dgm:pt>
    <dgm:pt modelId="{9F4B78D8-0440-4064-B4EF-D8223A913A71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Стихи.</a:t>
          </a:r>
        </a:p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Цель: Развивать речь, память, детей; расширять знания о временах года; формировать бережное отношение к окружающему миру.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D8684C1-9334-492D-BB54-63A112240932}" type="parTrans" cxnId="{8C2CD62B-32B8-4827-8F15-1D0A8C14DB99}">
      <dgm:prSet/>
      <dgm:spPr/>
      <dgm:t>
        <a:bodyPr/>
        <a:lstStyle/>
        <a:p>
          <a:endParaRPr lang="ru-RU"/>
        </a:p>
      </dgm:t>
    </dgm:pt>
    <dgm:pt modelId="{7665FBD7-254E-4C6E-95F8-DC8850E46434}" type="sibTrans" cxnId="{8C2CD62B-32B8-4827-8F15-1D0A8C14DB99}">
      <dgm:prSet/>
      <dgm:spPr/>
      <dgm:t>
        <a:bodyPr/>
        <a:lstStyle/>
        <a:p>
          <a:endParaRPr lang="ru-RU"/>
        </a:p>
      </dgm:t>
    </dgm:pt>
    <dgm:pt modelId="{3943D609-AFDB-4C57-AE83-797037EA9149}" type="pres">
      <dgm:prSet presAssocID="{697C959B-6CE5-47B6-A844-29AAF6D5CB8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D63CFF-382B-4861-9C81-5E73C157CA77}" type="pres">
      <dgm:prSet presAssocID="{FEE195A6-5A30-4DA5-8F60-8362E80923E0}" presName="node" presStyleLbl="node1" presStyleIdx="0" presStyleCnt="4" custLinFactNeighborX="-149" custLinFactNeighborY="-29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836A6F-2D2D-495A-8FDE-0996E65243DF}" type="pres">
      <dgm:prSet presAssocID="{CF53B6EC-5735-459D-ACF4-60063843F0EB}" presName="sibTrans" presStyleCnt="0"/>
      <dgm:spPr/>
    </dgm:pt>
    <dgm:pt modelId="{E4C44A6B-EDB3-4849-8CAF-47AF3BBA836B}" type="pres">
      <dgm:prSet presAssocID="{43B75B77-6195-4C98-802C-3B422288985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22A28-FEF5-46AE-9F92-B78B991101AB}" type="pres">
      <dgm:prSet presAssocID="{2586256A-54CF-4512-B321-5F56060265BD}" presName="sibTrans" presStyleCnt="0"/>
      <dgm:spPr/>
    </dgm:pt>
    <dgm:pt modelId="{A3DF46BE-6270-4625-B80D-9CAB261ED144}" type="pres">
      <dgm:prSet presAssocID="{4A46163A-570A-484C-8336-01CBE1947B1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F99234-FB6A-49B9-B56C-84B37642D885}" type="pres">
      <dgm:prSet presAssocID="{2D9FE86D-6521-4819-B76D-2A7C6B21A0AB}" presName="sibTrans" presStyleCnt="0"/>
      <dgm:spPr/>
    </dgm:pt>
    <dgm:pt modelId="{E2023F3E-9F91-49E0-A4CC-04AE3DF7579B}" type="pres">
      <dgm:prSet presAssocID="{9F4B78D8-0440-4064-B4EF-D8223A913A7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2CD62B-32B8-4827-8F15-1D0A8C14DB99}" srcId="{697C959B-6CE5-47B6-A844-29AAF6D5CB8B}" destId="{9F4B78D8-0440-4064-B4EF-D8223A913A71}" srcOrd="3" destOrd="0" parTransId="{8D8684C1-9334-492D-BB54-63A112240932}" sibTransId="{7665FBD7-254E-4C6E-95F8-DC8850E46434}"/>
    <dgm:cxn modelId="{B95C3AA3-7A49-4840-BE8E-98ADFFB47598}" srcId="{697C959B-6CE5-47B6-A844-29AAF6D5CB8B}" destId="{43B75B77-6195-4C98-802C-3B422288985A}" srcOrd="1" destOrd="0" parTransId="{A0EF76A1-B702-4FD0-A918-93E5276A24D3}" sibTransId="{2586256A-54CF-4512-B321-5F56060265BD}"/>
    <dgm:cxn modelId="{06FDDC32-F4D1-4A20-A135-49249E206B6D}" type="presOf" srcId="{43B75B77-6195-4C98-802C-3B422288985A}" destId="{E4C44A6B-EDB3-4849-8CAF-47AF3BBA836B}" srcOrd="0" destOrd="0" presId="urn:microsoft.com/office/officeart/2005/8/layout/default"/>
    <dgm:cxn modelId="{E936F912-217F-49BE-9C9B-EF213359C2EE}" srcId="{697C959B-6CE5-47B6-A844-29AAF6D5CB8B}" destId="{FEE195A6-5A30-4DA5-8F60-8362E80923E0}" srcOrd="0" destOrd="0" parTransId="{F1B2FB76-9061-4CA6-91C4-2534B857A80B}" sibTransId="{CF53B6EC-5735-459D-ACF4-60063843F0EB}"/>
    <dgm:cxn modelId="{C09839A9-C4A3-4D61-8947-60BB7F5EAC3D}" type="presOf" srcId="{FEE195A6-5A30-4DA5-8F60-8362E80923E0}" destId="{6AD63CFF-382B-4861-9C81-5E73C157CA77}" srcOrd="0" destOrd="0" presId="urn:microsoft.com/office/officeart/2005/8/layout/default"/>
    <dgm:cxn modelId="{E7132EAE-9A3E-4C5E-9BAD-4BD2D1266541}" srcId="{697C959B-6CE5-47B6-A844-29AAF6D5CB8B}" destId="{4A46163A-570A-484C-8336-01CBE1947B14}" srcOrd="2" destOrd="0" parTransId="{E7CAA20C-3D9F-46A8-9990-106B87B68971}" sibTransId="{2D9FE86D-6521-4819-B76D-2A7C6B21A0AB}"/>
    <dgm:cxn modelId="{D9A25C63-951D-44FB-B3E0-561F5D1A6A20}" type="presOf" srcId="{9F4B78D8-0440-4064-B4EF-D8223A913A71}" destId="{E2023F3E-9F91-49E0-A4CC-04AE3DF7579B}" srcOrd="0" destOrd="0" presId="urn:microsoft.com/office/officeart/2005/8/layout/default"/>
    <dgm:cxn modelId="{ADEE05B1-2C68-44E2-BE28-1F76813FC510}" type="presOf" srcId="{4A46163A-570A-484C-8336-01CBE1947B14}" destId="{A3DF46BE-6270-4625-B80D-9CAB261ED144}" srcOrd="0" destOrd="0" presId="urn:microsoft.com/office/officeart/2005/8/layout/default"/>
    <dgm:cxn modelId="{C7521001-6CA6-40FA-8F8D-6A77F17A9A1F}" type="presOf" srcId="{697C959B-6CE5-47B6-A844-29AAF6D5CB8B}" destId="{3943D609-AFDB-4C57-AE83-797037EA9149}" srcOrd="0" destOrd="0" presId="urn:microsoft.com/office/officeart/2005/8/layout/default"/>
    <dgm:cxn modelId="{0C645A25-D70A-4A41-8C5E-5436BA3FC0B0}" type="presParOf" srcId="{3943D609-AFDB-4C57-AE83-797037EA9149}" destId="{6AD63CFF-382B-4861-9C81-5E73C157CA77}" srcOrd="0" destOrd="0" presId="urn:microsoft.com/office/officeart/2005/8/layout/default"/>
    <dgm:cxn modelId="{59B1815B-E5AC-4D33-80AA-4B9626B46D9C}" type="presParOf" srcId="{3943D609-AFDB-4C57-AE83-797037EA9149}" destId="{11836A6F-2D2D-495A-8FDE-0996E65243DF}" srcOrd="1" destOrd="0" presId="urn:microsoft.com/office/officeart/2005/8/layout/default"/>
    <dgm:cxn modelId="{ABB5521A-51F9-4175-966E-B86022544574}" type="presParOf" srcId="{3943D609-AFDB-4C57-AE83-797037EA9149}" destId="{E4C44A6B-EDB3-4849-8CAF-47AF3BBA836B}" srcOrd="2" destOrd="0" presId="urn:microsoft.com/office/officeart/2005/8/layout/default"/>
    <dgm:cxn modelId="{45C0642C-A8B0-4B45-88A2-5908A97C69C6}" type="presParOf" srcId="{3943D609-AFDB-4C57-AE83-797037EA9149}" destId="{88122A28-FEF5-46AE-9F92-B78B991101AB}" srcOrd="3" destOrd="0" presId="urn:microsoft.com/office/officeart/2005/8/layout/default"/>
    <dgm:cxn modelId="{EFEFDAF3-1348-48B0-A1A8-A59FEA9020A6}" type="presParOf" srcId="{3943D609-AFDB-4C57-AE83-797037EA9149}" destId="{A3DF46BE-6270-4625-B80D-9CAB261ED144}" srcOrd="4" destOrd="0" presId="urn:microsoft.com/office/officeart/2005/8/layout/default"/>
    <dgm:cxn modelId="{673B74F2-06BC-4B7A-80B4-B0A1D02FFF35}" type="presParOf" srcId="{3943D609-AFDB-4C57-AE83-797037EA9149}" destId="{8DF99234-FB6A-49B9-B56C-84B37642D885}" srcOrd="5" destOrd="0" presId="urn:microsoft.com/office/officeart/2005/8/layout/default"/>
    <dgm:cxn modelId="{2BAAC338-47D1-45C3-A74E-E3C149F036E8}" type="presParOf" srcId="{3943D609-AFDB-4C57-AE83-797037EA9149}" destId="{E2023F3E-9F91-49E0-A4CC-04AE3DF7579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83FAB3-6B1C-4E9F-8628-6FBC60DA1A21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D75FA967-E10A-4E3E-98EF-90FE82F7DC1F}">
      <dgm:prSet phldrT="[Текст]" custT="1"/>
      <dgm:spPr/>
      <dgm:t>
        <a:bodyPr/>
        <a:lstStyle/>
        <a:p>
          <a:pPr algn="l"/>
          <a:r>
            <a:rPr lang="ru-RU" sz="18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Раскраска. </a:t>
          </a:r>
          <a:endParaRPr lang="ru-RU" sz="1800" dirty="0" smtClean="0">
            <a:solidFill>
              <a:schemeClr val="tx1"/>
            </a:solidFill>
            <a:effectLst/>
            <a:latin typeface="Times New Roman" pitchFamily="18" charset="0"/>
            <a:ea typeface="Calibri"/>
            <a:cs typeface="Times New Roman" pitchFamily="18" charset="0"/>
          </a:endParaRPr>
        </a:p>
        <a:p>
          <a:pPr algn="l"/>
          <a:r>
            <a:rPr lang="ru-RU" sz="18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Цель: </a:t>
          </a:r>
          <a:r>
            <a:rPr lang="ru-RU" sz="1800" dirty="0" smtClean="0">
              <a:solidFill>
                <a:schemeClr val="tx1"/>
              </a:solidFill>
              <a:effectLst/>
              <a:latin typeface="Times New Roman" pitchFamily="18" charset="0"/>
              <a:ea typeface="Calibri"/>
              <a:cs typeface="Times New Roman" pitchFamily="18" charset="0"/>
            </a:rPr>
            <a:t>закреплять знания об временах года, цветах; совершенствовать умение употреблять в речи слова-обобщения; развивать произвольное внимание, логическое мышление.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43D5A1B-3AA1-4FF6-A1CD-4CB2344A3526}" type="parTrans" cxnId="{D556D221-612D-4BFE-A892-6EE169305CBB}">
      <dgm:prSet/>
      <dgm:spPr/>
      <dgm:t>
        <a:bodyPr/>
        <a:lstStyle/>
        <a:p>
          <a:endParaRPr lang="ru-RU"/>
        </a:p>
      </dgm:t>
    </dgm:pt>
    <dgm:pt modelId="{7053185C-96C9-4129-A4AE-36655D5F2F97}" type="sibTrans" cxnId="{D556D221-612D-4BFE-A892-6EE169305CBB}">
      <dgm:prSet/>
      <dgm:spPr/>
      <dgm:t>
        <a:bodyPr/>
        <a:lstStyle/>
        <a:p>
          <a:endParaRPr lang="ru-RU"/>
        </a:p>
      </dgm:t>
    </dgm:pt>
    <dgm:pt modelId="{534ED583-D3A8-4BB3-A9DA-42E78C3EEDF8}">
      <dgm:prSet phldrT="[Текст]" custT="1"/>
      <dgm:spPr/>
      <dgm:t>
        <a:bodyPr/>
        <a:lstStyle/>
        <a:p>
          <a:pPr algn="l"/>
          <a:r>
            <a:rPr lang="ru-RU" sz="1800" dirty="0" err="1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Дид</a:t>
          </a:r>
          <a:r>
            <a:rPr lang="ru-RU" sz="18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. Игра: «Разложи по временам года» </a:t>
          </a:r>
          <a:endParaRPr lang="ru-RU" sz="1800" dirty="0" smtClean="0">
            <a:solidFill>
              <a:schemeClr val="tx1"/>
            </a:solidFill>
            <a:effectLst/>
            <a:latin typeface="Times New Roman" pitchFamily="18" charset="0"/>
            <a:ea typeface="Calibri"/>
            <a:cs typeface="Times New Roman" pitchFamily="18" charset="0"/>
          </a:endParaRPr>
        </a:p>
        <a:p>
          <a:pPr algn="l"/>
          <a:r>
            <a:rPr lang="ru-RU" sz="1800" dirty="0" smtClean="0">
              <a:solidFill>
                <a:schemeClr val="tx1"/>
              </a:solidFill>
              <a:effectLst/>
              <a:latin typeface="Times New Roman" pitchFamily="18" charset="0"/>
              <a:ea typeface="Calibri"/>
              <a:cs typeface="Times New Roman" pitchFamily="18" charset="0"/>
            </a:rPr>
            <a:t>Цель: развивать умение классифицировать предметы по существенному признаку, обобщать.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C19310-B485-4513-8887-5CD9EEA58AA4}" type="parTrans" cxnId="{86576F48-6BD7-4B08-98FD-E08EF57BDA70}">
      <dgm:prSet/>
      <dgm:spPr/>
      <dgm:t>
        <a:bodyPr/>
        <a:lstStyle/>
        <a:p>
          <a:endParaRPr lang="ru-RU"/>
        </a:p>
      </dgm:t>
    </dgm:pt>
    <dgm:pt modelId="{5E48CC04-2C9B-4523-986B-CE2B43792693}" type="sibTrans" cxnId="{86576F48-6BD7-4B08-98FD-E08EF57BDA70}">
      <dgm:prSet/>
      <dgm:spPr/>
      <dgm:t>
        <a:bodyPr/>
        <a:lstStyle/>
        <a:p>
          <a:endParaRPr lang="ru-RU"/>
        </a:p>
      </dgm:t>
    </dgm:pt>
    <dgm:pt modelId="{217D42BF-E298-4E51-88D8-7747A48C3117}">
      <dgm:prSet phldrT="[Текст]" custT="1"/>
      <dgm:spPr/>
      <dgm:t>
        <a:bodyPr/>
        <a:lstStyle/>
        <a:p>
          <a:pPr algn="l"/>
          <a:r>
            <a:rPr lang="ru-RU" sz="1800" dirty="0" err="1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Дид</a:t>
          </a:r>
          <a:r>
            <a:rPr lang="ru-RU" sz="18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. Игра : «Что напутал художник»</a:t>
          </a:r>
          <a:endParaRPr lang="ru-RU" sz="1800" dirty="0" smtClean="0">
            <a:solidFill>
              <a:schemeClr val="tx1"/>
            </a:solidFill>
            <a:effectLst/>
            <a:latin typeface="Times New Roman" pitchFamily="18" charset="0"/>
            <a:ea typeface="Calibri"/>
            <a:cs typeface="Times New Roman" pitchFamily="18" charset="0"/>
          </a:endParaRPr>
        </a:p>
        <a:p>
          <a:pPr algn="l"/>
          <a:r>
            <a:rPr lang="ru-RU" sz="18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Цель: </a:t>
          </a:r>
          <a:r>
            <a:rPr lang="ru-RU" sz="1800" dirty="0" smtClean="0">
              <a:solidFill>
                <a:schemeClr val="tx1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rPr>
            <a:t>вызывает у детей огромный интерес: Красочное оформление, веселые картинки. Побуждает к речевой активности, размышлениям, высказываниям. 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E97145-C595-4EC2-914C-93F3F61160A0}" type="parTrans" cxnId="{DA3D3912-61EB-4847-A8B7-65F2EADD3241}">
      <dgm:prSet/>
      <dgm:spPr/>
      <dgm:t>
        <a:bodyPr/>
        <a:lstStyle/>
        <a:p>
          <a:endParaRPr lang="ru-RU"/>
        </a:p>
      </dgm:t>
    </dgm:pt>
    <dgm:pt modelId="{144AACC2-9967-47BF-B517-458FF7EEC950}" type="sibTrans" cxnId="{DA3D3912-61EB-4847-A8B7-65F2EADD3241}">
      <dgm:prSet/>
      <dgm:spPr/>
      <dgm:t>
        <a:bodyPr/>
        <a:lstStyle/>
        <a:p>
          <a:endParaRPr lang="ru-RU"/>
        </a:p>
      </dgm:t>
    </dgm:pt>
    <dgm:pt modelId="{459CAD7D-6E7E-4E7E-B598-88B0827540D5}" type="pres">
      <dgm:prSet presAssocID="{3B83FAB3-6B1C-4E9F-8628-6FBC60DA1A21}" presName="CompostProcess" presStyleCnt="0">
        <dgm:presLayoutVars>
          <dgm:dir/>
          <dgm:resizeHandles val="exact"/>
        </dgm:presLayoutVars>
      </dgm:prSet>
      <dgm:spPr/>
    </dgm:pt>
    <dgm:pt modelId="{64E71874-C4AD-4E35-897E-85AE78A0AAA6}" type="pres">
      <dgm:prSet presAssocID="{3B83FAB3-6B1C-4E9F-8628-6FBC60DA1A21}" presName="arrow" presStyleLbl="bgShp" presStyleIdx="0" presStyleCnt="1"/>
      <dgm:spPr/>
    </dgm:pt>
    <dgm:pt modelId="{C2CB2615-3CDA-4348-87EA-CB69A03B9FA9}" type="pres">
      <dgm:prSet presAssocID="{3B83FAB3-6B1C-4E9F-8628-6FBC60DA1A21}" presName="linearProcess" presStyleCnt="0"/>
      <dgm:spPr/>
    </dgm:pt>
    <dgm:pt modelId="{2695D944-C2BB-4314-A2C6-5A30EEF6A450}" type="pres">
      <dgm:prSet presAssocID="{D75FA967-E10A-4E3E-98EF-90FE82F7DC1F}" presName="textNode" presStyleLbl="node1" presStyleIdx="0" presStyleCnt="3" custScaleX="89688" custScaleY="1482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E7931B-1A72-411D-A598-7C400A9AEEDD}" type="pres">
      <dgm:prSet presAssocID="{7053185C-96C9-4129-A4AE-36655D5F2F97}" presName="sibTrans" presStyleCnt="0"/>
      <dgm:spPr/>
    </dgm:pt>
    <dgm:pt modelId="{0A300E11-4D9A-4F3F-82FE-F406E1C7B84D}" type="pres">
      <dgm:prSet presAssocID="{534ED583-D3A8-4BB3-A9DA-42E78C3EEDF8}" presName="textNode" presStyleLbl="node1" presStyleIdx="1" presStyleCnt="3" custScaleX="100416" custScaleY="1405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7A5A6-9E6C-4B3B-8CA7-0AFE86114F6B}" type="pres">
      <dgm:prSet presAssocID="{5E48CC04-2C9B-4523-986B-CE2B43792693}" presName="sibTrans" presStyleCnt="0"/>
      <dgm:spPr/>
    </dgm:pt>
    <dgm:pt modelId="{02A3CECE-E165-4CD6-B945-A76E753F4DEC}" type="pres">
      <dgm:prSet presAssocID="{217D42BF-E298-4E51-88D8-7747A48C3117}" presName="textNode" presStyleLbl="node1" presStyleIdx="2" presStyleCnt="3" custScaleX="103476" custScaleY="1405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96B1F9-7C32-4AFB-858E-B899210EEEFA}" type="presOf" srcId="{217D42BF-E298-4E51-88D8-7747A48C3117}" destId="{02A3CECE-E165-4CD6-B945-A76E753F4DEC}" srcOrd="0" destOrd="0" presId="urn:microsoft.com/office/officeart/2005/8/layout/hProcess9"/>
    <dgm:cxn modelId="{E140B43D-129E-4FB0-92F9-CBE89BB8AF68}" type="presOf" srcId="{3B83FAB3-6B1C-4E9F-8628-6FBC60DA1A21}" destId="{459CAD7D-6E7E-4E7E-B598-88B0827540D5}" srcOrd="0" destOrd="0" presId="urn:microsoft.com/office/officeart/2005/8/layout/hProcess9"/>
    <dgm:cxn modelId="{DA3D3912-61EB-4847-A8B7-65F2EADD3241}" srcId="{3B83FAB3-6B1C-4E9F-8628-6FBC60DA1A21}" destId="{217D42BF-E298-4E51-88D8-7747A48C3117}" srcOrd="2" destOrd="0" parTransId="{F0E97145-C595-4EC2-914C-93F3F61160A0}" sibTransId="{144AACC2-9967-47BF-B517-458FF7EEC950}"/>
    <dgm:cxn modelId="{86576F48-6BD7-4B08-98FD-E08EF57BDA70}" srcId="{3B83FAB3-6B1C-4E9F-8628-6FBC60DA1A21}" destId="{534ED583-D3A8-4BB3-A9DA-42E78C3EEDF8}" srcOrd="1" destOrd="0" parTransId="{26C19310-B485-4513-8887-5CD9EEA58AA4}" sibTransId="{5E48CC04-2C9B-4523-986B-CE2B43792693}"/>
    <dgm:cxn modelId="{D3A2109C-7B65-498F-840F-BB92E6B6F549}" type="presOf" srcId="{D75FA967-E10A-4E3E-98EF-90FE82F7DC1F}" destId="{2695D944-C2BB-4314-A2C6-5A30EEF6A450}" srcOrd="0" destOrd="0" presId="urn:microsoft.com/office/officeart/2005/8/layout/hProcess9"/>
    <dgm:cxn modelId="{88E77331-11DE-4AF2-847B-088AF41348B8}" type="presOf" srcId="{534ED583-D3A8-4BB3-A9DA-42E78C3EEDF8}" destId="{0A300E11-4D9A-4F3F-82FE-F406E1C7B84D}" srcOrd="0" destOrd="0" presId="urn:microsoft.com/office/officeart/2005/8/layout/hProcess9"/>
    <dgm:cxn modelId="{D556D221-612D-4BFE-A892-6EE169305CBB}" srcId="{3B83FAB3-6B1C-4E9F-8628-6FBC60DA1A21}" destId="{D75FA967-E10A-4E3E-98EF-90FE82F7DC1F}" srcOrd="0" destOrd="0" parTransId="{643D5A1B-3AA1-4FF6-A1CD-4CB2344A3526}" sibTransId="{7053185C-96C9-4129-A4AE-36655D5F2F97}"/>
    <dgm:cxn modelId="{74F0164E-0E7F-4746-8EDA-D0FF598838D0}" type="presParOf" srcId="{459CAD7D-6E7E-4E7E-B598-88B0827540D5}" destId="{64E71874-C4AD-4E35-897E-85AE78A0AAA6}" srcOrd="0" destOrd="0" presId="urn:microsoft.com/office/officeart/2005/8/layout/hProcess9"/>
    <dgm:cxn modelId="{88D0219C-E2B9-46E9-8937-C556E73EBE74}" type="presParOf" srcId="{459CAD7D-6E7E-4E7E-B598-88B0827540D5}" destId="{C2CB2615-3CDA-4348-87EA-CB69A03B9FA9}" srcOrd="1" destOrd="0" presId="urn:microsoft.com/office/officeart/2005/8/layout/hProcess9"/>
    <dgm:cxn modelId="{22D690AF-CE17-41DF-ABD9-E2E7146C4C5A}" type="presParOf" srcId="{C2CB2615-3CDA-4348-87EA-CB69A03B9FA9}" destId="{2695D944-C2BB-4314-A2C6-5A30EEF6A450}" srcOrd="0" destOrd="0" presId="urn:microsoft.com/office/officeart/2005/8/layout/hProcess9"/>
    <dgm:cxn modelId="{474D358B-55C3-4B60-9054-D3827D68B14D}" type="presParOf" srcId="{C2CB2615-3CDA-4348-87EA-CB69A03B9FA9}" destId="{2BE7931B-1A72-411D-A598-7C400A9AEEDD}" srcOrd="1" destOrd="0" presId="urn:microsoft.com/office/officeart/2005/8/layout/hProcess9"/>
    <dgm:cxn modelId="{A8F99A50-4AB8-4D21-A115-20097642929C}" type="presParOf" srcId="{C2CB2615-3CDA-4348-87EA-CB69A03B9FA9}" destId="{0A300E11-4D9A-4F3F-82FE-F406E1C7B84D}" srcOrd="2" destOrd="0" presId="urn:microsoft.com/office/officeart/2005/8/layout/hProcess9"/>
    <dgm:cxn modelId="{C6952E85-EC15-42A0-9C0E-CB065B36A37B}" type="presParOf" srcId="{C2CB2615-3CDA-4348-87EA-CB69A03B9FA9}" destId="{7BF7A5A6-9E6C-4B3B-8CA7-0AFE86114F6B}" srcOrd="3" destOrd="0" presId="urn:microsoft.com/office/officeart/2005/8/layout/hProcess9"/>
    <dgm:cxn modelId="{5C6F4859-BB7C-432D-A1D5-276CD3713352}" type="presParOf" srcId="{C2CB2615-3CDA-4348-87EA-CB69A03B9FA9}" destId="{02A3CECE-E165-4CD6-B945-A76E753F4DE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AE61C0-5A3A-4224-AF2F-0FF59B8CCDE0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3F7F7638-76C3-48C9-B667-0A8E3ACFB861}">
      <dgm:prSet phldrT="[Текст]" custT="1"/>
      <dgm:spPr/>
      <dgm:t>
        <a:bodyPr/>
        <a:lstStyle/>
        <a:p>
          <a:pPr algn="l"/>
          <a:r>
            <a:rPr lang="ru-RU" sz="18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Стихи: </a:t>
          </a:r>
          <a:endParaRPr lang="ru-RU" sz="1800" dirty="0" smtClean="0">
            <a:solidFill>
              <a:schemeClr val="tx1"/>
            </a:solidFill>
            <a:effectLst/>
            <a:latin typeface="Times New Roman" pitchFamily="18" charset="0"/>
            <a:ea typeface="Calibri"/>
            <a:cs typeface="Times New Roman" pitchFamily="18" charset="0"/>
          </a:endParaRPr>
        </a:p>
        <a:p>
          <a:pPr algn="l"/>
          <a:r>
            <a:rPr lang="ru-RU" sz="18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Цель: Р</a:t>
          </a:r>
          <a:r>
            <a:rPr lang="ru-RU" sz="1800" dirty="0" smtClean="0">
              <a:solidFill>
                <a:schemeClr val="tx1"/>
              </a:solidFill>
              <a:effectLst/>
              <a:latin typeface="Times New Roman" pitchFamily="18" charset="0"/>
              <a:ea typeface="Calibri"/>
              <a:cs typeface="Times New Roman" pitchFamily="18" charset="0"/>
            </a:rPr>
            <a:t>азвивать речь, память, детей. Формировать бережное отношение к окружающему миру.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D34AB34-EFB4-4F7E-91FD-CA774D0A078F}" type="parTrans" cxnId="{636F2609-38B1-4A5D-A29A-3BC29C8C67A0}">
      <dgm:prSet/>
      <dgm:spPr/>
      <dgm:t>
        <a:bodyPr/>
        <a:lstStyle/>
        <a:p>
          <a:endParaRPr lang="ru-RU"/>
        </a:p>
      </dgm:t>
    </dgm:pt>
    <dgm:pt modelId="{7804079B-72EF-4D55-8223-1637195DFB05}" type="sibTrans" cxnId="{636F2609-38B1-4A5D-A29A-3BC29C8C67A0}">
      <dgm:prSet/>
      <dgm:spPr/>
      <dgm:t>
        <a:bodyPr/>
        <a:lstStyle/>
        <a:p>
          <a:endParaRPr lang="ru-RU"/>
        </a:p>
      </dgm:t>
    </dgm:pt>
    <dgm:pt modelId="{8DEE9B04-5BCC-45C8-84DC-2423177027E8}">
      <dgm:prSet phldrT="[Текст]" custT="1"/>
      <dgm:spPr/>
      <dgm:t>
        <a:bodyPr/>
        <a:lstStyle/>
        <a:p>
          <a:pPr algn="l"/>
          <a:endParaRPr lang="ru-RU" sz="1800" dirty="0" smtClean="0">
            <a:solidFill>
              <a:schemeClr val="tx1"/>
            </a:solidFill>
            <a:effectLst/>
            <a:latin typeface="Times New Roman" pitchFamily="18" charset="0"/>
            <a:ea typeface="+mn-ea"/>
            <a:cs typeface="Times New Roman" pitchFamily="18" charset="0"/>
          </a:endParaRPr>
        </a:p>
        <a:p>
          <a:pPr algn="l"/>
          <a:r>
            <a:rPr lang="ru-RU" sz="1800" dirty="0" err="1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Дид.Игра</a:t>
          </a:r>
          <a:r>
            <a:rPr lang="ru-RU" sz="18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 : «Составь  рассказ» </a:t>
          </a:r>
          <a:endParaRPr lang="ru-RU" sz="1800" dirty="0" smtClean="0">
            <a:solidFill>
              <a:schemeClr val="tx1"/>
            </a:solidFill>
            <a:effectLst/>
            <a:latin typeface="Times New Roman" pitchFamily="18" charset="0"/>
            <a:ea typeface="Calibri"/>
            <a:cs typeface="Times New Roman" pitchFamily="18" charset="0"/>
          </a:endParaRPr>
        </a:p>
        <a:p>
          <a:pPr algn="l"/>
          <a:r>
            <a:rPr lang="ru-RU" sz="18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Цель: Формировать умение </a:t>
          </a:r>
          <a:r>
            <a:rPr lang="ru-RU" sz="1800" dirty="0" smtClean="0">
              <a:solidFill>
                <a:schemeClr val="tx1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rPr>
            <a:t> детей различать и называть времена года, указывать характерные признаки каждого времени года, обогащать словарный запас детей</a:t>
          </a:r>
          <a:endParaRPr lang="ru-RU" sz="1800" dirty="0" smtClean="0">
            <a:solidFill>
              <a:schemeClr val="tx1"/>
            </a:solidFill>
            <a:effectLst/>
            <a:latin typeface="Times New Roman" pitchFamily="18" charset="0"/>
            <a:ea typeface="Calibri"/>
            <a:cs typeface="Times New Roman" pitchFamily="18" charset="0"/>
          </a:endParaRPr>
        </a:p>
        <a:p>
          <a:pPr algn="ctr"/>
          <a:endParaRPr lang="ru-RU" sz="1600" dirty="0" smtClean="0">
            <a:effectLst/>
            <a:latin typeface="Times New Roman" pitchFamily="18" charset="0"/>
            <a:ea typeface="Calibri"/>
            <a:cs typeface="Times New Roman" pitchFamily="18" charset="0"/>
          </a:endParaRPr>
        </a:p>
        <a:p>
          <a:pPr algn="ctr"/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C06EB66-A53A-4415-BC20-350DD7F2CB13}" type="parTrans" cxnId="{42A3EA9A-93B4-4C53-8304-27E1F898F015}">
      <dgm:prSet/>
      <dgm:spPr/>
      <dgm:t>
        <a:bodyPr/>
        <a:lstStyle/>
        <a:p>
          <a:endParaRPr lang="ru-RU"/>
        </a:p>
      </dgm:t>
    </dgm:pt>
    <dgm:pt modelId="{CD0D8FF4-268D-4417-B1B3-6B1124AC9E8F}" type="sibTrans" cxnId="{42A3EA9A-93B4-4C53-8304-27E1F898F015}">
      <dgm:prSet/>
      <dgm:spPr/>
      <dgm:t>
        <a:bodyPr/>
        <a:lstStyle/>
        <a:p>
          <a:endParaRPr lang="ru-RU"/>
        </a:p>
      </dgm:t>
    </dgm:pt>
    <dgm:pt modelId="{94ED8748-F6ED-4B83-9CD8-129EA83055FA}">
      <dgm:prSet custT="1"/>
      <dgm:spPr/>
      <dgm:t>
        <a:bodyPr/>
        <a:lstStyle/>
        <a:p>
          <a:pPr algn="l"/>
          <a:r>
            <a:rPr lang="ru-RU" sz="18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Дид.Игра</a:t>
          </a: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: «Какое время года напоминает тебе эти предметы» Цель: Воспитывать сообразительность, находчивость, любознательность, интерес к окружающему миру, усидчивость, умение применять знания в соответствии с обстоятельствами.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529DE5-85FA-4F86-B1D1-ED08BEED1925}" type="parTrans" cxnId="{54379810-6560-4E3E-9316-8EA3CDD90EF7}">
      <dgm:prSet/>
      <dgm:spPr/>
      <dgm:t>
        <a:bodyPr/>
        <a:lstStyle/>
        <a:p>
          <a:endParaRPr lang="ru-RU"/>
        </a:p>
      </dgm:t>
    </dgm:pt>
    <dgm:pt modelId="{5717B8FE-606E-4135-BD2E-9CB7C8EB4E2D}" type="sibTrans" cxnId="{54379810-6560-4E3E-9316-8EA3CDD90EF7}">
      <dgm:prSet/>
      <dgm:spPr/>
      <dgm:t>
        <a:bodyPr/>
        <a:lstStyle/>
        <a:p>
          <a:endParaRPr lang="ru-RU"/>
        </a:p>
      </dgm:t>
    </dgm:pt>
    <dgm:pt modelId="{314DA464-CB0F-4E69-B2A4-50A86439B970}" type="pres">
      <dgm:prSet presAssocID="{74AE61C0-5A3A-4224-AF2F-0FF59B8CCDE0}" presName="CompostProcess" presStyleCnt="0">
        <dgm:presLayoutVars>
          <dgm:dir/>
          <dgm:resizeHandles val="exact"/>
        </dgm:presLayoutVars>
      </dgm:prSet>
      <dgm:spPr/>
    </dgm:pt>
    <dgm:pt modelId="{822AEB39-273C-4DBF-9A4A-4DD240363DEC}" type="pres">
      <dgm:prSet presAssocID="{74AE61C0-5A3A-4224-AF2F-0FF59B8CCDE0}" presName="arrow" presStyleLbl="bgShp" presStyleIdx="0" presStyleCnt="1" custScaleX="117647" custScaleY="90795" custLinFactNeighborX="-8824"/>
      <dgm:spPr/>
    </dgm:pt>
    <dgm:pt modelId="{9A336AC3-8BE8-49E1-BFC3-DAEDBAEF4371}" type="pres">
      <dgm:prSet presAssocID="{74AE61C0-5A3A-4224-AF2F-0FF59B8CCDE0}" presName="linearProcess" presStyleCnt="0"/>
      <dgm:spPr/>
    </dgm:pt>
    <dgm:pt modelId="{0D0764A9-5A71-4AA4-96FA-F76C7667D1D0}" type="pres">
      <dgm:prSet presAssocID="{3F7F7638-76C3-48C9-B667-0A8E3ACFB861}" presName="textNode" presStyleLbl="node1" presStyleIdx="0" presStyleCnt="3" custScaleX="87613" custScaleY="162388" custLinFactNeighborX="-15646" custLinFactNeighborY="-4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2E6436-4F11-4E89-830E-76D49C7E7FDF}" type="pres">
      <dgm:prSet presAssocID="{7804079B-72EF-4D55-8223-1637195DFB05}" presName="sibTrans" presStyleCnt="0"/>
      <dgm:spPr/>
    </dgm:pt>
    <dgm:pt modelId="{19D13104-E0D3-426C-8894-3C8A28BEBA04}" type="pres">
      <dgm:prSet presAssocID="{8DEE9B04-5BCC-45C8-84DC-2423177027E8}" presName="textNode" presStyleLbl="node1" presStyleIdx="1" presStyleCnt="3" custScaleX="100941" custScaleY="162388" custLinFactNeighborX="-42892" custLinFactNeighborY="-4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1AE033-24D4-47A0-8DE2-37050C5256A5}" type="pres">
      <dgm:prSet presAssocID="{CD0D8FF4-268D-4417-B1B3-6B1124AC9E8F}" presName="sibTrans" presStyleCnt="0"/>
      <dgm:spPr/>
    </dgm:pt>
    <dgm:pt modelId="{5E320AAF-83EF-4B22-A956-951624808A85}" type="pres">
      <dgm:prSet presAssocID="{94ED8748-F6ED-4B83-9CD8-129EA83055FA}" presName="textNode" presStyleLbl="node1" presStyleIdx="2" presStyleCnt="3" custScaleX="120738" custScaleY="157450" custLinFactNeighborX="-71638" custLinFactNeighborY="-35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A3EA9A-93B4-4C53-8304-27E1F898F015}" srcId="{74AE61C0-5A3A-4224-AF2F-0FF59B8CCDE0}" destId="{8DEE9B04-5BCC-45C8-84DC-2423177027E8}" srcOrd="1" destOrd="0" parTransId="{6C06EB66-A53A-4415-BC20-350DD7F2CB13}" sibTransId="{CD0D8FF4-268D-4417-B1B3-6B1124AC9E8F}"/>
    <dgm:cxn modelId="{758312F8-8412-47E6-8645-F42775B056AD}" type="presOf" srcId="{94ED8748-F6ED-4B83-9CD8-129EA83055FA}" destId="{5E320AAF-83EF-4B22-A956-951624808A85}" srcOrd="0" destOrd="0" presId="urn:microsoft.com/office/officeart/2005/8/layout/hProcess9"/>
    <dgm:cxn modelId="{BA7BCAA4-209D-402F-AE9D-7D2AC0B98D12}" type="presOf" srcId="{3F7F7638-76C3-48C9-B667-0A8E3ACFB861}" destId="{0D0764A9-5A71-4AA4-96FA-F76C7667D1D0}" srcOrd="0" destOrd="0" presId="urn:microsoft.com/office/officeart/2005/8/layout/hProcess9"/>
    <dgm:cxn modelId="{54379810-6560-4E3E-9316-8EA3CDD90EF7}" srcId="{74AE61C0-5A3A-4224-AF2F-0FF59B8CCDE0}" destId="{94ED8748-F6ED-4B83-9CD8-129EA83055FA}" srcOrd="2" destOrd="0" parTransId="{F7529DE5-85FA-4F86-B1D1-ED08BEED1925}" sibTransId="{5717B8FE-606E-4135-BD2E-9CB7C8EB4E2D}"/>
    <dgm:cxn modelId="{636F2609-38B1-4A5D-A29A-3BC29C8C67A0}" srcId="{74AE61C0-5A3A-4224-AF2F-0FF59B8CCDE0}" destId="{3F7F7638-76C3-48C9-B667-0A8E3ACFB861}" srcOrd="0" destOrd="0" parTransId="{CD34AB34-EFB4-4F7E-91FD-CA774D0A078F}" sibTransId="{7804079B-72EF-4D55-8223-1637195DFB05}"/>
    <dgm:cxn modelId="{1F455466-F733-45CD-8623-DFE0B8FB69E8}" type="presOf" srcId="{74AE61C0-5A3A-4224-AF2F-0FF59B8CCDE0}" destId="{314DA464-CB0F-4E69-B2A4-50A86439B970}" srcOrd="0" destOrd="0" presId="urn:microsoft.com/office/officeart/2005/8/layout/hProcess9"/>
    <dgm:cxn modelId="{CFB8BCE8-4D61-46D7-8212-4BA4FAA993C2}" type="presOf" srcId="{8DEE9B04-5BCC-45C8-84DC-2423177027E8}" destId="{19D13104-E0D3-426C-8894-3C8A28BEBA04}" srcOrd="0" destOrd="0" presId="urn:microsoft.com/office/officeart/2005/8/layout/hProcess9"/>
    <dgm:cxn modelId="{2DD515BB-15E9-4959-8EA3-9A0BE09070FF}" type="presParOf" srcId="{314DA464-CB0F-4E69-B2A4-50A86439B970}" destId="{822AEB39-273C-4DBF-9A4A-4DD240363DEC}" srcOrd="0" destOrd="0" presId="urn:microsoft.com/office/officeart/2005/8/layout/hProcess9"/>
    <dgm:cxn modelId="{2660BA7E-FA70-4AAA-A9CA-04FAB56CC75F}" type="presParOf" srcId="{314DA464-CB0F-4E69-B2A4-50A86439B970}" destId="{9A336AC3-8BE8-49E1-BFC3-DAEDBAEF4371}" srcOrd="1" destOrd="0" presId="urn:microsoft.com/office/officeart/2005/8/layout/hProcess9"/>
    <dgm:cxn modelId="{567E793C-8FA6-45F8-89B0-B25A794D333D}" type="presParOf" srcId="{9A336AC3-8BE8-49E1-BFC3-DAEDBAEF4371}" destId="{0D0764A9-5A71-4AA4-96FA-F76C7667D1D0}" srcOrd="0" destOrd="0" presId="urn:microsoft.com/office/officeart/2005/8/layout/hProcess9"/>
    <dgm:cxn modelId="{05812009-AE87-4117-8EA2-8125AA186765}" type="presParOf" srcId="{9A336AC3-8BE8-49E1-BFC3-DAEDBAEF4371}" destId="{DE2E6436-4F11-4E89-830E-76D49C7E7FDF}" srcOrd="1" destOrd="0" presId="urn:microsoft.com/office/officeart/2005/8/layout/hProcess9"/>
    <dgm:cxn modelId="{8205CF50-05C6-4276-B77C-D7C1581FFCAE}" type="presParOf" srcId="{9A336AC3-8BE8-49E1-BFC3-DAEDBAEF4371}" destId="{19D13104-E0D3-426C-8894-3C8A28BEBA04}" srcOrd="2" destOrd="0" presId="urn:microsoft.com/office/officeart/2005/8/layout/hProcess9"/>
    <dgm:cxn modelId="{786DCCC4-8D0C-4E26-88D1-C33ACA87B947}" type="presParOf" srcId="{9A336AC3-8BE8-49E1-BFC3-DAEDBAEF4371}" destId="{531AE033-24D4-47A0-8DE2-37050C5256A5}" srcOrd="3" destOrd="0" presId="urn:microsoft.com/office/officeart/2005/8/layout/hProcess9"/>
    <dgm:cxn modelId="{C7474614-8158-43DB-B86C-AA3E943628C8}" type="presParOf" srcId="{9A336AC3-8BE8-49E1-BFC3-DAEDBAEF4371}" destId="{5E320AAF-83EF-4B22-A956-951624808A8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78438-C143-482E-B25F-3F17EBBEB8C3}">
      <dsp:nvSpPr>
        <dsp:cNvPr id="0" name=""/>
        <dsp:cNvSpPr/>
      </dsp:nvSpPr>
      <dsp:spPr>
        <a:xfrm>
          <a:off x="3078667" y="71686"/>
          <a:ext cx="2721279" cy="102569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smtClean="0"/>
            <a:t>Лэпбук обеспечивает:</a:t>
          </a:r>
          <a:endParaRPr lang="ru-RU" sz="2800" kern="1200" dirty="0"/>
        </a:p>
      </dsp:txBody>
      <dsp:txXfrm>
        <a:off x="3128737" y="121756"/>
        <a:ext cx="2621139" cy="925551"/>
      </dsp:txXfrm>
    </dsp:sp>
    <dsp:sp modelId="{89852C17-7B64-4BB4-8D9F-C1B28F5FC32A}">
      <dsp:nvSpPr>
        <dsp:cNvPr id="0" name=""/>
        <dsp:cNvSpPr/>
      </dsp:nvSpPr>
      <dsp:spPr>
        <a:xfrm>
          <a:off x="1596470" y="584532"/>
          <a:ext cx="5685673" cy="5685673"/>
        </a:xfrm>
        <a:custGeom>
          <a:avLst/>
          <a:gdLst/>
          <a:ahLst/>
          <a:cxnLst/>
          <a:rect l="0" t="0" r="0" b="0"/>
          <a:pathLst>
            <a:path>
              <a:moveTo>
                <a:pt x="4386721" y="455758"/>
              </a:moveTo>
              <a:arcTo wR="2842836" hR="2842836" stAng="18173608" swAng="781345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5B958D-7908-4860-8105-484536102B35}">
      <dsp:nvSpPr>
        <dsp:cNvPr id="0" name=""/>
        <dsp:cNvSpPr/>
      </dsp:nvSpPr>
      <dsp:spPr>
        <a:xfrm>
          <a:off x="5468199" y="1608175"/>
          <a:ext cx="3349613" cy="188141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построение образовательной деятельности на основе взаимодействия взрослых с детьми, ориентированного на интересы и возможности каждого ребенка;</a:t>
          </a:r>
          <a:endParaRPr lang="ru-RU" sz="1800" kern="1200" dirty="0"/>
        </a:p>
      </dsp:txBody>
      <dsp:txXfrm>
        <a:off x="5560042" y="1700018"/>
        <a:ext cx="3165927" cy="1697730"/>
      </dsp:txXfrm>
    </dsp:sp>
    <dsp:sp modelId="{4109325B-B60E-4D4A-87C1-847C8DD67997}">
      <dsp:nvSpPr>
        <dsp:cNvPr id="0" name=""/>
        <dsp:cNvSpPr/>
      </dsp:nvSpPr>
      <dsp:spPr>
        <a:xfrm>
          <a:off x="1596470" y="584532"/>
          <a:ext cx="5685673" cy="5685673"/>
        </a:xfrm>
        <a:custGeom>
          <a:avLst/>
          <a:gdLst/>
          <a:ahLst/>
          <a:cxnLst/>
          <a:rect l="0" t="0" r="0" b="0"/>
          <a:pathLst>
            <a:path>
              <a:moveTo>
                <a:pt x="5664606" y="3188292"/>
              </a:moveTo>
              <a:arcTo wR="2842836" hR="2842836" stAng="418782" swAng="1048984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771C88-72B6-4252-9331-57472350DE17}">
      <dsp:nvSpPr>
        <dsp:cNvPr id="0" name=""/>
        <dsp:cNvSpPr/>
      </dsp:nvSpPr>
      <dsp:spPr>
        <a:xfrm>
          <a:off x="4747466" y="4856870"/>
          <a:ext cx="2725637" cy="174080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развитие любознательности, познавательной мотивации и образовательной активности;</a:t>
          </a:r>
          <a:endParaRPr lang="ru-RU" sz="1800" kern="1200" dirty="0"/>
        </a:p>
      </dsp:txBody>
      <dsp:txXfrm>
        <a:off x="4832445" y="4941849"/>
        <a:ext cx="2555679" cy="1570844"/>
      </dsp:txXfrm>
    </dsp:sp>
    <dsp:sp modelId="{DEACD22C-5E7A-4667-9157-8ECC0160DDFE}">
      <dsp:nvSpPr>
        <dsp:cNvPr id="0" name=""/>
        <dsp:cNvSpPr/>
      </dsp:nvSpPr>
      <dsp:spPr>
        <a:xfrm>
          <a:off x="1596470" y="584532"/>
          <a:ext cx="5685673" cy="5685673"/>
        </a:xfrm>
        <a:custGeom>
          <a:avLst/>
          <a:gdLst/>
          <a:ahLst/>
          <a:cxnLst/>
          <a:rect l="0" t="0" r="0" b="0"/>
          <a:pathLst>
            <a:path>
              <a:moveTo>
                <a:pt x="3015460" y="5680427"/>
              </a:moveTo>
              <a:arcTo wR="2842836" hR="2842836" stAng="5191123" swAng="495484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BA4F10-EB18-4590-9184-90E52B4A6A14}">
      <dsp:nvSpPr>
        <dsp:cNvPr id="0" name=""/>
        <dsp:cNvSpPr/>
      </dsp:nvSpPr>
      <dsp:spPr>
        <a:xfrm>
          <a:off x="1469327" y="5015520"/>
          <a:ext cx="2598003" cy="14235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развитие воображения, творческой инициативы, в том числе речевой;</a:t>
          </a:r>
          <a:endParaRPr lang="ru-RU" sz="1800" kern="1200" dirty="0"/>
        </a:p>
      </dsp:txBody>
      <dsp:txXfrm>
        <a:off x="1538817" y="5085010"/>
        <a:ext cx="2459023" cy="1284523"/>
      </dsp:txXfrm>
    </dsp:sp>
    <dsp:sp modelId="{C3F3D54A-94E4-453D-A65F-AE52D8A8BE0B}">
      <dsp:nvSpPr>
        <dsp:cNvPr id="0" name=""/>
        <dsp:cNvSpPr/>
      </dsp:nvSpPr>
      <dsp:spPr>
        <a:xfrm>
          <a:off x="1596470" y="584532"/>
          <a:ext cx="5685673" cy="5685673"/>
        </a:xfrm>
        <a:custGeom>
          <a:avLst/>
          <a:gdLst/>
          <a:ahLst/>
          <a:cxnLst/>
          <a:rect l="0" t="0" r="0" b="0"/>
          <a:pathLst>
            <a:path>
              <a:moveTo>
                <a:pt x="301543" y="4117021"/>
              </a:moveTo>
              <a:arcTo wR="2842836" hR="2842836" stAng="9202270" swAng="1359450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E3F88A-AE2E-43D2-B456-1DFEA90C6AA9}">
      <dsp:nvSpPr>
        <dsp:cNvPr id="0" name=""/>
        <dsp:cNvSpPr/>
      </dsp:nvSpPr>
      <dsp:spPr>
        <a:xfrm>
          <a:off x="326186" y="1837132"/>
          <a:ext cx="2818844" cy="142350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возможность выбора детьми материалов, видов работы, участников совместной деятельности и общения.</a:t>
          </a:r>
          <a:endParaRPr lang="ru-RU" sz="1800" kern="1200" dirty="0"/>
        </a:p>
      </dsp:txBody>
      <dsp:txXfrm>
        <a:off x="395676" y="1906622"/>
        <a:ext cx="2679864" cy="1284523"/>
      </dsp:txXfrm>
    </dsp:sp>
    <dsp:sp modelId="{8157BF10-E79E-404D-9911-A39477E77A7A}">
      <dsp:nvSpPr>
        <dsp:cNvPr id="0" name=""/>
        <dsp:cNvSpPr/>
      </dsp:nvSpPr>
      <dsp:spPr>
        <a:xfrm>
          <a:off x="1596470" y="584532"/>
          <a:ext cx="5685673" cy="5685673"/>
        </a:xfrm>
        <a:custGeom>
          <a:avLst/>
          <a:gdLst/>
          <a:ahLst/>
          <a:cxnLst/>
          <a:rect l="0" t="0" r="0" b="0"/>
          <a:pathLst>
            <a:path>
              <a:moveTo>
                <a:pt x="647324" y="1036888"/>
              </a:moveTo>
              <a:arcTo wR="2842836" hR="2842836" stAng="13166368" swAng="992336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23F8F5-FA3C-49D4-81F5-7EA0498D31D6}">
      <dsp:nvSpPr>
        <dsp:cNvPr id="0" name=""/>
        <dsp:cNvSpPr/>
      </dsp:nvSpPr>
      <dsp:spPr>
        <a:xfrm>
          <a:off x="432039" y="0"/>
          <a:ext cx="8316433" cy="455228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D91DB1-01B9-4959-8773-FB7C7E437191}">
      <dsp:nvSpPr>
        <dsp:cNvPr id="0" name=""/>
        <dsp:cNvSpPr/>
      </dsp:nvSpPr>
      <dsp:spPr>
        <a:xfrm>
          <a:off x="414" y="753274"/>
          <a:ext cx="2746427" cy="30457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effectLst/>
              <a:latin typeface="Times New Roman" pitchFamily="18" charset="0"/>
              <a:ea typeface="Calibri"/>
              <a:cs typeface="Times New Roman" pitchFamily="18" charset="0"/>
            </a:rPr>
            <a:t>Дид</a:t>
          </a:r>
          <a:r>
            <a:rPr lang="ru-RU" sz="2000" kern="1200" dirty="0" smtClean="0">
              <a:effectLst/>
              <a:latin typeface="Times New Roman" pitchFamily="18" charset="0"/>
              <a:ea typeface="Calibri"/>
              <a:cs typeface="Times New Roman" pitchFamily="18" charset="0"/>
            </a:rPr>
            <a:t>/игра «Четвёртый лишний»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/>
              <a:latin typeface="Times New Roman" pitchFamily="18" charset="0"/>
              <a:ea typeface="Times New Roman"/>
              <a:cs typeface="Times New Roman" pitchFamily="18" charset="0"/>
            </a:rPr>
            <a:t>Цель:</a:t>
          </a:r>
          <a:r>
            <a:rPr lang="ru-RU" sz="2000" b="1" kern="1200" dirty="0" smtClean="0">
              <a:effectLst/>
              <a:latin typeface="Times New Roman" pitchFamily="18" charset="0"/>
              <a:ea typeface="Calibri"/>
              <a:cs typeface="Times New Roman" pitchFamily="18" charset="0"/>
            </a:rPr>
            <a:t> </a:t>
          </a:r>
          <a:r>
            <a:rPr lang="ru-RU" sz="2000" kern="1200" dirty="0" smtClean="0">
              <a:effectLst/>
              <a:latin typeface="Times New Roman" pitchFamily="18" charset="0"/>
              <a:ea typeface="Calibri"/>
              <a:cs typeface="Times New Roman" pitchFamily="18" charset="0"/>
            </a:rPr>
            <a:t>Развивать умение классифицировать предметы по существенному признаку, обобщать.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4484" y="887344"/>
        <a:ext cx="2478287" cy="2777590"/>
      </dsp:txXfrm>
    </dsp:sp>
    <dsp:sp modelId="{1F647C9E-03DE-48DB-9493-E533EB8326B2}">
      <dsp:nvSpPr>
        <dsp:cNvPr id="0" name=""/>
        <dsp:cNvSpPr/>
      </dsp:nvSpPr>
      <dsp:spPr>
        <a:xfrm>
          <a:off x="3124517" y="753274"/>
          <a:ext cx="2777615" cy="3045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Times New Roman" pitchFamily="18" charset="0"/>
              <a:cs typeface="Times New Roman" pitchFamily="18" charset="0"/>
            </a:rPr>
            <a:t>Дид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/игра «Собери </a:t>
          </a:r>
          <a:r>
            <a:rPr lang="ru-RU" sz="2000" kern="1200" dirty="0" err="1" smtClean="0">
              <a:latin typeface="Times New Roman" pitchFamily="18" charset="0"/>
              <a:cs typeface="Times New Roman" pitchFamily="18" charset="0"/>
            </a:rPr>
            <a:t>картинку»Цель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: Формировать умение собирать целое из  части картинок.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60109" y="888866"/>
        <a:ext cx="2506431" cy="2774546"/>
      </dsp:txXfrm>
    </dsp:sp>
    <dsp:sp modelId="{7C9549D5-1747-4679-A17D-E0F0337C4AAF}">
      <dsp:nvSpPr>
        <dsp:cNvPr id="0" name=""/>
        <dsp:cNvSpPr/>
      </dsp:nvSpPr>
      <dsp:spPr>
        <a:xfrm>
          <a:off x="6279808" y="753274"/>
          <a:ext cx="2900289" cy="304573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effectLst/>
              <a:latin typeface="Times New Roman"/>
              <a:ea typeface="Calibri"/>
              <a:cs typeface="Times New Roman"/>
            </a:rPr>
            <a:t>Дид</a:t>
          </a:r>
          <a:r>
            <a:rPr lang="ru-RU" sz="2000" kern="1200" dirty="0" smtClean="0">
              <a:effectLst/>
              <a:latin typeface="Times New Roman"/>
              <a:ea typeface="Calibri"/>
              <a:cs typeface="Times New Roman"/>
            </a:rPr>
            <a:t>/игра «Найди такую же картинку.»</a:t>
          </a:r>
          <a:endParaRPr lang="ru-RU" sz="2000" kern="1200" dirty="0" smtClean="0">
            <a:effectLst/>
            <a:latin typeface="Calibri"/>
            <a:ea typeface="Calibri"/>
            <a:cs typeface="Times New Roman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/>
              <a:latin typeface="Times New Roman"/>
              <a:ea typeface="Times New Roman"/>
            </a:rPr>
            <a:t>Цель: </a:t>
          </a:r>
          <a:r>
            <a:rPr lang="ru-RU" sz="2000" kern="1200" dirty="0" smtClean="0">
              <a:effectLst/>
              <a:latin typeface="Times New Roman"/>
              <a:ea typeface="Times New Roman"/>
            </a:rPr>
            <a:t>Формировать умение сравнивать картинки находить в них признаки сходства и различия; воспитывать наблюдательность, смекалку, связную речь.</a:t>
          </a:r>
          <a:endParaRPr lang="ru-RU" sz="2000" kern="1200" dirty="0"/>
        </a:p>
      </dsp:txBody>
      <dsp:txXfrm>
        <a:off x="6421388" y="894854"/>
        <a:ext cx="2617129" cy="27625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D63CFF-382B-4861-9C81-5E73C157CA77}">
      <dsp:nvSpPr>
        <dsp:cNvPr id="0" name=""/>
        <dsp:cNvSpPr/>
      </dsp:nvSpPr>
      <dsp:spPr>
        <a:xfrm>
          <a:off x="542159" y="0"/>
          <a:ext cx="3781385" cy="22688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/>
              <a:latin typeface="Times New Roman"/>
              <a:ea typeface="Times New Roman"/>
              <a:cs typeface="Times New Roman"/>
            </a:rPr>
            <a:t>Д/и «Подбери картинку» </a:t>
          </a:r>
          <a:endParaRPr lang="ru-RU" sz="2400" kern="1200" dirty="0" smtClean="0">
            <a:effectLst/>
            <a:latin typeface="Calibri"/>
            <a:ea typeface="Calibri"/>
            <a:cs typeface="Times New Roman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/>
              <a:latin typeface="Times New Roman"/>
              <a:ea typeface="Times New Roman"/>
              <a:cs typeface="Times New Roman"/>
            </a:rPr>
            <a:t>Цель: Развивать внимание, логическое мышление, умение классифицировать предметы по признакам</a:t>
          </a:r>
          <a:endParaRPr lang="ru-RU" sz="2400" kern="1200" dirty="0"/>
        </a:p>
      </dsp:txBody>
      <dsp:txXfrm>
        <a:off x="542159" y="0"/>
        <a:ext cx="3781385" cy="2268831"/>
      </dsp:txXfrm>
    </dsp:sp>
    <dsp:sp modelId="{E4C44A6B-EDB3-4849-8CAF-47AF3BBA836B}">
      <dsp:nvSpPr>
        <dsp:cNvPr id="0" name=""/>
        <dsp:cNvSpPr/>
      </dsp:nvSpPr>
      <dsp:spPr>
        <a:xfrm>
          <a:off x="4707317" y="222"/>
          <a:ext cx="3781385" cy="226883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>
              <a:effectLst/>
              <a:latin typeface="Times New Roman" pitchFamily="18" charset="0"/>
              <a:ea typeface="Times New Roman"/>
              <a:cs typeface="Times New Roman" pitchFamily="18" charset="0"/>
            </a:rPr>
            <a:t>Загадки </a:t>
          </a:r>
          <a:endParaRPr lang="ru-RU" sz="2200" kern="1200" smtClean="0">
            <a:effectLst/>
            <a:latin typeface="Times New Roman" pitchFamily="18" charset="0"/>
            <a:ea typeface="Calibri"/>
            <a:cs typeface="Times New Roman" pitchFamily="18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>
              <a:effectLst/>
              <a:latin typeface="Times New Roman" pitchFamily="18" charset="0"/>
              <a:ea typeface="Times New Roman"/>
              <a:cs typeface="Times New Roman" pitchFamily="18" charset="0"/>
            </a:rPr>
            <a:t>Цель: Обогащать и закреплять словарь детей; развивать у детей внимание, логическое мышление, связную речь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07317" y="222"/>
        <a:ext cx="3781385" cy="2268831"/>
      </dsp:txXfrm>
    </dsp:sp>
    <dsp:sp modelId="{A3DF46BE-6270-4625-B80D-9CAB261ED144}">
      <dsp:nvSpPr>
        <dsp:cNvPr id="0" name=""/>
        <dsp:cNvSpPr/>
      </dsp:nvSpPr>
      <dsp:spPr>
        <a:xfrm>
          <a:off x="547793" y="2647191"/>
          <a:ext cx="3781385" cy="22688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effectLst/>
              <a:latin typeface="Times New Roman"/>
              <a:ea typeface="Calibri"/>
              <a:cs typeface="Times New Roman"/>
            </a:rPr>
            <a:t>Дид.игра</a:t>
          </a:r>
          <a:r>
            <a:rPr lang="ru-RU" sz="2200" kern="1200" dirty="0" smtClean="0">
              <a:effectLst/>
              <a:latin typeface="Times New Roman"/>
              <a:ea typeface="Calibri"/>
              <a:cs typeface="Times New Roman"/>
            </a:rPr>
            <a:t> «Лото»	</a:t>
          </a:r>
          <a:endParaRPr lang="ru-RU" sz="2200" kern="1200" dirty="0" smtClean="0">
            <a:effectLst/>
            <a:latin typeface="Calibri"/>
            <a:ea typeface="Calibri"/>
            <a:cs typeface="Times New Roman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effectLst/>
              <a:latin typeface="Times New Roman"/>
              <a:ea typeface="Calibri"/>
              <a:cs typeface="Times New Roman"/>
            </a:rPr>
            <a:t>Цель: Формировать умение детей классифицировать предметы по существенному признаку. Закреплять знание детей о временах года.</a:t>
          </a:r>
          <a:r>
            <a:rPr lang="ru-RU" sz="2200" kern="1200" dirty="0" smtClean="0"/>
            <a:t>. </a:t>
          </a:r>
          <a:endParaRPr lang="ru-RU" sz="2200" kern="1200" dirty="0"/>
        </a:p>
      </dsp:txBody>
      <dsp:txXfrm>
        <a:off x="547793" y="2647191"/>
        <a:ext cx="3781385" cy="2268831"/>
      </dsp:txXfrm>
    </dsp:sp>
    <dsp:sp modelId="{E2023F3E-9F91-49E0-A4CC-04AE3DF7579B}">
      <dsp:nvSpPr>
        <dsp:cNvPr id="0" name=""/>
        <dsp:cNvSpPr/>
      </dsp:nvSpPr>
      <dsp:spPr>
        <a:xfrm>
          <a:off x="4707317" y="2647191"/>
          <a:ext cx="3781385" cy="22688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Стихи.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Цель: Развивать речь, память, детей; расширять знания о временах года; формировать бережное отношение к окружающему миру.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07317" y="2647191"/>
        <a:ext cx="3781385" cy="22688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E71874-C4AD-4E35-897E-85AE78A0AAA6}">
      <dsp:nvSpPr>
        <dsp:cNvPr id="0" name=""/>
        <dsp:cNvSpPr/>
      </dsp:nvSpPr>
      <dsp:spPr>
        <a:xfrm>
          <a:off x="688538" y="0"/>
          <a:ext cx="7803436" cy="4630003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5D944-C2BB-4314-A2C6-5A30EEF6A450}">
      <dsp:nvSpPr>
        <dsp:cNvPr id="0" name=""/>
        <dsp:cNvSpPr/>
      </dsp:nvSpPr>
      <dsp:spPr>
        <a:xfrm>
          <a:off x="2113" y="941816"/>
          <a:ext cx="2605967" cy="274636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Раскраска. </a:t>
          </a:r>
          <a:endParaRPr lang="ru-RU" sz="1800" kern="1200" dirty="0" smtClean="0">
            <a:solidFill>
              <a:schemeClr val="tx1"/>
            </a:solidFill>
            <a:effectLst/>
            <a:latin typeface="Times New Roman" pitchFamily="18" charset="0"/>
            <a:ea typeface="Calibri"/>
            <a:cs typeface="Times New Roman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Цель: </a:t>
          </a:r>
          <a:r>
            <a:rPr lang="ru-RU" sz="1800" kern="1200" dirty="0" smtClean="0">
              <a:solidFill>
                <a:schemeClr val="tx1"/>
              </a:solidFill>
              <a:effectLst/>
              <a:latin typeface="Times New Roman" pitchFamily="18" charset="0"/>
              <a:ea typeface="Calibri"/>
              <a:cs typeface="Times New Roman" pitchFamily="18" charset="0"/>
            </a:rPr>
            <a:t>закреплять знания об временах года, цветах; совершенствовать умение употреблять в речи слова-обобщения; развивать произвольное внимание, логическое мышление.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9326" y="1069029"/>
        <a:ext cx="2351541" cy="2491943"/>
      </dsp:txXfrm>
    </dsp:sp>
    <dsp:sp modelId="{0A300E11-4D9A-4F3F-82FE-F406E1C7B84D}">
      <dsp:nvSpPr>
        <dsp:cNvPr id="0" name=""/>
        <dsp:cNvSpPr/>
      </dsp:nvSpPr>
      <dsp:spPr>
        <a:xfrm>
          <a:off x="2931104" y="1013831"/>
          <a:ext cx="2917679" cy="2602339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Дид</a:t>
          </a:r>
          <a:r>
            <a:rPr lang="ru-RU" sz="18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. Игра: «Разложи по временам года» </a:t>
          </a:r>
          <a:endParaRPr lang="ru-RU" sz="1800" kern="1200" dirty="0" smtClean="0">
            <a:solidFill>
              <a:schemeClr val="tx1"/>
            </a:solidFill>
            <a:effectLst/>
            <a:latin typeface="Times New Roman" pitchFamily="18" charset="0"/>
            <a:ea typeface="Calibri"/>
            <a:cs typeface="Times New Roman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effectLst/>
              <a:latin typeface="Times New Roman" pitchFamily="18" charset="0"/>
              <a:ea typeface="Calibri"/>
              <a:cs typeface="Times New Roman" pitchFamily="18" charset="0"/>
            </a:rPr>
            <a:t>Цель: развивать умение классифицировать предметы по существенному признаку, обобщать.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58140" y="1140867"/>
        <a:ext cx="2663607" cy="2348267"/>
      </dsp:txXfrm>
    </dsp:sp>
    <dsp:sp modelId="{02A3CECE-E165-4CD6-B945-A76E753F4DEC}">
      <dsp:nvSpPr>
        <dsp:cNvPr id="0" name=""/>
        <dsp:cNvSpPr/>
      </dsp:nvSpPr>
      <dsp:spPr>
        <a:xfrm>
          <a:off x="6171808" y="1013831"/>
          <a:ext cx="3006591" cy="2602339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Дид</a:t>
          </a:r>
          <a:r>
            <a:rPr lang="ru-RU" sz="18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. Игра : «Что напутал художник»</a:t>
          </a:r>
          <a:endParaRPr lang="ru-RU" sz="1800" kern="1200" dirty="0" smtClean="0">
            <a:solidFill>
              <a:schemeClr val="tx1"/>
            </a:solidFill>
            <a:effectLst/>
            <a:latin typeface="Times New Roman" pitchFamily="18" charset="0"/>
            <a:ea typeface="Calibri"/>
            <a:cs typeface="Times New Roman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Цель: </a:t>
          </a:r>
          <a:r>
            <a:rPr lang="ru-RU" sz="1800" kern="1200" dirty="0" smtClean="0">
              <a:solidFill>
                <a:schemeClr val="tx1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rPr>
            <a:t>вызывает у детей огромный интерес: Красочное оформление, веселые картинки. Побуждает к речевой активности, размышлениям, высказываниям. 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298844" y="1140867"/>
        <a:ext cx="2752519" cy="23482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2AEB39-273C-4DBF-9A4A-4DD240363DEC}">
      <dsp:nvSpPr>
        <dsp:cNvPr id="0" name=""/>
        <dsp:cNvSpPr/>
      </dsp:nvSpPr>
      <dsp:spPr>
        <a:xfrm>
          <a:off x="0" y="444099"/>
          <a:ext cx="9153124" cy="416911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764A9-5A71-4AA4-96FA-F76C7667D1D0}">
      <dsp:nvSpPr>
        <dsp:cNvPr id="0" name=""/>
        <dsp:cNvSpPr/>
      </dsp:nvSpPr>
      <dsp:spPr>
        <a:xfrm>
          <a:off x="139270" y="1024858"/>
          <a:ext cx="2311854" cy="32849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Стихи: </a:t>
          </a:r>
          <a:endParaRPr lang="ru-RU" sz="1800" kern="1200" dirty="0" smtClean="0">
            <a:solidFill>
              <a:schemeClr val="tx1"/>
            </a:solidFill>
            <a:effectLst/>
            <a:latin typeface="Times New Roman" pitchFamily="18" charset="0"/>
            <a:ea typeface="Calibri"/>
            <a:cs typeface="Times New Roman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Цель: Р</a:t>
          </a:r>
          <a:r>
            <a:rPr lang="ru-RU" sz="1800" kern="1200" dirty="0" smtClean="0">
              <a:solidFill>
                <a:schemeClr val="tx1"/>
              </a:solidFill>
              <a:effectLst/>
              <a:latin typeface="Times New Roman" pitchFamily="18" charset="0"/>
              <a:ea typeface="Calibri"/>
              <a:cs typeface="Times New Roman" pitchFamily="18" charset="0"/>
            </a:rPr>
            <a:t>азвивать речь, память, детей. Формировать бережное отношение к окружающему миру.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2125" y="1137713"/>
        <a:ext cx="2086144" cy="3059275"/>
      </dsp:txXfrm>
    </dsp:sp>
    <dsp:sp modelId="{19D13104-E0D3-426C-8894-3C8A28BEBA04}">
      <dsp:nvSpPr>
        <dsp:cNvPr id="0" name=""/>
        <dsp:cNvSpPr/>
      </dsp:nvSpPr>
      <dsp:spPr>
        <a:xfrm>
          <a:off x="2675485" y="1024858"/>
          <a:ext cx="2663542" cy="328498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solidFill>
              <a:schemeClr val="tx1"/>
            </a:solidFill>
            <a:effectLst/>
            <a:latin typeface="Times New Roman" pitchFamily="18" charset="0"/>
            <a:ea typeface="+mn-ea"/>
            <a:cs typeface="Times New Roman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Дид.Игра</a:t>
          </a:r>
          <a:r>
            <a:rPr lang="ru-RU" sz="18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 : «Составь  рассказ» </a:t>
          </a:r>
          <a:endParaRPr lang="ru-RU" sz="1800" kern="1200" dirty="0" smtClean="0">
            <a:solidFill>
              <a:schemeClr val="tx1"/>
            </a:solidFill>
            <a:effectLst/>
            <a:latin typeface="Times New Roman" pitchFamily="18" charset="0"/>
            <a:ea typeface="Calibri"/>
            <a:cs typeface="Times New Roman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Цель: Формировать умение </a:t>
          </a:r>
          <a:r>
            <a:rPr lang="ru-RU" sz="1800" kern="1200" dirty="0" smtClean="0">
              <a:solidFill>
                <a:schemeClr val="tx1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rPr>
            <a:t> детей различать и называть времена года, указывать характерные признаки каждого времени года, обогащать словарный запас детей</a:t>
          </a:r>
          <a:endParaRPr lang="ru-RU" sz="1800" kern="1200" dirty="0" smtClean="0">
            <a:solidFill>
              <a:schemeClr val="tx1"/>
            </a:solidFill>
            <a:effectLst/>
            <a:latin typeface="Times New Roman" pitchFamily="18" charset="0"/>
            <a:ea typeface="Calibri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effectLst/>
            <a:latin typeface="Times New Roman" pitchFamily="18" charset="0"/>
            <a:ea typeface="Calibri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05508" y="1154881"/>
        <a:ext cx="2403496" cy="3024939"/>
      </dsp:txXfrm>
    </dsp:sp>
    <dsp:sp modelId="{5E320AAF-83EF-4B22-A956-951624808A85}">
      <dsp:nvSpPr>
        <dsp:cNvPr id="0" name=""/>
        <dsp:cNvSpPr/>
      </dsp:nvSpPr>
      <dsp:spPr>
        <a:xfrm>
          <a:off x="5558762" y="1096874"/>
          <a:ext cx="3185928" cy="318509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Дид.Игра</a:t>
          </a: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: «Какое время года напоминает тебе эти предметы» Цель: Воспитывать сообразительность, находчивость, любознательность, интерес к окружающему миру, усидчивость, умение применять знания в соответствии с обстоятельствами.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14245" y="1252357"/>
        <a:ext cx="2874962" cy="2874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405A9-2088-48E2-9F31-EE6437DB48F4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CE971-965A-4899-8478-E6509D2BB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65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959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253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818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53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063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2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777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023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42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11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2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1805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14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877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32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788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71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86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6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2271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83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715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174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883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31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44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65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436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716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517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063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4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14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E15C2-F496-4429-B145-6EC08B50E97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85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9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E15C2-F496-4429-B145-6EC08B50E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A4A3F-C165-4595-A216-FD0849BC94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2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2.gif"/><Relationship Id="rId7" Type="http://schemas.openxmlformats.org/officeDocument/2006/relationships/diagramLayout" Target="../diagrams/layout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5" Type="http://schemas.openxmlformats.org/officeDocument/2006/relationships/image" Target="../media/image4.gif"/><Relationship Id="rId10" Type="http://schemas.microsoft.com/office/2007/relationships/diagramDrawing" Target="../diagrams/drawing4.xml"/><Relationship Id="rId4" Type="http://schemas.openxmlformats.org/officeDocument/2006/relationships/image" Target="../media/image3.gif"/><Relationship Id="rId9" Type="http://schemas.openxmlformats.org/officeDocument/2006/relationships/diagramColors" Target="../diagrams/colors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2.gif"/><Relationship Id="rId7" Type="http://schemas.openxmlformats.org/officeDocument/2006/relationships/diagramLayout" Target="../diagrams/layout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5.xml"/><Relationship Id="rId5" Type="http://schemas.openxmlformats.org/officeDocument/2006/relationships/image" Target="../media/image4.gif"/><Relationship Id="rId10" Type="http://schemas.microsoft.com/office/2007/relationships/diagramDrawing" Target="../diagrams/drawing5.xml"/><Relationship Id="rId4" Type="http://schemas.openxmlformats.org/officeDocument/2006/relationships/image" Target="../media/image3.gif"/><Relationship Id="rId9" Type="http://schemas.openxmlformats.org/officeDocument/2006/relationships/diagramColors" Target="../diagrams/colors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4a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3.m4a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gif"/><Relationship Id="rId7" Type="http://schemas.openxmlformats.org/officeDocument/2006/relationships/diagramLayout" Target="../diagrams/layou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4.gif"/><Relationship Id="rId10" Type="http://schemas.microsoft.com/office/2007/relationships/diagramDrawing" Target="../diagrams/drawing1.xml"/><Relationship Id="rId4" Type="http://schemas.openxmlformats.org/officeDocument/2006/relationships/image" Target="../media/image3.gif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.gif"/><Relationship Id="rId7" Type="http://schemas.openxmlformats.org/officeDocument/2006/relationships/diagramLayout" Target="../diagrams/layout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4.gif"/><Relationship Id="rId10" Type="http://schemas.microsoft.com/office/2007/relationships/diagramDrawing" Target="../diagrams/drawing2.xml"/><Relationship Id="rId4" Type="http://schemas.openxmlformats.org/officeDocument/2006/relationships/image" Target="../media/image3.gif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2.gif"/><Relationship Id="rId7" Type="http://schemas.openxmlformats.org/officeDocument/2006/relationships/diagramLayout" Target="../diagrams/layout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5" Type="http://schemas.openxmlformats.org/officeDocument/2006/relationships/image" Target="../media/image4.gif"/><Relationship Id="rId10" Type="http://schemas.microsoft.com/office/2007/relationships/diagramDrawing" Target="../diagrams/drawing3.xml"/><Relationship Id="rId4" Type="http://schemas.openxmlformats.org/officeDocument/2006/relationships/image" Target="../media/image3.gif"/><Relationship Id="rId9" Type="http://schemas.openxmlformats.org/officeDocument/2006/relationships/diagramColors" Target="../diagrams/colors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r="19512"/>
          <a:stretch/>
        </p:blipFill>
        <p:spPr>
          <a:xfrm>
            <a:off x="-65435" y="-27384"/>
            <a:ext cx="9180513" cy="688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6" name="Picture 2" descr="C:\Users\Denis\Desktop\Воскобович\Новая папка\13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916" y="3415308"/>
            <a:ext cx="1333474" cy="72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nis\Desktop\Воскобович\Новая папка\75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637" y="2895790"/>
            <a:ext cx="1225480" cy="135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nis\Desktop\Воскобович\Новая папка\1448889150_forelle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17" y="5608941"/>
            <a:ext cx="1060594" cy="106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65435" y="-27384"/>
            <a:ext cx="9180513" cy="6581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МУНИЦИПАЛЬНОЕ ДОШКОЛЬНОЕ ОБРАЗОВАТЕЛЬНОЕ УЧРЕЖДЕНИЕ ДЕТСКИЙ САД №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19  </a:t>
            </a:r>
            <a:r>
              <a:rPr lang="ru-RU" b="1" dirty="0" err="1" smtClean="0">
                <a:latin typeface="Times New Roman"/>
                <a:ea typeface="Times New Roman"/>
                <a:cs typeface="Times New Roman"/>
              </a:rPr>
              <a:t>с.ПОДЛЕСНОЕ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 </a:t>
            </a:r>
            <a:endParaRPr lang="ru-RU" sz="28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МАРКСОВСКОГО РАЙОНА  САРАТОВСКОЙ ОБЛАСТИ</a:t>
            </a:r>
            <a:endParaRPr lang="ru-RU" sz="28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4000" dirty="0">
              <a:ea typeface="Calibri"/>
              <a:cs typeface="Times New Roman"/>
            </a:endParaRPr>
          </a:p>
          <a:p>
            <a:pPr lvl="0" algn="ctr"/>
            <a:endParaRPr lang="ru-RU" sz="2800" dirty="0" smtClean="0">
              <a:solidFill>
                <a:srgbClr val="002060"/>
              </a:solidFill>
              <a:latin typeface="Arial"/>
            </a:endParaRPr>
          </a:p>
          <a:p>
            <a:pPr lvl="0" algn="ctr"/>
            <a:r>
              <a:rPr lang="ru-RU" sz="3200" b="1" dirty="0" smtClean="0">
                <a:solidFill>
                  <a:schemeClr val="bg1"/>
                </a:solidFill>
                <a:latin typeface="Arial"/>
              </a:rPr>
              <a:t>Дидактическое пособие по экологическому воспитанию детей.</a:t>
            </a:r>
          </a:p>
          <a:p>
            <a:pPr lvl="0" algn="ctr"/>
            <a:r>
              <a:rPr lang="ru-RU" sz="3200" b="1" dirty="0" smtClean="0">
                <a:solidFill>
                  <a:schemeClr val="bg1"/>
                </a:solidFill>
                <a:latin typeface="Arial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latin typeface="Arial"/>
              </a:rPr>
              <a:t>Лэпбук</a:t>
            </a:r>
            <a:endParaRPr lang="ru-RU" sz="3200" b="1" dirty="0">
              <a:solidFill>
                <a:schemeClr val="bg1"/>
              </a:solidFill>
              <a:latin typeface="Arial"/>
            </a:endParaRPr>
          </a:p>
          <a:p>
            <a:pPr lvl="0" algn="ctr"/>
            <a:r>
              <a:rPr lang="ru-RU" sz="3200" b="1" dirty="0">
                <a:solidFill>
                  <a:schemeClr val="bg1"/>
                </a:solidFill>
                <a:latin typeface="Arial"/>
              </a:rPr>
              <a:t>«Времена года</a:t>
            </a:r>
            <a:r>
              <a:rPr lang="ru-RU" sz="3200" b="1" dirty="0" smtClean="0">
                <a:solidFill>
                  <a:schemeClr val="bg1"/>
                </a:solidFill>
                <a:latin typeface="Arial"/>
              </a:rPr>
              <a:t>»   </a:t>
            </a:r>
          </a:p>
          <a:p>
            <a:pPr lvl="0"/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lvl="0"/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lvl="0"/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lvl="0"/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lvl="0"/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lvl="0" algn="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 высшей категории: Маркова Л.В.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Denis\Desktop\Воскобович\Новая папка\13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90" y="4645852"/>
            <a:ext cx="1333474" cy="72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Голос 008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9.6086" end="840.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03116" y="4999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Гр Клубника 1\дид.пос\IMG_20180228_1216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66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r="19512"/>
          <a:stretch/>
        </p:blipFill>
        <p:spPr>
          <a:xfrm>
            <a:off x="-153889" y="-52486"/>
            <a:ext cx="9180513" cy="688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6" name="Picture 2" descr="C:\Users\Denis\Desktop\Воскобович\Новая папка\1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90" y="5975520"/>
            <a:ext cx="1333474" cy="72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nis\Desktop\Воскобович\Новая папка\75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637" y="2895790"/>
            <a:ext cx="1225480" cy="135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nis\Desktop\Воскобович\Новая папка\1448889150_forelle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17" y="5608941"/>
            <a:ext cx="1060594" cy="106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atin typeface="Arial"/>
                <a:cs typeface="Aharoni" pitchFamily="2" charset="-79"/>
              </a:rPr>
              <a:t>На правой </a:t>
            </a:r>
            <a:r>
              <a:rPr lang="ru-RU" sz="2400" b="1" u="sng" dirty="0" smtClean="0">
                <a:latin typeface="Arial"/>
                <a:cs typeface="Aharoni" pitchFamily="2" charset="-79"/>
              </a:rPr>
              <a:t>стороне </a:t>
            </a:r>
            <a:r>
              <a:rPr lang="ru-RU" sz="2400" b="1" u="sng" dirty="0">
                <a:latin typeface="Arial"/>
                <a:cs typeface="Aharoni" pitchFamily="2" charset="-79"/>
              </a:rPr>
              <a:t> расположились: </a:t>
            </a:r>
          </a:p>
          <a:p>
            <a:endParaRPr lang="ru-RU" sz="2400" b="1" dirty="0" smtClean="0">
              <a:latin typeface="Arial"/>
              <a:cs typeface="Aharoni" pitchFamily="2" charset="-79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01885489"/>
              </p:ext>
            </p:extLst>
          </p:nvPr>
        </p:nvGraphicFramePr>
        <p:xfrm>
          <a:off x="-153889" y="830997"/>
          <a:ext cx="9180513" cy="4630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973793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Гр Клубника 1\дид.пос\IMG_20180228_1216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4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r="19512"/>
          <a:stretch/>
        </p:blipFill>
        <p:spPr>
          <a:xfrm>
            <a:off x="-27384" y="-27384"/>
            <a:ext cx="9180513" cy="688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6" name="Picture 2" descr="C:\Users\Denis\Desktop\Воскобович\Новая папка\1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90" y="5975520"/>
            <a:ext cx="1333474" cy="72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nis\Desktop\Воскобович\Новая папка\75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374" y="69855"/>
            <a:ext cx="1225480" cy="135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nis\Desktop\Воскобович\Новая папка\1448889150_forelle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17" y="5608941"/>
            <a:ext cx="1060594" cy="106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76200" y="20216"/>
            <a:ext cx="9400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11111"/>
                </a:solidFill>
                <a:latin typeface="Arial"/>
              </a:rPr>
              <a:t>На  левой половинке расположились: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24710888"/>
              </p:ext>
            </p:extLst>
          </p:nvPr>
        </p:nvGraphicFramePr>
        <p:xfrm>
          <a:off x="-1" y="747954"/>
          <a:ext cx="9153129" cy="5057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7898533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Гр Клубника 1\дид.пос\IMG_20180228_1216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84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Гр Клубника 1\дид.пос\IMG_20180228_1215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6020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r="19512"/>
          <a:stretch/>
        </p:blipFill>
        <p:spPr>
          <a:xfrm>
            <a:off x="-36513" y="0"/>
            <a:ext cx="9180513" cy="688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6" name="Picture 2" descr="C:\Users\Denis\Desktop\Воскобович\Новая папка\1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90" y="5975520"/>
            <a:ext cx="1333474" cy="72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nis\Desktop\Воскобович\Новая папка\75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387" y="404664"/>
            <a:ext cx="1225480" cy="135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nis\Desktop\Воскобович\Новая папка\1448889150_forelle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17" y="5608941"/>
            <a:ext cx="1060594" cy="106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10800000" flipV="1">
            <a:off x="781817" y="2575387"/>
            <a:ext cx="7609002" cy="830997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40000"/>
                  <a:lumOff val="60000"/>
                  <a:alpha val="54000"/>
                </a:schemeClr>
              </a:gs>
              <a:gs pos="100000">
                <a:schemeClr val="accent3">
                  <a:lumMod val="20000"/>
                  <a:lumOff val="80000"/>
                  <a:alpha val="40000"/>
                </a:schemeClr>
              </a:gs>
            </a:gsLst>
            <a:lin ang="5400000" scaled="0"/>
          </a:gradFill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u="sng" dirty="0" smtClean="0">
                <a:solidFill>
                  <a:srgbClr val="9BBB59">
                    <a:lumMod val="50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AleksandraC" pitchFamily="50" charset="-52"/>
              </a:rPr>
              <a:t>Спасибо за внимание!</a:t>
            </a:r>
          </a:p>
        </p:txBody>
      </p:sp>
      <p:pic>
        <p:nvPicPr>
          <p:cNvPr id="8" name="Picture 3" descr="C:\Users\Denis\Desktop\Воскобович\Новая папка\75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4664"/>
            <a:ext cx="1225480" cy="135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Denis\Desktop\Воскобович\Новая папка\75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897" y="1235163"/>
            <a:ext cx="1225480" cy="135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11" y="4509120"/>
            <a:ext cx="122555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628885"/>
            <a:ext cx="122555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23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64" y="0"/>
            <a:ext cx="9162764" cy="697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87444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4000" b="1" dirty="0" smtClean="0">
              <a:solidFill>
                <a:srgbClr val="4BACC6">
                  <a:lumMod val="75000"/>
                </a:srgbClr>
              </a:solidFill>
              <a:latin typeface="Arial"/>
            </a:endParaRPr>
          </a:p>
          <a:p>
            <a:pPr lvl="0" algn="ctr"/>
            <a:r>
              <a:rPr lang="ru-RU" sz="4000" b="1" dirty="0" err="1" smtClean="0">
                <a:solidFill>
                  <a:schemeClr val="bg1"/>
                </a:solidFill>
                <a:latin typeface="Arial"/>
              </a:rPr>
              <a:t>Лэпбук</a:t>
            </a:r>
            <a:r>
              <a:rPr lang="ru-RU" sz="4000" b="1" dirty="0">
                <a:solidFill>
                  <a:schemeClr val="bg1"/>
                </a:solidFill>
                <a:latin typeface="Arial"/>
              </a:rPr>
              <a:t> объединяет обучение и воспитание в целостный процесс и дает возможность построить деятельность на основе индивидуальных особенностей каждого ребенка. </a:t>
            </a:r>
            <a:endParaRPr lang="ru-RU" sz="4000" b="1" dirty="0">
              <a:solidFill>
                <a:schemeClr val="bg1"/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  <a:latin typeface="AleksandraC" pitchFamily="50" charset="-5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76060"/>
            <a:ext cx="10604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58139"/>
            <a:ext cx="10604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99" y="3860234"/>
            <a:ext cx="10604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876060"/>
            <a:ext cx="1328737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5353" y="5406285"/>
            <a:ext cx="609600" cy="609600"/>
          </a:xfrm>
          <a:prstGeom prst="rect">
            <a:avLst/>
          </a:prstGeom>
        </p:spPr>
      </p:pic>
      <p:pic>
        <p:nvPicPr>
          <p:cNvPr id="4" name="г 2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52120" y="5513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538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r="19512"/>
          <a:stretch/>
        </p:blipFill>
        <p:spPr>
          <a:xfrm>
            <a:off x="-58639" y="65598"/>
            <a:ext cx="9355442" cy="70165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6" name="Picture 2" descr="C:\Users\Denis\Desktop\Воскобович\Новая папка\13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90" y="5975520"/>
            <a:ext cx="1333474" cy="72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nis\Desktop\Воскобович\Новая папка\75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637" y="2895790"/>
            <a:ext cx="1225480" cy="135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nis\Desktop\Воскобович\Новая папка\1448889150_forelle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17" y="5608941"/>
            <a:ext cx="1060594" cy="106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6513" y="0"/>
            <a:ext cx="890762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Целью данного </a:t>
            </a:r>
            <a:r>
              <a:rPr lang="ru-RU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лэпбука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является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закрепление представлений детей особенностей времен года, а так же закрепление умения различать времена года по признакам и по сезонным изменениям. Развивать умение восстанавливать логическую взаимосвязь путем использования материала, который направлен так же на развитие и воспитание у детей творческого потенциала, детской инициативности, которая учит мыслить в рамках темы" Времена года"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Голос 0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1790" y="4999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77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r="19512"/>
          <a:stretch/>
        </p:blipFill>
        <p:spPr>
          <a:xfrm>
            <a:off x="0" y="40136"/>
            <a:ext cx="9180513" cy="688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6" name="Picture 2" descr="C:\Users\Denis\Desktop\Воскобович\Новая папка\1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90" y="5975520"/>
            <a:ext cx="1333474" cy="72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nis\Desktop\Воскобович\Новая папка\75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637" y="2895790"/>
            <a:ext cx="1225480" cy="135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nis\Desktop\Воскобович\Новая папка\1448889150_forelle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17" y="5608941"/>
            <a:ext cx="1060594" cy="106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458266175"/>
              </p:ext>
            </p:extLst>
          </p:nvPr>
        </p:nvGraphicFramePr>
        <p:xfrm>
          <a:off x="0" y="188640"/>
          <a:ext cx="914400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02129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r="19512"/>
          <a:stretch/>
        </p:blipFill>
        <p:spPr>
          <a:xfrm>
            <a:off x="-36513" y="0"/>
            <a:ext cx="9180513" cy="688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6" name="Picture 2" descr="C:\Users\Denis\Desktop\Воскобович\Новая папка\1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90" y="5975520"/>
            <a:ext cx="1333474" cy="72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nis\Desktop\Воскобович\Новая папка\75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637" y="2895790"/>
            <a:ext cx="1225480" cy="135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nis\Desktop\Воскобович\Новая папка\1448889150_forelle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17" y="5608941"/>
            <a:ext cx="1060594" cy="106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6514" y="0"/>
            <a:ext cx="91805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/>
              </a:rPr>
              <a:t/>
            </a:r>
            <a:br>
              <a:rPr lang="ru-RU" sz="2400" b="1" dirty="0">
                <a:solidFill>
                  <a:schemeClr val="bg1"/>
                </a:solidFill>
                <a:latin typeface="Arial"/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94912" y="254807"/>
            <a:ext cx="7517660" cy="6683082"/>
            <a:chOff x="794912" y="254807"/>
            <a:chExt cx="7517660" cy="6683082"/>
          </a:xfrm>
        </p:grpSpPr>
        <p:sp>
          <p:nvSpPr>
            <p:cNvPr id="8" name="Полилиния 7"/>
            <p:cNvSpPr/>
            <p:nvPr/>
          </p:nvSpPr>
          <p:spPr>
            <a:xfrm>
              <a:off x="3581195" y="254807"/>
              <a:ext cx="1908716" cy="1465331"/>
            </a:xfrm>
            <a:custGeom>
              <a:avLst/>
              <a:gdLst>
                <a:gd name="connsiteX0" fmla="*/ 0 w 1908716"/>
                <a:gd name="connsiteY0" fmla="*/ 732666 h 1465331"/>
                <a:gd name="connsiteX1" fmla="*/ 954358 w 1908716"/>
                <a:gd name="connsiteY1" fmla="*/ 0 h 1465331"/>
                <a:gd name="connsiteX2" fmla="*/ 1908716 w 1908716"/>
                <a:gd name="connsiteY2" fmla="*/ 732666 h 1465331"/>
                <a:gd name="connsiteX3" fmla="*/ 954358 w 1908716"/>
                <a:gd name="connsiteY3" fmla="*/ 1465332 h 1465331"/>
                <a:gd name="connsiteX4" fmla="*/ 0 w 1908716"/>
                <a:gd name="connsiteY4" fmla="*/ 732666 h 1465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8716" h="1465331">
                  <a:moveTo>
                    <a:pt x="0" y="732666"/>
                  </a:moveTo>
                  <a:cubicBezTo>
                    <a:pt x="0" y="328026"/>
                    <a:pt x="427281" y="0"/>
                    <a:pt x="954358" y="0"/>
                  </a:cubicBezTo>
                  <a:cubicBezTo>
                    <a:pt x="1481435" y="0"/>
                    <a:pt x="1908716" y="328026"/>
                    <a:pt x="1908716" y="732666"/>
                  </a:cubicBezTo>
                  <a:cubicBezTo>
                    <a:pt x="1908716" y="1137306"/>
                    <a:pt x="1481435" y="1465332"/>
                    <a:pt x="954358" y="1465332"/>
                  </a:cubicBezTo>
                  <a:cubicBezTo>
                    <a:pt x="427281" y="1465332"/>
                    <a:pt x="0" y="1137306"/>
                    <a:pt x="0" y="732666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10005" tIns="245073" rIns="310005" bIns="245073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err="1" smtClean="0">
                  <a:latin typeface="Times New Roman" pitchFamily="18" charset="0"/>
                  <a:cs typeface="Times New Roman" pitchFamily="18" charset="0"/>
                </a:rPr>
                <a:t>Лэпбук</a:t>
              </a:r>
              <a:r>
                <a:rPr lang="ru-RU" sz="2400" kern="1200" dirty="0" smtClean="0">
                  <a:latin typeface="Times New Roman" pitchFamily="18" charset="0"/>
                  <a:cs typeface="Times New Roman" pitchFamily="18" charset="0"/>
                </a:rPr>
                <a:t>: помогает </a:t>
              </a:r>
              <a:endParaRPr lang="ru-RU" sz="24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 rot="2160000">
              <a:off x="5360885" y="1435905"/>
              <a:ext cx="549966" cy="701986"/>
            </a:xfrm>
            <a:custGeom>
              <a:avLst/>
              <a:gdLst>
                <a:gd name="connsiteX0" fmla="*/ 0 w 549966"/>
                <a:gd name="connsiteY0" fmla="*/ 140397 h 701986"/>
                <a:gd name="connsiteX1" fmla="*/ 274983 w 549966"/>
                <a:gd name="connsiteY1" fmla="*/ 140397 h 701986"/>
                <a:gd name="connsiteX2" fmla="*/ 274983 w 549966"/>
                <a:gd name="connsiteY2" fmla="*/ 0 h 701986"/>
                <a:gd name="connsiteX3" fmla="*/ 549966 w 549966"/>
                <a:gd name="connsiteY3" fmla="*/ 350993 h 701986"/>
                <a:gd name="connsiteX4" fmla="*/ 274983 w 549966"/>
                <a:gd name="connsiteY4" fmla="*/ 701986 h 701986"/>
                <a:gd name="connsiteX5" fmla="*/ 274983 w 549966"/>
                <a:gd name="connsiteY5" fmla="*/ 561589 h 701986"/>
                <a:gd name="connsiteX6" fmla="*/ 0 w 549966"/>
                <a:gd name="connsiteY6" fmla="*/ 561589 h 701986"/>
                <a:gd name="connsiteX7" fmla="*/ 0 w 549966"/>
                <a:gd name="connsiteY7" fmla="*/ 140397 h 70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9966" h="701986">
                  <a:moveTo>
                    <a:pt x="0" y="140397"/>
                  </a:moveTo>
                  <a:lnTo>
                    <a:pt x="274983" y="140397"/>
                  </a:lnTo>
                  <a:lnTo>
                    <a:pt x="274983" y="0"/>
                  </a:lnTo>
                  <a:lnTo>
                    <a:pt x="549966" y="350993"/>
                  </a:lnTo>
                  <a:lnTo>
                    <a:pt x="274983" y="701986"/>
                  </a:lnTo>
                  <a:lnTo>
                    <a:pt x="274983" y="561589"/>
                  </a:lnTo>
                  <a:lnTo>
                    <a:pt x="0" y="561589"/>
                  </a:lnTo>
                  <a:lnTo>
                    <a:pt x="0" y="14039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140397" rIns="164989" bIns="140396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000" kern="120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810901" y="1634707"/>
              <a:ext cx="2501671" cy="2376291"/>
            </a:xfrm>
            <a:custGeom>
              <a:avLst/>
              <a:gdLst>
                <a:gd name="connsiteX0" fmla="*/ 0 w 2501671"/>
                <a:gd name="connsiteY0" fmla="*/ 1188146 h 2376291"/>
                <a:gd name="connsiteX1" fmla="*/ 1250836 w 2501671"/>
                <a:gd name="connsiteY1" fmla="*/ 0 h 2376291"/>
                <a:gd name="connsiteX2" fmla="*/ 2501672 w 2501671"/>
                <a:gd name="connsiteY2" fmla="*/ 1188146 h 2376291"/>
                <a:gd name="connsiteX3" fmla="*/ 1250836 w 2501671"/>
                <a:gd name="connsiteY3" fmla="*/ 2376292 h 2376291"/>
                <a:gd name="connsiteX4" fmla="*/ 0 w 2501671"/>
                <a:gd name="connsiteY4" fmla="*/ 1188146 h 2376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1671" h="2376291">
                  <a:moveTo>
                    <a:pt x="0" y="1188146"/>
                  </a:moveTo>
                  <a:cubicBezTo>
                    <a:pt x="0" y="531951"/>
                    <a:pt x="560018" y="0"/>
                    <a:pt x="1250836" y="0"/>
                  </a:cubicBezTo>
                  <a:cubicBezTo>
                    <a:pt x="1941654" y="0"/>
                    <a:pt x="2501672" y="531951"/>
                    <a:pt x="2501672" y="1188146"/>
                  </a:cubicBezTo>
                  <a:cubicBezTo>
                    <a:pt x="2501672" y="1844341"/>
                    <a:pt x="1941654" y="2376292"/>
                    <a:pt x="1250836" y="2376292"/>
                  </a:cubicBezTo>
                  <a:cubicBezTo>
                    <a:pt x="560018" y="2376292"/>
                    <a:pt x="0" y="1844341"/>
                    <a:pt x="0" y="1188146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2483469"/>
                <a:satOff val="9953"/>
                <a:lumOff val="2157"/>
                <a:alphaOff val="0"/>
              </a:schemeClr>
            </a:fillRef>
            <a:effectRef idx="1">
              <a:schemeClr val="accent5">
                <a:hueOff val="-2483469"/>
                <a:satOff val="9953"/>
                <a:lumOff val="2157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89221" tIns="370860" rIns="389221" bIns="370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latin typeface="Times New Roman" pitchFamily="18" charset="0"/>
                  <a:cs typeface="Times New Roman" pitchFamily="18" charset="0"/>
                </a:rPr>
                <a:t>ребенку по своему желанию организовать информацию по изучаемой теме и лучше понять и запомнить материал.1</a:t>
              </a:r>
              <a:endParaRPr lang="ru-RU" sz="1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 rot="17280000">
              <a:off x="6306268" y="4036975"/>
              <a:ext cx="493864" cy="701987"/>
            </a:xfrm>
            <a:custGeom>
              <a:avLst/>
              <a:gdLst>
                <a:gd name="connsiteX0" fmla="*/ 0 w 493863"/>
                <a:gd name="connsiteY0" fmla="*/ 140397 h 701986"/>
                <a:gd name="connsiteX1" fmla="*/ 246932 w 493863"/>
                <a:gd name="connsiteY1" fmla="*/ 140397 h 701986"/>
                <a:gd name="connsiteX2" fmla="*/ 246932 w 493863"/>
                <a:gd name="connsiteY2" fmla="*/ 0 h 701986"/>
                <a:gd name="connsiteX3" fmla="*/ 493863 w 493863"/>
                <a:gd name="connsiteY3" fmla="*/ 350993 h 701986"/>
                <a:gd name="connsiteX4" fmla="*/ 246932 w 493863"/>
                <a:gd name="connsiteY4" fmla="*/ 701986 h 701986"/>
                <a:gd name="connsiteX5" fmla="*/ 246932 w 493863"/>
                <a:gd name="connsiteY5" fmla="*/ 561589 h 701986"/>
                <a:gd name="connsiteX6" fmla="*/ 0 w 493863"/>
                <a:gd name="connsiteY6" fmla="*/ 561589 h 701986"/>
                <a:gd name="connsiteX7" fmla="*/ 0 w 493863"/>
                <a:gd name="connsiteY7" fmla="*/ 140397 h 70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863" h="701986">
                  <a:moveTo>
                    <a:pt x="493863" y="561589"/>
                  </a:moveTo>
                  <a:lnTo>
                    <a:pt x="246931" y="561589"/>
                  </a:lnTo>
                  <a:lnTo>
                    <a:pt x="246931" y="701986"/>
                  </a:lnTo>
                  <a:lnTo>
                    <a:pt x="0" y="350993"/>
                  </a:lnTo>
                  <a:lnTo>
                    <a:pt x="246931" y="0"/>
                  </a:lnTo>
                  <a:lnTo>
                    <a:pt x="246931" y="140397"/>
                  </a:lnTo>
                  <a:lnTo>
                    <a:pt x="493863" y="140397"/>
                  </a:lnTo>
                  <a:lnTo>
                    <a:pt x="493863" y="56158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2483469"/>
                <a:satOff val="9953"/>
                <a:lumOff val="2157"/>
                <a:alphaOff val="0"/>
              </a:schemeClr>
            </a:fillRef>
            <a:effectRef idx="1">
              <a:schemeClr val="accent5">
                <a:hueOff val="-2483469"/>
                <a:satOff val="9953"/>
                <a:lumOff val="2157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48158" tIns="140396" rIns="1" bIns="140398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000" kern="120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5019277" y="4803061"/>
              <a:ext cx="2155087" cy="1978998"/>
            </a:xfrm>
            <a:custGeom>
              <a:avLst/>
              <a:gdLst>
                <a:gd name="connsiteX0" fmla="*/ 0 w 2155087"/>
                <a:gd name="connsiteY0" fmla="*/ 989499 h 1978998"/>
                <a:gd name="connsiteX1" fmla="*/ 1077544 w 2155087"/>
                <a:gd name="connsiteY1" fmla="*/ 0 h 1978998"/>
                <a:gd name="connsiteX2" fmla="*/ 2155088 w 2155087"/>
                <a:gd name="connsiteY2" fmla="*/ 989499 h 1978998"/>
                <a:gd name="connsiteX3" fmla="*/ 1077544 w 2155087"/>
                <a:gd name="connsiteY3" fmla="*/ 1978998 h 1978998"/>
                <a:gd name="connsiteX4" fmla="*/ 0 w 2155087"/>
                <a:gd name="connsiteY4" fmla="*/ 989499 h 197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087" h="1978998">
                  <a:moveTo>
                    <a:pt x="0" y="989499"/>
                  </a:moveTo>
                  <a:cubicBezTo>
                    <a:pt x="0" y="443014"/>
                    <a:pt x="482433" y="0"/>
                    <a:pt x="1077544" y="0"/>
                  </a:cubicBezTo>
                  <a:cubicBezTo>
                    <a:pt x="1672655" y="0"/>
                    <a:pt x="2155088" y="443014"/>
                    <a:pt x="2155088" y="989499"/>
                  </a:cubicBezTo>
                  <a:cubicBezTo>
                    <a:pt x="2155088" y="1535984"/>
                    <a:pt x="1672655" y="1978998"/>
                    <a:pt x="1077544" y="1978998"/>
                  </a:cubicBezTo>
                  <a:cubicBezTo>
                    <a:pt x="482433" y="1978998"/>
                    <a:pt x="0" y="1535984"/>
                    <a:pt x="0" y="989499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1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38465" tIns="312678" rIns="338465" bIns="312678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latin typeface="Times New Roman" pitchFamily="18" charset="0"/>
                  <a:cs typeface="Times New Roman" pitchFamily="18" charset="0"/>
                </a:rPr>
                <a:t>Это отличный способ для повторения пройденного материала.. </a:t>
              </a:r>
              <a:endParaRPr lang="ru-RU" sz="1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 rot="21600000">
              <a:off x="4436062" y="5441566"/>
              <a:ext cx="412139" cy="701987"/>
            </a:xfrm>
            <a:custGeom>
              <a:avLst/>
              <a:gdLst>
                <a:gd name="connsiteX0" fmla="*/ 0 w 412138"/>
                <a:gd name="connsiteY0" fmla="*/ 140397 h 701986"/>
                <a:gd name="connsiteX1" fmla="*/ 206069 w 412138"/>
                <a:gd name="connsiteY1" fmla="*/ 140397 h 701986"/>
                <a:gd name="connsiteX2" fmla="*/ 206069 w 412138"/>
                <a:gd name="connsiteY2" fmla="*/ 0 h 701986"/>
                <a:gd name="connsiteX3" fmla="*/ 412138 w 412138"/>
                <a:gd name="connsiteY3" fmla="*/ 350993 h 701986"/>
                <a:gd name="connsiteX4" fmla="*/ 206069 w 412138"/>
                <a:gd name="connsiteY4" fmla="*/ 701986 h 701986"/>
                <a:gd name="connsiteX5" fmla="*/ 206069 w 412138"/>
                <a:gd name="connsiteY5" fmla="*/ 561589 h 701986"/>
                <a:gd name="connsiteX6" fmla="*/ 0 w 412138"/>
                <a:gd name="connsiteY6" fmla="*/ 561589 h 701986"/>
                <a:gd name="connsiteX7" fmla="*/ 0 w 412138"/>
                <a:gd name="connsiteY7" fmla="*/ 140397 h 70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138" h="701986">
                  <a:moveTo>
                    <a:pt x="412138" y="561589"/>
                  </a:moveTo>
                  <a:lnTo>
                    <a:pt x="206069" y="561589"/>
                  </a:lnTo>
                  <a:lnTo>
                    <a:pt x="206069" y="701986"/>
                  </a:lnTo>
                  <a:lnTo>
                    <a:pt x="0" y="350993"/>
                  </a:lnTo>
                  <a:lnTo>
                    <a:pt x="206069" y="0"/>
                  </a:lnTo>
                  <a:lnTo>
                    <a:pt x="206069" y="140397"/>
                  </a:lnTo>
                  <a:lnTo>
                    <a:pt x="412138" y="140397"/>
                  </a:lnTo>
                  <a:lnTo>
                    <a:pt x="412138" y="56158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1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3641" tIns="140398" rIns="1" bIns="140397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000" kern="1200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1706914" y="4647230"/>
              <a:ext cx="2534742" cy="2290659"/>
            </a:xfrm>
            <a:custGeom>
              <a:avLst/>
              <a:gdLst>
                <a:gd name="connsiteX0" fmla="*/ 0 w 2534742"/>
                <a:gd name="connsiteY0" fmla="*/ 1145330 h 2290659"/>
                <a:gd name="connsiteX1" fmla="*/ 1267371 w 2534742"/>
                <a:gd name="connsiteY1" fmla="*/ 0 h 2290659"/>
                <a:gd name="connsiteX2" fmla="*/ 2534742 w 2534742"/>
                <a:gd name="connsiteY2" fmla="*/ 1145330 h 2290659"/>
                <a:gd name="connsiteX3" fmla="*/ 1267371 w 2534742"/>
                <a:gd name="connsiteY3" fmla="*/ 2290660 h 2290659"/>
                <a:gd name="connsiteX4" fmla="*/ 0 w 2534742"/>
                <a:gd name="connsiteY4" fmla="*/ 1145330 h 229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4742" h="2290659">
                  <a:moveTo>
                    <a:pt x="0" y="1145330"/>
                  </a:moveTo>
                  <a:cubicBezTo>
                    <a:pt x="0" y="512782"/>
                    <a:pt x="567421" y="0"/>
                    <a:pt x="1267371" y="0"/>
                  </a:cubicBezTo>
                  <a:cubicBezTo>
                    <a:pt x="1967321" y="0"/>
                    <a:pt x="2534742" y="512782"/>
                    <a:pt x="2534742" y="1145330"/>
                  </a:cubicBezTo>
                  <a:cubicBezTo>
                    <a:pt x="2534742" y="1777878"/>
                    <a:pt x="1967321" y="2290660"/>
                    <a:pt x="1267371" y="2290660"/>
                  </a:cubicBezTo>
                  <a:cubicBezTo>
                    <a:pt x="567421" y="2290660"/>
                    <a:pt x="0" y="1777878"/>
                    <a:pt x="0" y="1145330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7450407"/>
                <a:satOff val="29858"/>
                <a:lumOff val="6471"/>
                <a:alphaOff val="0"/>
              </a:schemeClr>
            </a:fillRef>
            <a:effectRef idx="1">
              <a:schemeClr val="accent5">
                <a:hueOff val="-7450407"/>
                <a:satOff val="29858"/>
                <a:lumOff val="6471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94064" tIns="358319" rIns="394064" bIns="358319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latin typeface="Times New Roman" pitchFamily="18" charset="0"/>
                  <a:cs typeface="Times New Roman" pitchFamily="18" charset="0"/>
                </a:rPr>
                <a:t>Ребенок научится самостоятельно собирать и организовывать информацию</a:t>
              </a:r>
              <a:endParaRPr lang="ru-RU" sz="1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 rot="25920000">
              <a:off x="2297316" y="3986958"/>
              <a:ext cx="408678" cy="701986"/>
            </a:xfrm>
            <a:custGeom>
              <a:avLst/>
              <a:gdLst>
                <a:gd name="connsiteX0" fmla="*/ 0 w 408677"/>
                <a:gd name="connsiteY0" fmla="*/ 140397 h 701986"/>
                <a:gd name="connsiteX1" fmla="*/ 204339 w 408677"/>
                <a:gd name="connsiteY1" fmla="*/ 140397 h 701986"/>
                <a:gd name="connsiteX2" fmla="*/ 204339 w 408677"/>
                <a:gd name="connsiteY2" fmla="*/ 0 h 701986"/>
                <a:gd name="connsiteX3" fmla="*/ 408677 w 408677"/>
                <a:gd name="connsiteY3" fmla="*/ 350993 h 701986"/>
                <a:gd name="connsiteX4" fmla="*/ 204339 w 408677"/>
                <a:gd name="connsiteY4" fmla="*/ 701986 h 701986"/>
                <a:gd name="connsiteX5" fmla="*/ 204339 w 408677"/>
                <a:gd name="connsiteY5" fmla="*/ 561589 h 701986"/>
                <a:gd name="connsiteX6" fmla="*/ 0 w 408677"/>
                <a:gd name="connsiteY6" fmla="*/ 561589 h 701986"/>
                <a:gd name="connsiteX7" fmla="*/ 0 w 408677"/>
                <a:gd name="connsiteY7" fmla="*/ 140397 h 70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8677" h="701986">
                  <a:moveTo>
                    <a:pt x="408677" y="561589"/>
                  </a:moveTo>
                  <a:lnTo>
                    <a:pt x="204338" y="561589"/>
                  </a:lnTo>
                  <a:lnTo>
                    <a:pt x="204338" y="701986"/>
                  </a:lnTo>
                  <a:lnTo>
                    <a:pt x="0" y="350993"/>
                  </a:lnTo>
                  <a:lnTo>
                    <a:pt x="204338" y="0"/>
                  </a:lnTo>
                  <a:lnTo>
                    <a:pt x="204338" y="140397"/>
                  </a:lnTo>
                  <a:lnTo>
                    <a:pt x="408677" y="140397"/>
                  </a:lnTo>
                  <a:lnTo>
                    <a:pt x="408677" y="56158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7450407"/>
                <a:satOff val="29858"/>
                <a:lumOff val="6471"/>
                <a:alphaOff val="0"/>
              </a:schemeClr>
            </a:fillRef>
            <a:effectRef idx="1">
              <a:schemeClr val="accent5">
                <a:hueOff val="-7450407"/>
                <a:satOff val="29858"/>
                <a:lumOff val="6471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2603" tIns="140397" rIns="0" bIns="140396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000" kern="1200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794912" y="1628800"/>
              <a:ext cx="2428914" cy="2388105"/>
            </a:xfrm>
            <a:custGeom>
              <a:avLst/>
              <a:gdLst>
                <a:gd name="connsiteX0" fmla="*/ 0 w 2428914"/>
                <a:gd name="connsiteY0" fmla="*/ 1194053 h 2388105"/>
                <a:gd name="connsiteX1" fmla="*/ 1214457 w 2428914"/>
                <a:gd name="connsiteY1" fmla="*/ 0 h 2388105"/>
                <a:gd name="connsiteX2" fmla="*/ 2428914 w 2428914"/>
                <a:gd name="connsiteY2" fmla="*/ 1194053 h 2388105"/>
                <a:gd name="connsiteX3" fmla="*/ 1214457 w 2428914"/>
                <a:gd name="connsiteY3" fmla="*/ 2388106 h 2388105"/>
                <a:gd name="connsiteX4" fmla="*/ 0 w 2428914"/>
                <a:gd name="connsiteY4" fmla="*/ 1194053 h 238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8914" h="2388105">
                  <a:moveTo>
                    <a:pt x="0" y="1194053"/>
                  </a:moveTo>
                  <a:cubicBezTo>
                    <a:pt x="0" y="534596"/>
                    <a:pt x="543731" y="0"/>
                    <a:pt x="1214457" y="0"/>
                  </a:cubicBezTo>
                  <a:cubicBezTo>
                    <a:pt x="1885183" y="0"/>
                    <a:pt x="2428914" y="534596"/>
                    <a:pt x="2428914" y="1194053"/>
                  </a:cubicBezTo>
                  <a:cubicBezTo>
                    <a:pt x="2428914" y="1853510"/>
                    <a:pt x="1885183" y="2388106"/>
                    <a:pt x="1214457" y="2388106"/>
                  </a:cubicBezTo>
                  <a:cubicBezTo>
                    <a:pt x="543731" y="2388106"/>
                    <a:pt x="0" y="1853510"/>
                    <a:pt x="0" y="1194053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78566" tIns="372590" rIns="378566" bIns="37259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latin typeface="Times New Roman" pitchFamily="18" charset="0"/>
                  <a:cs typeface="Times New Roman" pitchFamily="18" charset="0"/>
                </a:rPr>
                <a:t>Создание </a:t>
              </a:r>
              <a:r>
                <a:rPr lang="ru-RU" sz="1800" kern="1200" smtClean="0">
                  <a:latin typeface="Times New Roman" pitchFamily="18" charset="0"/>
                  <a:cs typeface="Times New Roman" pitchFamily="18" charset="0"/>
                </a:rPr>
                <a:t>лэпбукявляется</a:t>
              </a:r>
              <a:r>
                <a:rPr lang="ru-RU" sz="1800" kern="1200" dirty="0" smtClean="0">
                  <a:latin typeface="Times New Roman" pitchFamily="18" charset="0"/>
                  <a:cs typeface="Times New Roman" pitchFamily="18" charset="0"/>
                </a:rPr>
                <a:t> одним из видов совместной деятельности взрослого и детей..</a:t>
              </a:r>
              <a:endParaRPr lang="ru-RU" sz="1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Полилиния 16"/>
            <p:cNvSpPr/>
            <p:nvPr/>
          </p:nvSpPr>
          <p:spPr>
            <a:xfrm rot="19440000">
              <a:off x="3120906" y="1460493"/>
              <a:ext cx="560979" cy="701986"/>
            </a:xfrm>
            <a:custGeom>
              <a:avLst/>
              <a:gdLst>
                <a:gd name="connsiteX0" fmla="*/ 0 w 560979"/>
                <a:gd name="connsiteY0" fmla="*/ 140397 h 701986"/>
                <a:gd name="connsiteX1" fmla="*/ 280490 w 560979"/>
                <a:gd name="connsiteY1" fmla="*/ 140397 h 701986"/>
                <a:gd name="connsiteX2" fmla="*/ 280490 w 560979"/>
                <a:gd name="connsiteY2" fmla="*/ 0 h 701986"/>
                <a:gd name="connsiteX3" fmla="*/ 560979 w 560979"/>
                <a:gd name="connsiteY3" fmla="*/ 350993 h 701986"/>
                <a:gd name="connsiteX4" fmla="*/ 280490 w 560979"/>
                <a:gd name="connsiteY4" fmla="*/ 701986 h 701986"/>
                <a:gd name="connsiteX5" fmla="*/ 280490 w 560979"/>
                <a:gd name="connsiteY5" fmla="*/ 561589 h 701986"/>
                <a:gd name="connsiteX6" fmla="*/ 0 w 560979"/>
                <a:gd name="connsiteY6" fmla="*/ 561589 h 701986"/>
                <a:gd name="connsiteX7" fmla="*/ 0 w 560979"/>
                <a:gd name="connsiteY7" fmla="*/ 140397 h 70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979" h="701986">
                  <a:moveTo>
                    <a:pt x="0" y="140397"/>
                  </a:moveTo>
                  <a:lnTo>
                    <a:pt x="280490" y="140397"/>
                  </a:lnTo>
                  <a:lnTo>
                    <a:pt x="280490" y="0"/>
                  </a:lnTo>
                  <a:lnTo>
                    <a:pt x="560979" y="350993"/>
                  </a:lnTo>
                  <a:lnTo>
                    <a:pt x="280490" y="701986"/>
                  </a:lnTo>
                  <a:lnTo>
                    <a:pt x="280490" y="561589"/>
                  </a:lnTo>
                  <a:lnTo>
                    <a:pt x="0" y="561589"/>
                  </a:lnTo>
                  <a:lnTo>
                    <a:pt x="0" y="14039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140397" rIns="168293" bIns="140396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0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690889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r="19512"/>
          <a:stretch/>
        </p:blipFill>
        <p:spPr>
          <a:xfrm>
            <a:off x="-36513" y="0"/>
            <a:ext cx="9180513" cy="688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6" name="Picture 2" descr="C:\Users\Denis\Desktop\Воскобович\Новая папка\1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90" y="5975520"/>
            <a:ext cx="1333474" cy="72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nis\Desktop\Воскобович\Новая папка\75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637" y="2895790"/>
            <a:ext cx="1225480" cy="135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nis\Desktop\Воскобович\Новая папка\1448889150_forelle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17" y="5608941"/>
            <a:ext cx="1060594" cy="106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u="sng" dirty="0">
                <a:solidFill>
                  <a:srgbClr val="111111"/>
                </a:solidFill>
                <a:latin typeface="Arial"/>
              </a:rPr>
              <a:t>На обложке у нас разместился календарный алгоритм: осень, зима, весна, лето.</a:t>
            </a:r>
            <a:endParaRPr lang="ru-RU" sz="2400" b="1" u="sng" dirty="0">
              <a:solidFill>
                <a:prstClr val="black"/>
              </a:solidFill>
            </a:endParaRPr>
          </a:p>
        </p:txBody>
      </p:sp>
      <p:pic>
        <p:nvPicPr>
          <p:cNvPr id="5" name="Picture 2" descr="F:\Гр Клубника 1\дид.пос\IMG_20180228_1215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2705"/>
            <a:ext cx="9144000" cy="607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56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r="19512"/>
          <a:stretch/>
        </p:blipFill>
        <p:spPr>
          <a:xfrm>
            <a:off x="-36513" y="40332"/>
            <a:ext cx="9180513" cy="688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6" name="Picture 2" descr="C:\Users\Denis\Desktop\Воскобович\Новая папка\1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90" y="5975520"/>
            <a:ext cx="1333474" cy="72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nis\Desktop\Воскобович\Новая папка\75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637" y="2895790"/>
            <a:ext cx="1225480" cy="135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nis\Desktop\Воскобович\Новая папка\1448889150_forelle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17" y="5608941"/>
            <a:ext cx="1060594" cy="106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6513" y="0"/>
            <a:ext cx="9180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111111"/>
                </a:solidFill>
                <a:latin typeface="Arial"/>
              </a:rPr>
              <a:t>На обратной стороне расположились: </a:t>
            </a:r>
            <a:endParaRPr lang="ru-RU" sz="2400" b="1" u="sng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66199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FF0000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231654"/>
            <a:ext cx="9144000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endParaRPr lang="ru-RU" sz="2400" b="1" dirty="0" smtClean="0">
              <a:solidFill>
                <a:srgbClr val="FF0000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38687025"/>
              </p:ext>
            </p:extLst>
          </p:nvPr>
        </p:nvGraphicFramePr>
        <p:xfrm>
          <a:off x="-36513" y="908720"/>
          <a:ext cx="9180513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5381717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Гр Клубника 1\дид.пос\IMG_20180228_1217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5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r="19512"/>
          <a:stretch/>
        </p:blipFill>
        <p:spPr>
          <a:xfrm>
            <a:off x="-36513" y="0"/>
            <a:ext cx="9180513" cy="688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6" name="Picture 2" descr="C:\Users\Denis\Desktop\Воскобович\Новая папка\1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90" y="5975520"/>
            <a:ext cx="1333474" cy="72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nis\Desktop\Воскобович\Новая папка\75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637" y="2895790"/>
            <a:ext cx="1225480" cy="135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nis\Desktop\Воскобович\Новая папка\1448889150_forelle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17" y="5608941"/>
            <a:ext cx="1060594" cy="106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/>
            <a:r>
              <a:rPr lang="ru-RU" sz="2400" b="1" i="1" u="sng" dirty="0">
                <a:solidFill>
                  <a:srgbClr val="111111"/>
                </a:solidFill>
                <a:latin typeface="Arial" pitchFamily="34" charset="0"/>
                <a:ea typeface="Times New Roman"/>
                <a:cs typeface="Arial" pitchFamily="34" charset="0"/>
              </a:rPr>
              <a:t>На центральной части </a:t>
            </a:r>
            <a:r>
              <a:rPr lang="ru-RU" sz="2400" b="1" i="1" u="sng" dirty="0" err="1">
                <a:solidFill>
                  <a:srgbClr val="111111"/>
                </a:solidFill>
                <a:latin typeface="Arial" pitchFamily="34" charset="0"/>
                <a:ea typeface="Times New Roman"/>
                <a:cs typeface="Arial" pitchFamily="34" charset="0"/>
              </a:rPr>
              <a:t>лэпбука</a:t>
            </a:r>
            <a:r>
              <a:rPr lang="ru-RU" sz="2400" b="1" i="1" u="sng" dirty="0">
                <a:solidFill>
                  <a:srgbClr val="111111"/>
                </a:solidFill>
                <a:latin typeface="Arial" pitchFamily="34" charset="0"/>
                <a:ea typeface="Times New Roman"/>
                <a:cs typeface="Arial" pitchFamily="34" charset="0"/>
              </a:rPr>
              <a:t> </a:t>
            </a:r>
            <a:r>
              <a:rPr lang="ru-RU" sz="2400" b="1" i="1" u="sng" dirty="0" smtClean="0">
                <a:solidFill>
                  <a:srgbClr val="111111"/>
                </a:solidFill>
                <a:latin typeface="Arial" pitchFamily="34" charset="0"/>
                <a:ea typeface="Times New Roman"/>
                <a:cs typeface="Arial" pitchFamily="34" charset="0"/>
              </a:rPr>
              <a:t>: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31315165"/>
              </p:ext>
            </p:extLst>
          </p:nvPr>
        </p:nvGraphicFramePr>
        <p:xfrm>
          <a:off x="-74613" y="692695"/>
          <a:ext cx="9036496" cy="4916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22853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</TotalTime>
  <Words>356</Words>
  <Application>Microsoft Office PowerPoint</Application>
  <PresentationFormat>Экран (4:3)</PresentationFormat>
  <Paragraphs>58</Paragraphs>
  <Slides>16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Тема Office</vt:lpstr>
      <vt:lpstr>3_Тема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выкинул всего одну…</dc:title>
  <dc:creator>Denis</dc:creator>
  <cp:lastModifiedBy>user</cp:lastModifiedBy>
  <cp:revision>174</cp:revision>
  <dcterms:created xsi:type="dcterms:W3CDTF">2017-11-11T12:33:16Z</dcterms:created>
  <dcterms:modified xsi:type="dcterms:W3CDTF">2024-01-16T07:37:52Z</dcterms:modified>
</cp:coreProperties>
</file>