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60" r:id="rId3"/>
    <p:sldId id="282" r:id="rId4"/>
    <p:sldId id="263" r:id="rId5"/>
    <p:sldId id="262" r:id="rId6"/>
    <p:sldId id="264" r:id="rId7"/>
    <p:sldId id="267" r:id="rId8"/>
    <p:sldId id="265" r:id="rId9"/>
    <p:sldId id="280" r:id="rId10"/>
    <p:sldId id="271" r:id="rId11"/>
    <p:sldId id="275" r:id="rId12"/>
    <p:sldId id="273" r:id="rId13"/>
    <p:sldId id="283" r:id="rId14"/>
    <p:sldId id="270" r:id="rId15"/>
    <p:sldId id="284" r:id="rId16"/>
    <p:sldId id="268" r:id="rId17"/>
    <p:sldId id="278" r:id="rId18"/>
    <p:sldId id="269" r:id="rId19"/>
    <p:sldId id="276" r:id="rId20"/>
    <p:sldId id="277" r:id="rId21"/>
    <p:sldId id="266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3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20"/>
            <a:ext cx="9144000" cy="680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4249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ppetite" pitchFamily="2" charset="0"/>
              </a:rPr>
              <a:t>Муниципальное казенное дошкольное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ppetite" pitchFamily="2" charset="0"/>
              </a:rPr>
              <a:t>образовательное учреждение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ppetite" pitchFamily="2" charset="0"/>
              </a:rPr>
              <a:t>«Увинский детский сад №8»</a:t>
            </a:r>
            <a:endParaRPr lang="ru-RU" sz="4000" dirty="0" smtClean="0">
              <a:solidFill>
                <a:srgbClr val="C00000"/>
              </a:solidFill>
              <a:latin typeface="Appetite" pitchFamily="2" charset="0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ppetite" pitchFamily="2" charset="0"/>
              </a:rPr>
              <a:t>«Творческая мастерская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ppetite" pitchFamily="2" charset="0"/>
              </a:rPr>
              <a:t>педагогического опыта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ppetite" pitchFamily="2" charset="0"/>
              </a:rPr>
              <a:t>2023 </a:t>
            </a:r>
            <a:r>
              <a:rPr lang="ru-RU" sz="4000" dirty="0" smtClean="0">
                <a:solidFill>
                  <a:srgbClr val="C00000"/>
                </a:solidFill>
                <a:latin typeface="Appetite" pitchFamily="2" charset="0"/>
              </a:rPr>
              <a:t>год»</a:t>
            </a:r>
            <a:endParaRPr lang="ru-RU" sz="32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ppetite" pitchFamily="2" charset="0"/>
              </a:rPr>
              <a:t>Тема: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ppetite" pitchFamily="2" charset="0"/>
              </a:rPr>
              <a:t>«Система работы по реализации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ppetite" pitchFamily="2" charset="0"/>
              </a:rPr>
              <a:t>регионального компонента в ДОУ»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 старший воспитатель </a:t>
            </a: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- </a:t>
            </a:r>
            <a:r>
              <a:rPr lang="ru-RU" sz="2400" dirty="0" err="1" smtClean="0">
                <a:solidFill>
                  <a:srgbClr val="002060"/>
                </a:solidFill>
                <a:latin typeface="Appetite" pitchFamily="2" charset="0"/>
              </a:rPr>
              <a:t>Лефлер</a:t>
            </a: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 Вероника Геннадьевна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п.Ува,2022 год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2120" y="234722"/>
            <a:ext cx="3168352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3888" y="4080255"/>
            <a:ext cx="1872208" cy="2496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84" y="1237668"/>
            <a:ext cx="3672408" cy="2754306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116088" y="219723"/>
            <a:ext cx="2895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etite" pitchFamily="2" charset="0"/>
              </a:rPr>
              <a:t>Сотрудничество с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etite" pitchFamily="2" charset="0"/>
              </a:rPr>
              <a:t> районной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etite" pitchFamily="2" charset="0"/>
              </a:rPr>
              <a:t> библиотекой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petite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52936"/>
            <a:ext cx="2679762" cy="3573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7654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2707"/>
            <a:ext cx="3439895" cy="3011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48" y="3356992"/>
            <a:ext cx="2523983" cy="1892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645024"/>
            <a:ext cx="1762474" cy="2349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85" y="3250749"/>
            <a:ext cx="2807295" cy="2105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6459"/>
          <a:stretch/>
        </p:blipFill>
        <p:spPr>
          <a:xfrm>
            <a:off x="0" y="589"/>
            <a:ext cx="127670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05140" y="55284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ppetite" pitchFamily="2" charset="0"/>
              </a:rPr>
              <a:t>Интеграция регионального компонента в образовательную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096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20455" r="24493"/>
          <a:stretch/>
        </p:blipFill>
        <p:spPr>
          <a:xfrm>
            <a:off x="5722322" y="454484"/>
            <a:ext cx="2874567" cy="2542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6092"/>
          <a:stretch/>
        </p:blipFill>
        <p:spPr>
          <a:xfrm>
            <a:off x="5580112" y="3192887"/>
            <a:ext cx="2913511" cy="3039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22516" b="3144"/>
          <a:stretch/>
        </p:blipFill>
        <p:spPr>
          <a:xfrm>
            <a:off x="1948253" y="695425"/>
            <a:ext cx="3610882" cy="2088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13740"/>
          <a:stretch/>
        </p:blipFill>
        <p:spPr>
          <a:xfrm>
            <a:off x="1917559" y="2996951"/>
            <a:ext cx="3528780" cy="2419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0379" y="5661248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Мероприятия с детьми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359078"/>
            <a:ext cx="397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Работа с родителями</a:t>
            </a:r>
            <a:endParaRPr lang="ru-RU" sz="28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68760"/>
            <a:ext cx="3035829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82298"/>
            <a:ext cx="3294112" cy="2470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6" y="3717032"/>
            <a:ext cx="3419872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17032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3728"/>
            <a:ext cx="581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«Семьи </a:t>
            </a:r>
            <a:r>
              <a:rPr lang="ru-RU" sz="2400" dirty="0">
                <a:solidFill>
                  <a:srgbClr val="002060"/>
                </a:solidFill>
                <a:latin typeface="Appetite" pitchFamily="2" charset="0"/>
              </a:rPr>
              <a:t>У</a:t>
            </a: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дмуртии – гордость России»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5122" name="Picture 2" descr="C:\Users\user\Desktop\vfpnN1kY0J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l-92PA0YVl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8163" r="17826" b="34690"/>
          <a:stretch/>
        </p:blipFill>
        <p:spPr bwMode="auto">
          <a:xfrm>
            <a:off x="4696042" y="750043"/>
            <a:ext cx="4225038" cy="27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31069"/>
          <a:stretch/>
        </p:blipFill>
        <p:spPr>
          <a:xfrm>
            <a:off x="4932040" y="3581846"/>
            <a:ext cx="3672408" cy="2925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73825"/>
          <a:stretch/>
        </p:blipFill>
        <p:spPr>
          <a:xfrm>
            <a:off x="0" y="0"/>
            <a:ext cx="159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84" y="482615"/>
            <a:ext cx="2520280" cy="33981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24" y="4005064"/>
            <a:ext cx="4248472" cy="2392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889464" cy="2190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629" y="2924944"/>
            <a:ext cx="4455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ppetite" pitchFamily="2" charset="0"/>
              </a:rPr>
              <a:t>Выступления и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ppetite" pitchFamily="2" charset="0"/>
              </a:rPr>
              <a:t>участие педагогов на семинарах </a:t>
            </a:r>
            <a:endParaRPr lang="ru-RU" sz="20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73825"/>
          <a:stretch/>
        </p:blipFill>
        <p:spPr>
          <a:xfrm>
            <a:off x="0" y="0"/>
            <a:ext cx="159588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4581128"/>
            <a:ext cx="2808312" cy="2106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06" y="3573016"/>
            <a:ext cx="3312368" cy="2484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2654914"/>
            <a:ext cx="2448272" cy="1836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25" y="908720"/>
            <a:ext cx="3124299" cy="2331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34" y="207874"/>
            <a:ext cx="2878435" cy="23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5282"/>
            <a:ext cx="2031788" cy="270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/>
          <a:stretch/>
        </p:blipFill>
        <p:spPr>
          <a:xfrm>
            <a:off x="1596877" y="2296704"/>
            <a:ext cx="2100320" cy="2140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38" y="3337719"/>
            <a:ext cx="2213567" cy="2951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3395"/>
            <a:ext cx="2349440" cy="1762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3395"/>
            <a:ext cx="2232248" cy="16741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/>
          <a:stretch/>
        </p:blipFill>
        <p:spPr>
          <a:xfrm>
            <a:off x="6098512" y="4142389"/>
            <a:ext cx="2688646" cy="2402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12" y="1988840"/>
            <a:ext cx="2592288" cy="194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9062" y="4813430"/>
            <a:ext cx="2392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Территория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ДОУ</a:t>
            </a:r>
            <a:endParaRPr lang="ru-RU" sz="28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6459"/>
          <a:stretch/>
        </p:blipFill>
        <p:spPr>
          <a:xfrm>
            <a:off x="0" y="589"/>
            <a:ext cx="1276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1" y="252160"/>
            <a:ext cx="3816424" cy="2862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32879"/>
            <a:ext cx="1959682" cy="2612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2298"/>
            <a:ext cx="2760568" cy="3680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0" t="32956" r="7150" b="10189"/>
          <a:stretch/>
        </p:blipFill>
        <p:spPr>
          <a:xfrm rot="10800000">
            <a:off x="1725268" y="3252712"/>
            <a:ext cx="3245189" cy="2460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5691681"/>
            <a:ext cx="3212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Удмуртская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 национальность</a:t>
            </a:r>
            <a:endParaRPr lang="ru-RU" sz="28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6459"/>
          <a:stretch/>
        </p:blipFill>
        <p:spPr>
          <a:xfrm>
            <a:off x="0" y="589"/>
            <a:ext cx="1276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54143"/>
            <a:ext cx="3201583" cy="2401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5"/>
          <a:stretch/>
        </p:blipFill>
        <p:spPr>
          <a:xfrm>
            <a:off x="1691680" y="3933056"/>
            <a:ext cx="2934169" cy="1834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247524"/>
            <a:ext cx="2520280" cy="33603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07897"/>
            <a:ext cx="3852835" cy="2889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9561" y="190922"/>
            <a:ext cx="3212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Татарская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 национальность</a:t>
            </a:r>
            <a:endParaRPr lang="ru-RU" sz="28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6459"/>
          <a:stretch/>
        </p:blipFill>
        <p:spPr>
          <a:xfrm>
            <a:off x="0" y="589"/>
            <a:ext cx="1276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37" y="260648"/>
            <a:ext cx="2828032" cy="2898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3284984"/>
            <a:ext cx="609012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Appetite" pitchFamily="2" charset="0"/>
              </a:rPr>
              <a:t>Антонина Михайловна Комарова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ppetite" pitchFamily="2" charset="0"/>
              </a:rPr>
              <a:t>(кандидат педагогических наук)</a:t>
            </a:r>
            <a:endParaRPr lang="ru-RU" dirty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ppetite" pitchFamily="2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Программа разработана в соответствии с Федеральным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государственным образовательным стандартом </a:t>
            </a:r>
            <a:endParaRPr lang="ru-RU" sz="16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ppetite" pitchFamily="2" charset="0"/>
              </a:rPr>
              <a:t>дошкольного </a:t>
            </a:r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образования.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Реализация программы </a:t>
            </a:r>
            <a:r>
              <a:rPr lang="ru-RU" sz="1600" dirty="0" smtClean="0">
                <a:solidFill>
                  <a:srgbClr val="002060"/>
                </a:solidFill>
                <a:latin typeface="Appetite" pitchFamily="2" charset="0"/>
              </a:rPr>
              <a:t>предусмотрена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ppetite" pitchFamily="2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со второй младшей группы,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строится по принципу «От близкого – к далёкому, </a:t>
            </a:r>
            <a:endParaRPr lang="ru-RU" sz="16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ppetite" pitchFamily="2" charset="0"/>
              </a:rPr>
              <a:t>от </a:t>
            </a:r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простого – к сложному,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ppetite" pitchFamily="2" charset="0"/>
              </a:rPr>
              <a:t>от родного порога – в мир общечеловеческих ценностей». </a:t>
            </a:r>
            <a:endParaRPr lang="ru-RU" sz="1600" dirty="0" smtClean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44" y="1133954"/>
            <a:ext cx="3060845" cy="2295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2656"/>
            <a:ext cx="3556925" cy="2667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73923"/>
            <a:ext cx="2420194" cy="3226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22507"/>
            <a:ext cx="4104456" cy="3078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179847"/>
            <a:ext cx="3212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Русская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ppetite" pitchFamily="2" charset="0"/>
              </a:rPr>
              <a:t> национальность</a:t>
            </a:r>
            <a:endParaRPr lang="ru-RU" sz="2800" dirty="0">
              <a:solidFill>
                <a:srgbClr val="002060"/>
              </a:solidFill>
              <a:latin typeface="Appetite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r="76459"/>
          <a:stretch/>
        </p:blipFill>
        <p:spPr>
          <a:xfrm>
            <a:off x="0" y="589"/>
            <a:ext cx="1276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55493"/>
            <a:ext cx="2664296" cy="1998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4774"/>
            <a:ext cx="2215153" cy="2953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4774"/>
            <a:ext cx="4257110" cy="2836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03965"/>
            <a:ext cx="1406970" cy="2501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73017"/>
            <a:ext cx="2602247" cy="2602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73825"/>
          <a:stretch/>
        </p:blipFill>
        <p:spPr>
          <a:xfrm>
            <a:off x="0" y="0"/>
            <a:ext cx="159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30"/>
            <a:ext cx="9167482" cy="6809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2636912"/>
            <a:ext cx="648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ppetite" pitchFamily="2" charset="0"/>
              </a:rPr>
              <a:t>СПАСИБО ЗА ВНИМАНИЕ!</a:t>
            </a:r>
            <a:endParaRPr lang="ru-RU" sz="40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297956"/>
            <a:ext cx="69847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002060"/>
                </a:solidFill>
                <a:latin typeface="Appetite" pitchFamily="2" charset="0"/>
              </a:rPr>
              <a:t>Система работы по реализации </a:t>
            </a:r>
          </a:p>
          <a:p>
            <a:pPr algn="ctr"/>
            <a:r>
              <a:rPr lang="ru-RU" sz="2800" u="sng" dirty="0" smtClean="0">
                <a:solidFill>
                  <a:srgbClr val="002060"/>
                </a:solidFill>
                <a:latin typeface="Appetite" pitchFamily="2" charset="0"/>
              </a:rPr>
              <a:t>регионального компонента: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Создание культурно развивающей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среды в ДОУ;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Организация эффективного взаимодействия ДОУ и социума;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Интеграция регионального компонента в образовательную деятельность; 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Организация эффективного взаимодействия ДОУ и семьи.</a:t>
            </a:r>
          </a:p>
          <a:p>
            <a:endParaRPr lang="ru-RU" sz="3200" dirty="0" smtClean="0">
              <a:solidFill>
                <a:srgbClr val="002060"/>
              </a:solidFill>
              <a:latin typeface="Appetite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65" y="301609"/>
            <a:ext cx="3918099" cy="5224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02" y="2780928"/>
            <a:ext cx="2859782" cy="3813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73" y="132932"/>
            <a:ext cx="3960440" cy="2799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-1" y="132932"/>
            <a:ext cx="1722859" cy="6699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056" y="564912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Патриотический уголок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pic>
        <p:nvPicPr>
          <p:cNvPr id="4" name="Picture 3" descr="C:\Users\user\YandexDisk\ФОТО\Любимый край\IMGP2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23" y="3429000"/>
            <a:ext cx="3708649" cy="278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49" y="116632"/>
            <a:ext cx="2880320" cy="3840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3888432" cy="2916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93096"/>
            <a:ext cx="2697594" cy="20241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8886" y="6110787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Патриотический уголок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jqhi6i6lu7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4737"/>
          <a:stretch/>
        </p:blipFill>
        <p:spPr bwMode="auto">
          <a:xfrm>
            <a:off x="1830185" y="265049"/>
            <a:ext cx="2957839" cy="19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t="5621" b="15021"/>
          <a:stretch/>
        </p:blipFill>
        <p:spPr>
          <a:xfrm>
            <a:off x="1846228" y="2327541"/>
            <a:ext cx="2952328" cy="2202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55" y="4725541"/>
            <a:ext cx="3035829" cy="1707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837" y="3140968"/>
            <a:ext cx="1506941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40968"/>
            <a:ext cx="1584960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4120"/>
            <a:ext cx="3682857" cy="2763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-14081" y="0"/>
            <a:ext cx="172530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88024" y="56049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ppetite" pitchFamily="2" charset="0"/>
              </a:rPr>
              <a:t>Интеграция регионального компонента в образовательную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9867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492" y="2644009"/>
            <a:ext cx="2678837" cy="200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58" y="4797152"/>
            <a:ext cx="2332303" cy="174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esktop\фото музея Росинка\20220210_112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3692" y="194902"/>
            <a:ext cx="4335509" cy="24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музея Росинка\20220210_112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773493" y="194903"/>
            <a:ext cx="2332117" cy="23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73825"/>
          <a:stretch/>
        </p:blipFill>
        <p:spPr>
          <a:xfrm>
            <a:off x="0" y="0"/>
            <a:ext cx="1595886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11" y="2837708"/>
            <a:ext cx="3777270" cy="2832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6861" y="5870333"/>
            <a:ext cx="405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ppetite" pitchFamily="2" charset="0"/>
              </a:rPr>
              <a:t>Музейная комната</a:t>
            </a:r>
            <a:endParaRPr lang="ru-RU" sz="32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pic>
        <p:nvPicPr>
          <p:cNvPr id="4" name="Рисунок 3" descr="SAM_1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2912" y="3972112"/>
            <a:ext cx="3545408" cy="2659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347955" y="222005"/>
            <a:ext cx="2895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etite" pitchFamily="2" charset="0"/>
              </a:rPr>
              <a:t>Сотрудничество с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etite" pitchFamily="2" charset="0"/>
              </a:rPr>
              <a:t> краеведческим музеем </a:t>
            </a:r>
          </a:p>
        </p:txBody>
      </p:sp>
      <p:pic>
        <p:nvPicPr>
          <p:cNvPr id="6" name="Рисунок 5" descr="SAM_1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98226" y="4361036"/>
            <a:ext cx="2508276" cy="188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7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1907704" y="1512079"/>
            <a:ext cx="3015208" cy="226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7787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69959"/>
            <a:ext cx="2808312" cy="3741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0688"/>
            <a:ext cx="2430270" cy="324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74341"/>
            <a:ext cx="4228129" cy="2378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3029"/>
          <a:stretch/>
        </p:blipFill>
        <p:spPr>
          <a:xfrm>
            <a:off x="0" y="0"/>
            <a:ext cx="17636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027" y="4581128"/>
            <a:ext cx="2784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Выставка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 краеведческого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ppetite" pitchFamily="2" charset="0"/>
              </a:rPr>
              <a:t>музея</a:t>
            </a:r>
            <a:endParaRPr lang="ru-RU" sz="2400" dirty="0">
              <a:solidFill>
                <a:srgbClr val="002060"/>
              </a:solidFill>
              <a:latin typeface="Appeti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839</TotalTime>
  <Words>197</Words>
  <Application>Microsoft Office PowerPoint</Application>
  <PresentationFormat>Экран (4:3)</PresentationFormat>
  <Paragraphs>61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Сетка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2022-10-25T04:42:03Z</dcterms:created>
  <dcterms:modified xsi:type="dcterms:W3CDTF">2024-01-24T09:18:28Z</dcterms:modified>
</cp:coreProperties>
</file>