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9" r:id="rId8"/>
    <p:sldId id="262" r:id="rId9"/>
    <p:sldId id="263" r:id="rId10"/>
    <p:sldId id="270" r:id="rId11"/>
    <p:sldId id="264" r:id="rId12"/>
    <p:sldId id="265" r:id="rId13"/>
    <p:sldId id="271" r:id="rId14"/>
    <p:sldId id="266" r:id="rId15"/>
    <p:sldId id="267" r:id="rId16"/>
    <p:sldId id="272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1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46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274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84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87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168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585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7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6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952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10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779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2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8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54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87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5917AF-0E6B-4286-A6E5-0F5FEB81CC90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2AB71B-E102-4CAD-9092-71A79BFDE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  <p:sldLayoutId id="2147484344" r:id="rId12"/>
    <p:sldLayoutId id="2147484345" r:id="rId13"/>
    <p:sldLayoutId id="2147484346" r:id="rId14"/>
    <p:sldLayoutId id="2147484347" r:id="rId15"/>
    <p:sldLayoutId id="2147484348" r:id="rId16"/>
    <p:sldLayoutId id="21474843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05F231-04D6-48A2-A2E9-42DD9F948D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Классный час на тему: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/>
              <a:t>Калужские поэты»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1C29CFA-5E15-4CB7-B882-4405503CE8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>
              <a:lnSpc>
                <a:spcPct val="90000"/>
              </a:lnSpc>
            </a:pPr>
            <a:r>
              <a:rPr lang="ru-RU" sz="1500" dirty="0"/>
              <a:t>Подготовила </a:t>
            </a:r>
            <a:r>
              <a:rPr lang="ru-RU" sz="1500" dirty="0" smtClean="0"/>
              <a:t>групп</a:t>
            </a:r>
            <a:r>
              <a:rPr lang="ru-RU" sz="1500" dirty="0"/>
              <a:t>а</a:t>
            </a:r>
            <a:r>
              <a:rPr lang="ru-RU" sz="1500" dirty="0" smtClean="0"/>
              <a:t> 1ОДЛ</a:t>
            </a:r>
            <a:endParaRPr lang="ru-RU" sz="1500" dirty="0"/>
          </a:p>
          <a:p>
            <a:pPr algn="r">
              <a:lnSpc>
                <a:spcPct val="90000"/>
              </a:lnSpc>
            </a:pPr>
            <a:r>
              <a:rPr lang="ru-RU" sz="1500" dirty="0" smtClean="0"/>
              <a:t>Классный руководитель: С.А.Межонова</a:t>
            </a:r>
          </a:p>
          <a:p>
            <a:pPr>
              <a:lnSpc>
                <a:spcPct val="90000"/>
              </a:lnSpc>
            </a:pPr>
            <a:endParaRPr lang="ru-RU" sz="1500" dirty="0" smtClean="0"/>
          </a:p>
          <a:p>
            <a:pPr>
              <a:lnSpc>
                <a:spcPct val="90000"/>
              </a:lnSpc>
            </a:pPr>
            <a:endParaRPr lang="ru-RU" sz="1500" dirty="0"/>
          </a:p>
          <a:p>
            <a:pPr>
              <a:lnSpc>
                <a:spcPct val="90000"/>
              </a:lnSpc>
            </a:pPr>
            <a:r>
              <a:rPr lang="ru-RU" sz="1500" dirty="0" smtClean="0"/>
              <a:t>Калуга</a:t>
            </a:r>
            <a:r>
              <a:rPr lang="ru-RU" sz="1500" dirty="0"/>
              <a:t>, </a:t>
            </a:r>
            <a:r>
              <a:rPr lang="ru-RU" sz="1500" dirty="0" smtClean="0"/>
              <a:t>2024 </a:t>
            </a:r>
            <a:r>
              <a:rPr lang="ru-RU" sz="1500" dirty="0"/>
              <a:t>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35" y="1669370"/>
            <a:ext cx="4655126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14044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BE318F-541E-44B1-8C7D-6ADF43340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Чего ты хлопочешь, историк?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220025-8E37-4F72-BDFF-5B49D97A08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Чего ты хлопочешь, историк, </a:t>
            </a:r>
            <a:br>
              <a:rPr lang="ru-RU" dirty="0"/>
            </a:br>
            <a:r>
              <a:rPr lang="ru-RU" dirty="0"/>
              <a:t>зачем ты ночами не спишь, </a:t>
            </a:r>
            <a:br>
              <a:rPr lang="ru-RU" dirty="0"/>
            </a:br>
            <a:r>
              <a:rPr lang="ru-RU" dirty="0"/>
              <a:t>какие копаешь истоки, </a:t>
            </a:r>
            <a:br>
              <a:rPr lang="ru-RU" dirty="0"/>
            </a:br>
            <a:r>
              <a:rPr lang="ru-RU" dirty="0"/>
              <a:t>в каких ты архивах корпишь? </a:t>
            </a:r>
            <a:br>
              <a:rPr lang="ru-RU" dirty="0"/>
            </a:br>
            <a:r>
              <a:rPr lang="ru-RU" dirty="0"/>
              <a:t>Возьми-ка перо да бумагу, </a:t>
            </a:r>
            <a:br>
              <a:rPr lang="ru-RU" dirty="0"/>
            </a:br>
            <a:r>
              <a:rPr lang="ru-RU" dirty="0"/>
              <a:t>талмуды свои отложи, </a:t>
            </a:r>
            <a:br>
              <a:rPr lang="ru-RU" dirty="0"/>
            </a:br>
            <a:r>
              <a:rPr lang="ru-RU" dirty="0"/>
              <a:t>взбодрись, собери всю отвагу, </a:t>
            </a:r>
            <a:br>
              <a:rPr lang="ru-RU" dirty="0"/>
            </a:br>
            <a:r>
              <a:rPr lang="ru-RU" dirty="0"/>
              <a:t>талантливость всю покажи — </a:t>
            </a:r>
            <a:br>
              <a:rPr lang="ru-RU" dirty="0"/>
            </a:br>
            <a:r>
              <a:rPr lang="ru-RU" dirty="0"/>
              <a:t>от века по камушкам к веку </a:t>
            </a:r>
            <a:br>
              <a:rPr lang="ru-RU" dirty="0"/>
            </a:br>
            <a:r>
              <a:rPr lang="ru-RU" dirty="0"/>
              <a:t>ползи, вычисляя число, </a:t>
            </a:r>
            <a:br>
              <a:rPr lang="ru-RU" dirty="0"/>
            </a:br>
            <a:r>
              <a:rPr lang="ru-RU" dirty="0"/>
              <a:t>во что обошлись человеку </a:t>
            </a:r>
            <a:br>
              <a:rPr lang="ru-RU" dirty="0"/>
            </a:br>
            <a:r>
              <a:rPr lang="ru-RU" dirty="0"/>
              <a:t>и несправедливость, и зло. </a:t>
            </a:r>
            <a:br>
              <a:rPr lang="ru-RU" dirty="0"/>
            </a:br>
            <a:r>
              <a:rPr lang="ru-RU" dirty="0"/>
              <a:t>Но это не все. Сделай милость, </a:t>
            </a:r>
            <a:br>
              <a:rPr lang="ru-RU" dirty="0"/>
            </a:br>
            <a:r>
              <a:rPr lang="ru-RU" dirty="0"/>
              <a:t>яви вдохновенье и страсть, </a:t>
            </a:r>
            <a:br>
              <a:rPr lang="ru-RU" dirty="0"/>
            </a:br>
            <a:r>
              <a:rPr lang="ru-RU" dirty="0"/>
              <a:t>подумай, во что справедливость </a:t>
            </a:r>
            <a:br>
              <a:rPr lang="ru-RU" dirty="0"/>
            </a:br>
            <a:r>
              <a:rPr lang="ru-RU" dirty="0"/>
              <a:t>и правда земле обошлась.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B2B50A3-992B-44E4-A743-A0DF0FC977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Подсчитывай честно и строго. </a:t>
            </a:r>
            <a:br>
              <a:rPr lang="ru-RU" dirty="0"/>
            </a:br>
            <a:r>
              <a:rPr lang="ru-RU" dirty="0"/>
              <a:t>До смерти закончить сумей. </a:t>
            </a:r>
            <a:br>
              <a:rPr lang="ru-RU" dirty="0"/>
            </a:br>
            <a:r>
              <a:rPr lang="ru-RU" dirty="0"/>
              <a:t>Возьми два числа, два итога </a:t>
            </a:r>
            <a:br>
              <a:rPr lang="ru-RU" dirty="0"/>
            </a:br>
            <a:r>
              <a:rPr lang="ru-RU" dirty="0"/>
              <a:t>геройства, позора, скорбей. </a:t>
            </a:r>
            <a:br>
              <a:rPr lang="ru-RU" dirty="0"/>
            </a:br>
            <a:r>
              <a:rPr lang="ru-RU" dirty="0"/>
              <a:t>Из большего меньшее вычти, </a:t>
            </a:r>
            <a:br>
              <a:rPr lang="ru-RU" dirty="0"/>
            </a:br>
            <a:r>
              <a:rPr lang="ru-RU" dirty="0"/>
              <a:t>колонку нулей промокни. </a:t>
            </a:r>
            <a:br>
              <a:rPr lang="ru-RU" dirty="0"/>
            </a:br>
            <a:r>
              <a:rPr lang="ru-RU" dirty="0"/>
              <a:t>Ладони вспотевшие вытри. </a:t>
            </a:r>
            <a:br>
              <a:rPr lang="ru-RU" dirty="0"/>
            </a:br>
            <a:r>
              <a:rPr lang="ru-RU" dirty="0"/>
              <a:t>Конец. Отдышись. Отдохни. </a:t>
            </a:r>
            <a:br>
              <a:rPr lang="ru-RU" dirty="0"/>
            </a:br>
            <a:r>
              <a:rPr lang="ru-RU" dirty="0"/>
              <a:t>Взгляни на последний остаток. </a:t>
            </a:r>
            <a:br>
              <a:rPr lang="ru-RU" dirty="0"/>
            </a:br>
            <a:r>
              <a:rPr lang="ru-RU" dirty="0"/>
              <a:t>Всю жизнь ты убил на него. </a:t>
            </a:r>
            <a:br>
              <a:rPr lang="ru-RU" dirty="0"/>
            </a:br>
            <a:r>
              <a:rPr lang="ru-RU" dirty="0"/>
              <a:t>Возьми драгоценный осадок — </a:t>
            </a:r>
            <a:br>
              <a:rPr lang="ru-RU" dirty="0"/>
            </a:br>
            <a:r>
              <a:rPr lang="ru-RU" dirty="0"/>
              <a:t>чего? Неизвестно чего. </a:t>
            </a:r>
            <a:br>
              <a:rPr lang="ru-RU" dirty="0"/>
            </a:br>
            <a:r>
              <a:rPr lang="ru-RU" dirty="0"/>
              <a:t>Исполнил ты все, что </a:t>
            </a:r>
            <a:r>
              <a:rPr lang="ru-RU" dirty="0" err="1"/>
              <a:t>велелось</a:t>
            </a:r>
            <a:r>
              <a:rPr lang="ru-RU" dirty="0"/>
              <a:t>. </a:t>
            </a:r>
            <a:br>
              <a:rPr lang="ru-RU" dirty="0"/>
            </a:br>
            <a:r>
              <a:rPr lang="ru-RU" dirty="0"/>
              <a:t>Почетна работа твоя. </a:t>
            </a:r>
            <a:br>
              <a:rPr lang="ru-RU" dirty="0"/>
            </a:br>
            <a:r>
              <a:rPr lang="ru-RU" dirty="0"/>
              <a:t>Но что с этой разницей делать, </a:t>
            </a:r>
            <a:br>
              <a:rPr lang="ru-RU" dirty="0"/>
            </a:br>
            <a:r>
              <a:rPr lang="ru-RU" dirty="0"/>
              <a:t>не знаем ни ты и ни я.</a:t>
            </a:r>
          </a:p>
        </p:txBody>
      </p:sp>
    </p:spTree>
    <p:extLst>
      <p:ext uri="{BB962C8B-B14F-4D97-AF65-F5344CB8AC3E}">
        <p14:creationId xmlns:p14="http://schemas.microsoft.com/office/powerpoint/2010/main" val="200454886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566032-6411-4029-8932-90501952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rgbClr val="262626"/>
                </a:solidFill>
              </a:rPr>
              <a:t>Частикова</a:t>
            </a:r>
            <a:r>
              <a:rPr lang="en-US" sz="4400" dirty="0">
                <a:solidFill>
                  <a:srgbClr val="262626"/>
                </a:solidFill>
              </a:rPr>
              <a:t/>
            </a:r>
            <a:br>
              <a:rPr lang="en-US" sz="4400" dirty="0">
                <a:solidFill>
                  <a:srgbClr val="262626"/>
                </a:solidFill>
              </a:rPr>
            </a:br>
            <a:r>
              <a:rPr lang="en-US" sz="4400" dirty="0" err="1">
                <a:solidFill>
                  <a:srgbClr val="262626"/>
                </a:solidFill>
              </a:rPr>
              <a:t>Эльвира</a:t>
            </a:r>
            <a:r>
              <a:rPr lang="en-US" sz="4400" dirty="0">
                <a:solidFill>
                  <a:srgbClr val="262626"/>
                </a:solidFill>
              </a:rPr>
              <a:t> </a:t>
            </a:r>
            <a:r>
              <a:rPr lang="en-US" sz="4400" dirty="0" err="1">
                <a:solidFill>
                  <a:srgbClr val="262626"/>
                </a:solidFill>
              </a:rPr>
              <a:t>Николаевна</a:t>
            </a:r>
            <a:endParaRPr lang="en-US" sz="4400" dirty="0">
              <a:solidFill>
                <a:srgbClr val="262626"/>
              </a:solidFill>
            </a:endParaRPr>
          </a:p>
        </p:txBody>
      </p:sp>
      <p:pic>
        <p:nvPicPr>
          <p:cNvPr id="6" name="Объект 5" descr="Изображение выглядит как одежда, человек, стена, нос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5676E1B-A8B4-48EE-AF9D-FE3BBE6B87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613504"/>
            <a:ext cx="2433793" cy="3452188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4CAEEC-CA30-4092-A90D-CDC26749C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ru-RU" dirty="0">
                <a:solidFill>
                  <a:srgbClr val="262626"/>
                </a:solidFill>
              </a:rPr>
              <a:t> </a:t>
            </a:r>
            <a:r>
              <a:rPr lang="ru-RU" sz="2400" dirty="0">
                <a:solidFill>
                  <a:srgbClr val="262626"/>
                </a:solidFill>
              </a:rPr>
              <a:t>Российский библиотекарь, поэт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Заслуженный работник культуры РФ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Член Союза писателей России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Стихи публиковались во многих странах, многие стали текстами для песен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Писала автобиографическую прозу, стихи, сказки для детей</a:t>
            </a:r>
            <a:endParaRPr lang="en-US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79763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2BDAFE-56E8-4C47-9CC8-C38C8B2B6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***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A13A87DE-194E-4E63-8E0A-280E4E18E8F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00355357"/>
              </p:ext>
            </p:extLst>
          </p:nvPr>
        </p:nvGraphicFramePr>
        <p:xfrm>
          <a:off x="1377950" y="2673828"/>
          <a:ext cx="4718050" cy="3336774"/>
        </p:xfrm>
        <a:graphic>
          <a:graphicData uri="http://schemas.openxmlformats.org/drawingml/2006/table">
            <a:tbl>
              <a:tblPr/>
              <a:tblGrid>
                <a:gridCol w="4718050">
                  <a:extLst>
                    <a:ext uri="{9D8B030D-6E8A-4147-A177-3AD203B41FA5}">
                      <a16:colId xmlns:a16="http://schemas.microsoft.com/office/drawing/2014/main" xmlns="" val="1855787180"/>
                    </a:ext>
                  </a:extLst>
                </a:gridCol>
              </a:tblGrid>
              <a:tr h="1747893">
                <a:tc>
                  <a:txBody>
                    <a:bodyPr/>
                    <a:lstStyle/>
                    <a:p>
                      <a:r>
                        <a:rPr lang="ru-RU" sz="1800" b="0" dirty="0"/>
                        <a:t>Так и тянет глядеть в апельсиновый вечер окошек</a:t>
                      </a:r>
                      <a:br>
                        <a:rPr lang="ru-RU" sz="1800" b="0" dirty="0"/>
                      </a:br>
                      <a:r>
                        <a:rPr lang="ru-RU" sz="1800" b="0" dirty="0"/>
                        <a:t>Мне счастливо служившего, ставшего бывшим, жилья,</a:t>
                      </a:r>
                      <a:br>
                        <a:rPr lang="ru-RU" sz="1800" b="0" dirty="0"/>
                      </a:br>
                      <a:r>
                        <a:rPr lang="ru-RU" sz="1800" b="0" dirty="0"/>
                        <a:t>Где на кухне висят незнакомые шторы в горошек,</a:t>
                      </a:r>
                      <a:br>
                        <a:rPr lang="ru-RU" sz="1800" b="0" dirty="0"/>
                      </a:br>
                      <a:r>
                        <a:rPr lang="ru-RU" sz="1800" b="0" dirty="0"/>
                        <a:t>И слоняется кто-то по комнатам... Может быть, я?</a:t>
                      </a:r>
                      <a:br>
                        <a:rPr lang="ru-RU" sz="1800" b="0" dirty="0"/>
                      </a:br>
                      <a:endParaRPr lang="ru-RU" sz="1800" b="0" dirty="0"/>
                    </a:p>
                    <a:p>
                      <a:r>
                        <a:rPr lang="ru-RU" sz="1800" dirty="0"/>
                        <a:t>И привычной рукой поправляет на стенах картины,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И знакомо смеется, как льдинки в бокале звенят.</a:t>
                      </a:r>
                      <a:endParaRPr lang="ru-RU" sz="1800" b="0" dirty="0"/>
                    </a:p>
                  </a:txBody>
                  <a:tcPr marL="44934" marR="44934" marT="22467" marB="224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0848598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C9285DF-3754-4017-9660-6FF2CC97CC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Разве прошлого нет? Но я знаю, что время едино,</a:t>
            </a:r>
            <a:br>
              <a:rPr lang="ru-RU" sz="1800" dirty="0"/>
            </a:br>
            <a:r>
              <a:rPr lang="ru-RU" sz="1800" dirty="0"/>
              <a:t>Оттого-то его и читают вперед и назад.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И сама я могу, перемигиваясь со звездою,</a:t>
            </a:r>
            <a:br>
              <a:rPr lang="ru-RU" sz="1800" dirty="0"/>
            </a:br>
            <a:r>
              <a:rPr lang="ru-RU" sz="1800" dirty="0"/>
              <a:t>Открывать то одни, то другие, то третьи слои.</a:t>
            </a:r>
            <a:br>
              <a:rPr lang="ru-RU" sz="1800" dirty="0"/>
            </a:br>
            <a:r>
              <a:rPr lang="ru-RU" sz="1800" dirty="0"/>
              <a:t>Но важнее всего: я когда-то была молодою!</a:t>
            </a:r>
            <a:br>
              <a:rPr lang="ru-RU" sz="1800" dirty="0"/>
            </a:br>
            <a:r>
              <a:rPr lang="ru-RU" sz="1800" dirty="0"/>
              <a:t>Стоит лишь засмотреться на давние окна свои...</a:t>
            </a:r>
          </a:p>
        </p:txBody>
      </p:sp>
    </p:spTree>
    <p:extLst>
      <p:ext uri="{BB962C8B-B14F-4D97-AF65-F5344CB8AC3E}">
        <p14:creationId xmlns:p14="http://schemas.microsoft.com/office/powerpoint/2010/main" val="58077367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66A313-6206-4830-86B6-F48F0FEB1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Наплаканном сонете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CC93C00-E6F4-4A49-9302-09132891A8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Мне не даёт давно уже покоя </a:t>
            </a:r>
            <a:br>
              <a:rPr lang="ru-RU" dirty="0"/>
            </a:br>
            <a:r>
              <a:rPr lang="ru-RU" dirty="0"/>
              <a:t>Незыблемая тайна бытия. </a:t>
            </a:r>
            <a:br>
              <a:rPr lang="ru-RU" dirty="0"/>
            </a:br>
            <a:r>
              <a:rPr lang="ru-RU" dirty="0"/>
              <a:t>Вот наша жизнь, вот смерть. Но что такое </a:t>
            </a:r>
            <a:br>
              <a:rPr lang="ru-RU" dirty="0"/>
            </a:br>
            <a:r>
              <a:rPr lang="ru-RU" dirty="0"/>
              <a:t>Спешащая к развязке кровь моя?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Как я могу прельститься неземною </a:t>
            </a:r>
            <a:br>
              <a:rPr lang="ru-RU" dirty="0"/>
            </a:br>
            <a:r>
              <a:rPr lang="ru-RU" dirty="0"/>
              <a:t>Легендою, где облако-ладья </a:t>
            </a:r>
            <a:br>
              <a:rPr lang="ru-RU" dirty="0"/>
            </a:br>
            <a:r>
              <a:rPr lang="ru-RU" dirty="0"/>
              <a:t>Укачивает, и </a:t>
            </a:r>
            <a:r>
              <a:rPr lang="ru-RU" dirty="0" err="1"/>
              <a:t>голубизною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Неспешно омываются края? 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8638859-BAC1-4379-9E49-A9B7874BF4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То царство гжели? Но не глянуть вниз, </a:t>
            </a:r>
            <a:br>
              <a:rPr lang="ru-RU" dirty="0"/>
            </a:br>
            <a:r>
              <a:rPr lang="ru-RU" dirty="0"/>
              <a:t>Поскольку нет таких особых линз, </a:t>
            </a:r>
            <a:br>
              <a:rPr lang="ru-RU" dirty="0"/>
            </a:br>
            <a:r>
              <a:rPr lang="ru-RU" dirty="0"/>
              <a:t>Способных обеспечивать обзоры.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Зачем тогда внушается до слёз </a:t>
            </a:r>
            <a:br>
              <a:rPr lang="ru-RU" dirty="0"/>
            </a:br>
            <a:r>
              <a:rPr lang="ru-RU" dirty="0"/>
              <a:t>Любовь к сей жизни с шелестом берёз </a:t>
            </a:r>
            <a:br>
              <a:rPr lang="ru-RU" dirty="0"/>
            </a:br>
            <a:r>
              <a:rPr lang="ru-RU" dirty="0"/>
              <a:t>И к Родине, готовой сдвинуть шторы?</a:t>
            </a:r>
          </a:p>
        </p:txBody>
      </p:sp>
    </p:spTree>
    <p:extLst>
      <p:ext uri="{BB962C8B-B14F-4D97-AF65-F5344CB8AC3E}">
        <p14:creationId xmlns:p14="http://schemas.microsoft.com/office/powerpoint/2010/main" val="222096566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AC61D7E-6106-4F90-9E1A-814781EE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/>
              <a:t>Филатова</a:t>
            </a:r>
            <a:br>
              <a:rPr lang="ru-RU" sz="3600" dirty="0"/>
            </a:br>
            <a:r>
              <a:rPr lang="ru-RU" sz="3600" dirty="0"/>
              <a:t>Людмила Николаевна</a:t>
            </a:r>
            <a:endParaRPr lang="en-US" sz="3600" dirty="0"/>
          </a:p>
        </p:txBody>
      </p:sp>
      <p:pic>
        <p:nvPicPr>
          <p:cNvPr id="9" name="Объект 8" descr="Изображение выглядит как человек, дерево, внешний, женщ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B3EC1BBA-8E1A-40A0-858F-6CA6AAC4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r="8459" b="-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0F9AC27E-CE98-4985-B4FF-484A1D8E1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4412" y="2556932"/>
            <a:ext cx="480218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ru-RU" sz="2400" dirty="0"/>
              <a:t> Член союза писателей России</a:t>
            </a:r>
          </a:p>
          <a:p>
            <a:pPr algn="l">
              <a:buFont typeface="Arial"/>
              <a:buChar char="•"/>
            </a:pPr>
            <a:r>
              <a:rPr lang="ru-RU" sz="2400" dirty="0"/>
              <a:t> Публиковалась во многих сборниках и журналах</a:t>
            </a:r>
          </a:p>
          <a:p>
            <a:pPr algn="l">
              <a:buFont typeface="Arial"/>
              <a:buChar char="•"/>
            </a:pPr>
            <a:r>
              <a:rPr lang="ru-RU" sz="2400" dirty="0"/>
              <a:t> Написала большой цикл песен и романсов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9065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1025E951-9806-404E-B9DF-80F246E0F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МУЗА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EC6375EF-430F-4FAD-8B00-9F6925F32C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– Зачем я так рвалась на волю?</a:t>
            </a:r>
            <a:br>
              <a:rPr lang="ru-RU" dirty="0"/>
            </a:br>
            <a:r>
              <a:rPr lang="ru-RU" dirty="0"/>
              <a:t>Ну, что мне в ней?</a:t>
            </a:r>
            <a:br>
              <a:rPr lang="ru-RU" dirty="0"/>
            </a:br>
            <a:r>
              <a:rPr lang="ru-RU" dirty="0"/>
              <a:t>Там </a:t>
            </a:r>
            <a:r>
              <a:rPr lang="ru-RU" dirty="0" err="1"/>
              <a:t>простолюдье</a:t>
            </a:r>
            <a:r>
              <a:rPr lang="ru-RU" dirty="0"/>
              <a:t> и дреколье,</a:t>
            </a:r>
            <a:br>
              <a:rPr lang="ru-RU" dirty="0"/>
            </a:br>
            <a:r>
              <a:rPr lang="ru-RU" dirty="0"/>
              <a:t>И град камней.</a:t>
            </a:r>
            <a:br>
              <a:rPr lang="ru-RU" dirty="0"/>
            </a:br>
            <a:r>
              <a:rPr lang="ru-RU" dirty="0"/>
              <a:t>Из пьяных всхлипов после драки</a:t>
            </a:r>
            <a:br>
              <a:rPr lang="ru-RU" dirty="0"/>
            </a:br>
            <a:r>
              <a:rPr lang="ru-RU" dirty="0"/>
              <a:t>Там рифмы пьют,</a:t>
            </a:r>
            <a:br>
              <a:rPr lang="ru-RU" dirty="0"/>
            </a:br>
            <a:r>
              <a:rPr lang="ru-RU" dirty="0"/>
              <a:t>И озверелые собаки</a:t>
            </a:r>
            <a:br>
              <a:rPr lang="ru-RU" dirty="0"/>
            </a:br>
            <a:r>
              <a:rPr lang="ru-RU" dirty="0"/>
              <a:t>Рвут кисею!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2446A5B5-6AAF-472A-8A72-790BD6BFD4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Стихи?</a:t>
            </a:r>
            <a:br>
              <a:rPr lang="ru-RU" dirty="0"/>
            </a:br>
            <a:r>
              <a:rPr lang="ru-RU" dirty="0"/>
              <a:t>Да ведь они – обуза</a:t>
            </a:r>
            <a:br>
              <a:rPr lang="ru-RU" dirty="0"/>
            </a:br>
            <a:r>
              <a:rPr lang="ru-RU" dirty="0"/>
              <a:t>Тому, кто голоден и зол, –</a:t>
            </a:r>
            <a:br>
              <a:rPr lang="ru-RU" dirty="0"/>
            </a:br>
            <a:r>
              <a:rPr lang="ru-RU" dirty="0"/>
              <a:t>Так плакалась поэту муза,</a:t>
            </a:r>
            <a:br>
              <a:rPr lang="ru-RU" dirty="0"/>
            </a:br>
            <a:r>
              <a:rPr lang="ru-RU" dirty="0"/>
              <a:t>Чиня оборванный подол.</a:t>
            </a:r>
            <a:br>
              <a:rPr lang="ru-RU" dirty="0"/>
            </a:br>
            <a:r>
              <a:rPr lang="ru-RU" dirty="0"/>
              <a:t>– О, мой народ! – она вздыхала,</a:t>
            </a:r>
            <a:br>
              <a:rPr lang="ru-RU" dirty="0"/>
            </a:br>
            <a:r>
              <a:rPr lang="ru-RU" dirty="0" err="1"/>
              <a:t>Улыбкою</a:t>
            </a:r>
            <a:r>
              <a:rPr lang="ru-RU" dirty="0"/>
              <a:t> смягчив укор,</a:t>
            </a:r>
            <a:br>
              <a:rPr lang="ru-RU" dirty="0"/>
            </a:br>
            <a:r>
              <a:rPr lang="ru-RU" dirty="0"/>
              <a:t>И, нитку прикусив, склоняла</a:t>
            </a:r>
            <a:br>
              <a:rPr lang="ru-RU" dirty="0"/>
            </a:br>
            <a:r>
              <a:rPr lang="ru-RU" dirty="0"/>
              <a:t>К огню изысканный пробор.</a:t>
            </a:r>
          </a:p>
        </p:txBody>
      </p:sp>
    </p:spTree>
    <p:extLst>
      <p:ext uri="{BB962C8B-B14F-4D97-AF65-F5344CB8AC3E}">
        <p14:creationId xmlns:p14="http://schemas.microsoft.com/office/powerpoint/2010/main" val="3421055788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FC298-8836-4E64-A3B6-F57CDD5A0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Схождение планет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9A27DD-E2B9-4B19-A475-48BEE067E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Схождение планет,</a:t>
            </a:r>
            <a:br>
              <a:rPr lang="ru-RU" dirty="0"/>
            </a:br>
            <a:r>
              <a:rPr lang="ru-RU" dirty="0"/>
              <a:t>Иль снисхожденье –</a:t>
            </a:r>
            <a:br>
              <a:rPr lang="ru-RU" dirty="0"/>
            </a:br>
            <a:r>
              <a:rPr lang="ru-RU" dirty="0"/>
              <a:t>Какая разница?</a:t>
            </a:r>
            <a:br>
              <a:rPr lang="ru-RU" dirty="0"/>
            </a:br>
            <a:r>
              <a:rPr lang="ru-RU" dirty="0"/>
              <a:t>Погашен верхний свет.</a:t>
            </a:r>
            <a:br>
              <a:rPr lang="ru-RU" dirty="0"/>
            </a:br>
            <a:r>
              <a:rPr lang="ru-RU" dirty="0"/>
              <a:t>И дарит Красная планета</a:t>
            </a:r>
            <a:br>
              <a:rPr lang="ru-RU" dirty="0"/>
            </a:br>
            <a:r>
              <a:rPr lang="ru-RU" dirty="0"/>
              <a:t>                  адский цвет</a:t>
            </a:r>
            <a:br>
              <a:rPr lang="ru-RU" dirty="0"/>
            </a:br>
            <a:r>
              <a:rPr lang="ru-RU" dirty="0"/>
              <a:t>Сиреневой, войдя в ее свеченье!</a:t>
            </a:r>
            <a:br>
              <a:rPr lang="ru-RU" dirty="0"/>
            </a:br>
            <a:r>
              <a:rPr lang="ru-RU" dirty="0"/>
              <a:t>А та, лучась, ликуя, серебрясь,</a:t>
            </a:r>
            <a:br>
              <a:rPr lang="ru-RU" dirty="0"/>
            </a:br>
            <a:r>
              <a:rPr lang="ru-RU" dirty="0"/>
              <a:t>Объемлет первую </a:t>
            </a:r>
            <a:br>
              <a:rPr lang="ru-RU" dirty="0"/>
            </a:br>
            <a:r>
              <a:rPr lang="ru-RU" dirty="0"/>
              <a:t>          прохладной поволокой...</a:t>
            </a:r>
            <a:br>
              <a:rPr lang="ru-RU" dirty="0"/>
            </a:br>
            <a:r>
              <a:rPr lang="ru-RU" dirty="0"/>
              <a:t>И разлучать их глупо и жестоко,</a:t>
            </a:r>
            <a:br>
              <a:rPr lang="ru-RU" dirty="0"/>
            </a:br>
            <a:r>
              <a:rPr lang="ru-RU" dirty="0"/>
              <a:t>Или гадать –</a:t>
            </a:r>
            <a:br>
              <a:rPr lang="ru-RU" dirty="0"/>
            </a:br>
            <a:r>
              <a:rPr lang="ru-RU" dirty="0"/>
              <a:t>          </a:t>
            </a:r>
            <a:r>
              <a:rPr lang="ru-RU" dirty="0" err="1"/>
              <a:t>причинна</a:t>
            </a:r>
            <a:r>
              <a:rPr lang="ru-RU" dirty="0"/>
              <a:t> ль эта связь?..</a:t>
            </a:r>
          </a:p>
        </p:txBody>
      </p:sp>
    </p:spTree>
    <p:extLst>
      <p:ext uri="{BB962C8B-B14F-4D97-AF65-F5344CB8AC3E}">
        <p14:creationId xmlns:p14="http://schemas.microsoft.com/office/powerpoint/2010/main" val="64634514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CD2D11-215C-4783-8A44-B77C0B8EF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DFB8AC-1CFC-4B5E-8E3A-6163D2F59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Таким образом, можно смело сказать, что наша страна, а так же наш город могут похвастаться талантливыми людьми, которыми мы можем гордиться и которыми можем стать сами</a:t>
            </a:r>
          </a:p>
        </p:txBody>
      </p:sp>
    </p:spTree>
    <p:extLst>
      <p:ext uri="{BB962C8B-B14F-4D97-AF65-F5344CB8AC3E}">
        <p14:creationId xmlns:p14="http://schemas.microsoft.com/office/powerpoint/2010/main" val="266066584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D3F902-4AC6-4903-AF38-48DE9F8181BB}"/>
              </a:ext>
            </a:extLst>
          </p:cNvPr>
          <p:cNvSpPr txBox="1"/>
          <p:nvPr/>
        </p:nvSpPr>
        <p:spPr>
          <a:xfrm>
            <a:off x="2688165" y="2433710"/>
            <a:ext cx="6815669" cy="13749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Спасибо</a:t>
            </a: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за</a:t>
            </a: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dirty="0" err="1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внимание</a:t>
            </a: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845890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1A9E6C8-3B16-41BC-8D55-4F1AA2CE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/>
              <a:t>Бендрышева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err="1"/>
              <a:t>Маргарита</a:t>
            </a:r>
            <a:r>
              <a:rPr lang="en-US" sz="4400" dirty="0"/>
              <a:t> </a:t>
            </a:r>
            <a:r>
              <a:rPr lang="en-US" sz="4400" dirty="0" err="1"/>
              <a:t>Витальевна</a:t>
            </a:r>
            <a:endParaRPr lang="en-US" sz="4400" dirty="0"/>
          </a:p>
        </p:txBody>
      </p:sp>
      <p:pic>
        <p:nvPicPr>
          <p:cNvPr id="6" name="Объект 5" descr="Изображение выглядит как человек, стена, внутренний, мужчи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C030B0FD-E52B-4863-9247-778CFB2E3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4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06377D-6079-4CBC-975D-BA7580233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Родилась</a:t>
            </a:r>
            <a:r>
              <a:rPr lang="en-US" sz="2400" dirty="0"/>
              <a:t> и </a:t>
            </a:r>
            <a:r>
              <a:rPr lang="en-US" sz="2400" dirty="0" err="1"/>
              <a:t>проживает</a:t>
            </a:r>
            <a:r>
              <a:rPr lang="en-US" sz="2400" dirty="0"/>
              <a:t> в </a:t>
            </a:r>
            <a:r>
              <a:rPr lang="en-US" sz="2400" dirty="0" err="1"/>
              <a:t>Калуге</a:t>
            </a:r>
            <a:r>
              <a:rPr lang="en-US" sz="2400" dirty="0"/>
              <a:t>. </a:t>
            </a:r>
            <a:r>
              <a:rPr lang="en-US" sz="2400" dirty="0" err="1"/>
              <a:t>Работает</a:t>
            </a:r>
            <a:r>
              <a:rPr lang="en-US" sz="2400" dirty="0"/>
              <a:t> </a:t>
            </a:r>
            <a:r>
              <a:rPr lang="en-US" sz="2400" dirty="0" err="1"/>
              <a:t>экономистом</a:t>
            </a:r>
            <a:r>
              <a:rPr lang="en-US" sz="2400" dirty="0"/>
              <a:t> и </a:t>
            </a:r>
            <a:r>
              <a:rPr lang="en-US" sz="2400" dirty="0" err="1"/>
              <a:t>пишет</a:t>
            </a:r>
            <a:r>
              <a:rPr lang="en-US" sz="2400" dirty="0"/>
              <a:t> </a:t>
            </a:r>
            <a:r>
              <a:rPr lang="en-US" sz="2400" dirty="0" err="1"/>
              <a:t>стихи</a:t>
            </a:r>
            <a:r>
              <a:rPr lang="en-US" sz="2400" dirty="0"/>
              <a:t> с 1992 </a:t>
            </a:r>
            <a:r>
              <a:rPr lang="en-US" sz="2400" dirty="0" err="1"/>
              <a:t>года</a:t>
            </a:r>
            <a:endParaRPr lang="en-US" sz="2400" dirty="0"/>
          </a:p>
          <a:p>
            <a:pPr algn="l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Лауреат</a:t>
            </a:r>
            <a:r>
              <a:rPr lang="en-US" sz="2400" dirty="0"/>
              <a:t> </a:t>
            </a:r>
            <a:r>
              <a:rPr lang="en-US" sz="2400" dirty="0" err="1"/>
              <a:t>многих</a:t>
            </a:r>
            <a:r>
              <a:rPr lang="en-US" sz="2400" dirty="0"/>
              <a:t> </a:t>
            </a:r>
            <a:r>
              <a:rPr lang="en-US" sz="2400" dirty="0" err="1"/>
              <a:t>литературных</a:t>
            </a:r>
            <a:r>
              <a:rPr lang="en-US" sz="2400" dirty="0"/>
              <a:t> </a:t>
            </a:r>
            <a:r>
              <a:rPr lang="en-US" sz="2400" dirty="0" err="1"/>
              <a:t>премий</a:t>
            </a:r>
            <a:endParaRPr lang="en-US" sz="2400" dirty="0"/>
          </a:p>
          <a:p>
            <a:pPr algn="l">
              <a:buFont typeface="Arial"/>
              <a:buChar char="•"/>
            </a:pPr>
            <a:r>
              <a:rPr lang="en-US" sz="2400" dirty="0"/>
              <a:t> В 2001 </a:t>
            </a:r>
            <a:r>
              <a:rPr lang="en-US" sz="2400" dirty="0" err="1"/>
              <a:t>года</a:t>
            </a:r>
            <a:r>
              <a:rPr lang="en-US" sz="2400" dirty="0"/>
              <a:t> </a:t>
            </a:r>
            <a:r>
              <a:rPr lang="en-US" sz="2400" dirty="0" err="1"/>
              <a:t>была</a:t>
            </a:r>
            <a:r>
              <a:rPr lang="en-US" sz="2400" dirty="0"/>
              <a:t> </a:t>
            </a:r>
            <a:r>
              <a:rPr lang="en-US" sz="2400" dirty="0" err="1"/>
              <a:t>принята</a:t>
            </a:r>
            <a:r>
              <a:rPr lang="en-US" sz="2400" dirty="0"/>
              <a:t> в </a:t>
            </a:r>
            <a:r>
              <a:rPr lang="en-US" sz="2400" dirty="0" err="1"/>
              <a:t>Союз</a:t>
            </a:r>
            <a:r>
              <a:rPr lang="en-US" sz="2400" dirty="0"/>
              <a:t> </a:t>
            </a:r>
            <a:r>
              <a:rPr lang="en-US" sz="2400" dirty="0" err="1"/>
              <a:t>писателей</a:t>
            </a:r>
            <a:r>
              <a:rPr lang="en-US" sz="2400" dirty="0"/>
              <a:t> </a:t>
            </a:r>
            <a:r>
              <a:rPr lang="en-US" sz="2400" dirty="0" err="1"/>
              <a:t>России</a:t>
            </a:r>
            <a:endParaRPr lang="en-US" sz="2400" dirty="0"/>
          </a:p>
          <a:p>
            <a:pPr algn="l">
              <a:buFont typeface="Arial"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Создала</a:t>
            </a:r>
            <a:r>
              <a:rPr lang="en-US" sz="2400" dirty="0"/>
              <a:t> </a:t>
            </a:r>
            <a:r>
              <a:rPr lang="en-US" sz="2400" dirty="0" err="1"/>
              <a:t>свой</a:t>
            </a:r>
            <a:r>
              <a:rPr lang="en-US" sz="2400" dirty="0"/>
              <a:t> </a:t>
            </a:r>
            <a:r>
              <a:rPr lang="en-US" sz="2400" dirty="0" err="1"/>
              <a:t>литературный</a:t>
            </a:r>
            <a:r>
              <a:rPr lang="en-US" sz="2400" dirty="0"/>
              <a:t> </a:t>
            </a:r>
            <a:r>
              <a:rPr lang="en-US" sz="2400" dirty="0" err="1"/>
              <a:t>клуб</a:t>
            </a:r>
            <a:r>
              <a:rPr lang="en-US" sz="2400" dirty="0"/>
              <a:t> «</a:t>
            </a:r>
            <a:r>
              <a:rPr lang="en-US" sz="2400" dirty="0" err="1"/>
              <a:t>Галерея</a:t>
            </a:r>
            <a:r>
              <a:rPr lang="en-US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04314491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126506-E52D-4230-9FD5-25C1AB77C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Воспоминания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C16A07-62CF-4FBB-B1B9-0D53F2E096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/>
              <a:t>Воспоминания... Вблизи - морская галька;</a:t>
            </a:r>
            <a:br>
              <a:rPr lang="ru-RU" sz="2200" dirty="0"/>
            </a:br>
            <a:r>
              <a:rPr lang="ru-RU" sz="2200" dirty="0"/>
              <a:t>Ещё невзрачны, и не д</a:t>
            </a:r>
            <a:r>
              <a:rPr lang="ru-RU" sz="2200" b="1" dirty="0"/>
              <a:t>о</a:t>
            </a:r>
            <a:r>
              <a:rPr lang="ru-RU" sz="2200" dirty="0"/>
              <a:t>роги ничуть,</a:t>
            </a:r>
            <a:br>
              <a:rPr lang="ru-RU" sz="2200" dirty="0"/>
            </a:br>
            <a:r>
              <a:rPr lang="ru-RU" sz="2200" dirty="0"/>
              <a:t>В налёте соли, словно вынуты из талька,</a:t>
            </a:r>
            <a:br>
              <a:rPr lang="ru-RU" sz="2200" dirty="0"/>
            </a:br>
            <a:r>
              <a:rPr lang="ru-RU" sz="2200" dirty="0"/>
              <a:t>Простые камни... даже тронуть не хочу.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5E6FB9B0-983B-41FF-8453-FCA81DFFFE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Над гладью лет моя судьба пока маячит,</a:t>
            </a:r>
            <a:br>
              <a:rPr lang="ru-RU" sz="2200" dirty="0"/>
            </a:br>
            <a:r>
              <a:rPr lang="ru-RU" sz="2200" dirty="0"/>
              <a:t>Но прибывает время с каждою волной.</a:t>
            </a:r>
            <a:br>
              <a:rPr lang="ru-RU" sz="2200" dirty="0"/>
            </a:br>
            <a:r>
              <a:rPr lang="ru-RU" sz="2200" dirty="0"/>
              <a:t>Воспоминания... Чем далее, тем ярче</a:t>
            </a:r>
            <a:br>
              <a:rPr lang="ru-RU" sz="2200" dirty="0"/>
            </a:br>
            <a:r>
              <a:rPr lang="ru-RU" sz="2200" dirty="0"/>
              <a:t>Их красота за чистой линзой водяной.</a:t>
            </a:r>
          </a:p>
        </p:txBody>
      </p:sp>
    </p:spTree>
    <p:extLst>
      <p:ext uri="{BB962C8B-B14F-4D97-AF65-F5344CB8AC3E}">
        <p14:creationId xmlns:p14="http://schemas.microsoft.com/office/powerpoint/2010/main" val="215295623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CEAB47-5012-48CF-A92C-482FDB508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Календарь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8789C5-DD0B-435C-9E75-9F40AE39E5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Многоэтажный дом календаря,</a:t>
            </a:r>
            <a:br>
              <a:rPr lang="ru-RU" dirty="0"/>
            </a:br>
            <a:r>
              <a:rPr lang="ru-RU" dirty="0"/>
              <a:t>Там окна дней не светят новосельем,</a:t>
            </a:r>
            <a:br>
              <a:rPr lang="ru-RU" dirty="0"/>
            </a:br>
            <a:r>
              <a:rPr lang="ru-RU" dirty="0"/>
              <a:t>Смущённые пришествием осенним,</a:t>
            </a:r>
            <a:br>
              <a:rPr lang="ru-RU" dirty="0"/>
            </a:br>
            <a:r>
              <a:rPr lang="ru-RU" dirty="0"/>
              <a:t>И близок праздник лишь для сентября.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О, календарь! Гостиница, отель,</a:t>
            </a:r>
            <a:br>
              <a:rPr lang="ru-RU" dirty="0"/>
            </a:br>
            <a:r>
              <a:rPr lang="ru-RU" dirty="0"/>
              <a:t>Жильцы не остаются в нём подолгу.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06A904E-CE7A-4911-86D4-410E513189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Какое-то чудное чувство долга</a:t>
            </a:r>
            <a:br>
              <a:rPr lang="ru-RU" dirty="0"/>
            </a:br>
            <a:r>
              <a:rPr lang="ru-RU" dirty="0"/>
              <a:t>Скорей исчезнуть им вменяет в цель.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Никто не задержался, лишний миг</a:t>
            </a:r>
            <a:br>
              <a:rPr lang="ru-RU" dirty="0"/>
            </a:br>
            <a:r>
              <a:rPr lang="ru-RU" dirty="0"/>
              <a:t>Не выиграл у времени вживую,</a:t>
            </a:r>
            <a:br>
              <a:rPr lang="ru-RU" dirty="0"/>
            </a:br>
            <a:r>
              <a:rPr lang="ru-RU" dirty="0"/>
              <a:t>А в комнатах, которые пустуют, -</a:t>
            </a:r>
            <a:br>
              <a:rPr lang="ru-RU" dirty="0"/>
            </a:br>
            <a:r>
              <a:rPr lang="ru-RU" dirty="0"/>
              <a:t>Вчерашний проездной, письмо, дневник...</a:t>
            </a:r>
          </a:p>
        </p:txBody>
      </p:sp>
    </p:spTree>
    <p:extLst>
      <p:ext uri="{BB962C8B-B14F-4D97-AF65-F5344CB8AC3E}">
        <p14:creationId xmlns:p14="http://schemas.microsoft.com/office/powerpoint/2010/main" val="44611163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FC1FFE-20A3-4DAB-9EC3-803A88ECB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400" dirty="0"/>
              <a:t>Берестов</a:t>
            </a:r>
            <a:br>
              <a:rPr lang="ru-RU" sz="4400" dirty="0"/>
            </a:br>
            <a:r>
              <a:rPr lang="ru-RU" sz="4400" dirty="0"/>
              <a:t>Валентин Дмитриевич</a:t>
            </a:r>
            <a:endParaRPr lang="en-US" sz="4400" dirty="0"/>
          </a:p>
        </p:txBody>
      </p:sp>
      <p:pic>
        <p:nvPicPr>
          <p:cNvPr id="1026" name="Picture 2" descr="Картинки по запросу берестов валентин дмитриевич стихи">
            <a:extLst>
              <a:ext uri="{FF2B5EF4-FFF2-40B4-BE49-F238E27FC236}">
                <a16:creationId xmlns:a16="http://schemas.microsoft.com/office/drawing/2014/main" xmlns="" id="{3B76B7BE-69DD-4F9B-871D-ACF6186B03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r="2285" b="1"/>
          <a:stretch/>
        </p:blipFill>
        <p:spPr bwMode="auto">
          <a:xfrm>
            <a:off x="1396042" y="1420362"/>
            <a:ext cx="2433793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76D879-D1FF-48AB-968D-58FD82967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ru-RU" sz="2400" dirty="0"/>
              <a:t> Родился в Калужской области (Мещовск)</a:t>
            </a:r>
          </a:p>
          <a:p>
            <a:pPr algn="l">
              <a:buFont typeface="Arial"/>
              <a:buChar char="•"/>
            </a:pPr>
            <a:r>
              <a:rPr lang="ru-RU" sz="2400" dirty="0"/>
              <a:t> Писал чаще всего для детей</a:t>
            </a:r>
          </a:p>
          <a:p>
            <a:pPr algn="l">
              <a:buFont typeface="Arial"/>
              <a:buChar char="•"/>
            </a:pPr>
            <a:r>
              <a:rPr lang="ru-RU" sz="2400" dirty="0"/>
              <a:t> Переводчик</a:t>
            </a:r>
          </a:p>
          <a:p>
            <a:pPr algn="l">
              <a:buFont typeface="Arial"/>
              <a:buChar char="•"/>
            </a:pPr>
            <a:r>
              <a:rPr lang="ru-RU" sz="2400" dirty="0"/>
              <a:t> Историк</a:t>
            </a:r>
          </a:p>
          <a:p>
            <a:pPr algn="l">
              <a:buFont typeface="Arial"/>
              <a:buChar char="•"/>
            </a:pPr>
            <a:r>
              <a:rPr lang="ru-RU" sz="2400" dirty="0"/>
              <a:t> Прозаик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7592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1B7A42-7A1C-4709-AC84-5EA0551F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Портрет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1A1DAE-455D-4E1A-9FFD-A0511549F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900" dirty="0"/>
              <a:t>Блокада. Ночь. Забитое окно,</a:t>
            </a:r>
            <a:br>
              <a:rPr lang="ru-RU" sz="1900" dirty="0"/>
            </a:br>
            <a:r>
              <a:rPr lang="ru-RU" sz="1900" dirty="0"/>
              <a:t>Мигающих коптилок тусклый свет.</a:t>
            </a:r>
            <a:br>
              <a:rPr lang="ru-RU" sz="1900" dirty="0"/>
            </a:br>
            <a:r>
              <a:rPr lang="ru-RU" sz="1900" dirty="0"/>
              <a:t>Из мрака возникает полотно.</a:t>
            </a:r>
            <a:br>
              <a:rPr lang="ru-RU" sz="1900" dirty="0"/>
            </a:br>
            <a:r>
              <a:rPr lang="ru-RU" sz="1900" dirty="0"/>
              <a:t>Художник пишет женщины портрет.</a:t>
            </a:r>
            <a:br>
              <a:rPr lang="ru-RU" sz="1900" dirty="0"/>
            </a:br>
            <a:r>
              <a:rPr lang="ru-RU" sz="1900" dirty="0"/>
              <a:t>Она сидела, голову </a:t>
            </a:r>
            <a:r>
              <a:rPr lang="ru-RU" sz="1900" dirty="0" err="1"/>
              <a:t>склоня</a:t>
            </a:r>
            <a:r>
              <a:rPr lang="ru-RU" sz="1900" dirty="0"/>
              <a:t>,</a:t>
            </a:r>
            <a:br>
              <a:rPr lang="ru-RU" sz="1900" dirty="0"/>
            </a:br>
            <a:r>
              <a:rPr lang="ru-RU" sz="1900" dirty="0"/>
              <a:t>И думала в голодном полусне:</a:t>
            </a:r>
            <a:br>
              <a:rPr lang="ru-RU" sz="1900" dirty="0"/>
            </a:br>
            <a:r>
              <a:rPr lang="ru-RU" sz="1900" dirty="0"/>
              <a:t>«Вот я умру… А что-то от меня</a:t>
            </a:r>
            <a:br>
              <a:rPr lang="ru-RU" sz="1900" dirty="0"/>
            </a:br>
            <a:r>
              <a:rPr lang="ru-RU" sz="1900" dirty="0"/>
              <a:t>Останется на этом полотне».</a:t>
            </a:r>
            <a:br>
              <a:rPr lang="ru-RU" sz="1900" dirty="0"/>
            </a:br>
            <a:r>
              <a:rPr lang="ru-RU" sz="1900" dirty="0"/>
              <a:t>А он писал в мигании огня</a:t>
            </a:r>
            <a:br>
              <a:rPr lang="ru-RU" sz="1900" dirty="0"/>
            </a:br>
            <a:r>
              <a:rPr lang="ru-RU" sz="1900" dirty="0"/>
              <a:t>И думал: «На войне как на войне.</a:t>
            </a:r>
            <a:br>
              <a:rPr lang="ru-RU" sz="1900" dirty="0"/>
            </a:br>
            <a:r>
              <a:rPr lang="ru-RU" sz="1900" dirty="0"/>
              <a:t>Пусть я умру! Но что-то от меня</a:t>
            </a:r>
            <a:br>
              <a:rPr lang="ru-RU" sz="1900" dirty="0"/>
            </a:br>
            <a:r>
              <a:rPr lang="ru-RU" sz="1900" dirty="0"/>
              <a:t>Останется на этом полотне».</a:t>
            </a:r>
          </a:p>
        </p:txBody>
      </p:sp>
    </p:spTree>
    <p:extLst>
      <p:ext uri="{BB962C8B-B14F-4D97-AF65-F5344CB8AC3E}">
        <p14:creationId xmlns:p14="http://schemas.microsoft.com/office/powerpoint/2010/main" val="424322677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767398A5-ECCE-4718-8F71-1263648C1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Осенняя сирень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D0BC566-2086-41C4-92C6-F44359100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Цветов лиловых или белых</a:t>
            </a:r>
            <a:br>
              <a:rPr lang="ru-RU" dirty="0"/>
            </a:br>
            <a:r>
              <a:rPr lang="ru-RU" dirty="0"/>
              <a:t>В садах пустых и почернелых</a:t>
            </a:r>
            <a:br>
              <a:rPr lang="ru-RU" dirty="0"/>
            </a:br>
            <a:r>
              <a:rPr lang="ru-RU" dirty="0"/>
              <a:t>Не держит над собой сиренью</a:t>
            </a:r>
            <a:br>
              <a:rPr lang="ru-RU" dirty="0"/>
            </a:br>
            <a:r>
              <a:rPr lang="ru-RU" dirty="0"/>
              <a:t>Зато как много листьев целых,</a:t>
            </a:r>
            <a:br>
              <a:rPr lang="ru-RU" dirty="0"/>
            </a:br>
            <a:r>
              <a:rPr lang="ru-RU" dirty="0"/>
              <a:t>Не порванных, не пожелтелый,</a:t>
            </a:r>
            <a:br>
              <a:rPr lang="ru-RU" dirty="0"/>
            </a:br>
            <a:r>
              <a:rPr lang="ru-RU" dirty="0"/>
              <a:t>Живых сердечек – чистых, смелых</a:t>
            </a:r>
            <a:br>
              <a:rPr lang="ru-RU" dirty="0"/>
            </a:br>
            <a:r>
              <a:rPr lang="ru-RU" dirty="0"/>
              <a:t>Оставлено на чёрный день</a:t>
            </a:r>
          </a:p>
        </p:txBody>
      </p:sp>
    </p:spTree>
    <p:extLst>
      <p:ext uri="{BB962C8B-B14F-4D97-AF65-F5344CB8AC3E}">
        <p14:creationId xmlns:p14="http://schemas.microsoft.com/office/powerpoint/2010/main" val="26895555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8294A7-9CC6-42B3-A14B-566DE1CD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solidFill>
                  <a:srgbClr val="262626"/>
                </a:solidFill>
              </a:rPr>
              <a:t>Куняев</a:t>
            </a:r>
            <a:r>
              <a:rPr lang="en-US" sz="4400" dirty="0">
                <a:solidFill>
                  <a:srgbClr val="262626"/>
                </a:solidFill>
              </a:rPr>
              <a:t/>
            </a:r>
            <a:br>
              <a:rPr lang="en-US" sz="4400" dirty="0">
                <a:solidFill>
                  <a:srgbClr val="262626"/>
                </a:solidFill>
              </a:rPr>
            </a:br>
            <a:r>
              <a:rPr lang="en-US" sz="4400" dirty="0" err="1">
                <a:solidFill>
                  <a:srgbClr val="262626"/>
                </a:solidFill>
              </a:rPr>
              <a:t>Станислав</a:t>
            </a:r>
            <a:r>
              <a:rPr lang="en-US" sz="4400" dirty="0">
                <a:solidFill>
                  <a:srgbClr val="262626"/>
                </a:solidFill>
              </a:rPr>
              <a:t> </a:t>
            </a:r>
            <a:r>
              <a:rPr lang="en-US" sz="4400" dirty="0" err="1">
                <a:solidFill>
                  <a:srgbClr val="262626"/>
                </a:solidFill>
              </a:rPr>
              <a:t>Юрьевич</a:t>
            </a:r>
            <a:endParaRPr lang="en-US" sz="4400" dirty="0">
              <a:solidFill>
                <a:srgbClr val="262626"/>
              </a:solidFill>
            </a:endParaRPr>
          </a:p>
        </p:txBody>
      </p:sp>
      <p:pic>
        <p:nvPicPr>
          <p:cNvPr id="6" name="Объект 5" descr="Изображение выглядит как человек, мужчина, очки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EF82BAD7-AC08-40F7-A91F-128F49702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1516532"/>
            <a:ext cx="2433793" cy="3646131"/>
          </a:xfrm>
          <a:prstGeom prst="rect">
            <a:avLst/>
          </a:prstGeo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F73D34-F9A4-49E3-8C65-6E78DF535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36482" y="2556932"/>
            <a:ext cx="6260114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Русский поэт и публицист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Переводчик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Литературный критик</a:t>
            </a:r>
          </a:p>
          <a:p>
            <a:pPr algn="l">
              <a:buFont typeface="Arial"/>
              <a:buChar char="•"/>
            </a:pPr>
            <a:r>
              <a:rPr lang="ru-RU" sz="2400" dirty="0">
                <a:solidFill>
                  <a:srgbClr val="262626"/>
                </a:solidFill>
              </a:rPr>
              <a:t> Редактор журнала «Наш современник»</a:t>
            </a:r>
          </a:p>
        </p:txBody>
      </p:sp>
    </p:spTree>
    <p:extLst>
      <p:ext uri="{BB962C8B-B14F-4D97-AF65-F5344CB8AC3E}">
        <p14:creationId xmlns:p14="http://schemas.microsoft.com/office/powerpoint/2010/main" val="82689769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AD2CAA1-1D3F-4E99-AAAA-A8D70545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Нет ничего сильней эмоций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68E870F-7185-40C7-B8CA-63F78848D8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Нет ничего сильней эмоций,</a:t>
            </a:r>
            <a:br>
              <a:rPr lang="ru-RU" dirty="0"/>
            </a:br>
            <a:r>
              <a:rPr lang="ru-RU" dirty="0"/>
              <a:t>Мой друг Гораций.</a:t>
            </a:r>
            <a:br>
              <a:rPr lang="ru-RU" dirty="0"/>
            </a:br>
            <a:r>
              <a:rPr lang="ru-RU" dirty="0"/>
              <a:t>И нет над нами сильнее власти,</a:t>
            </a:r>
            <a:br>
              <a:rPr lang="ru-RU" dirty="0"/>
            </a:br>
            <a:r>
              <a:rPr lang="ru-RU" dirty="0"/>
              <a:t>Чем наши страсти.</a:t>
            </a:r>
            <a:br>
              <a:rPr lang="ru-RU" dirty="0"/>
            </a:br>
            <a:r>
              <a:rPr lang="ru-RU" dirty="0"/>
              <a:t>Нас обступало такое лето —</a:t>
            </a:r>
            <a:br>
              <a:rPr lang="ru-RU" dirty="0"/>
            </a:br>
            <a:r>
              <a:rPr lang="ru-RU" dirty="0"/>
              <a:t>Да было ль это?</a:t>
            </a:r>
            <a:br>
              <a:rPr lang="ru-RU" dirty="0"/>
            </a:br>
            <a:r>
              <a:rPr lang="ru-RU" dirty="0"/>
              <a:t>Зато отныне и как надолго,</a:t>
            </a:r>
            <a:br>
              <a:rPr lang="ru-RU" dirty="0"/>
            </a:br>
            <a:r>
              <a:rPr lang="ru-RU" dirty="0"/>
              <a:t>О, как надолго!-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695936FF-2E71-4931-AD72-98ADF93C2E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Нет ничего для нас с тобою</a:t>
            </a:r>
            <a:br>
              <a:rPr lang="ru-RU" dirty="0"/>
            </a:br>
            <a:r>
              <a:rPr lang="ru-RU" dirty="0"/>
              <a:t>Превыше долга,</a:t>
            </a:r>
            <a:br>
              <a:rPr lang="ru-RU" dirty="0"/>
            </a:br>
            <a:r>
              <a:rPr lang="ru-RU" dirty="0"/>
              <a:t>Превыше долга бежать по кругу,</a:t>
            </a:r>
            <a:br>
              <a:rPr lang="ru-RU" dirty="0"/>
            </a:br>
            <a:r>
              <a:rPr lang="ru-RU" dirty="0"/>
              <a:t>Лететь по кругу.</a:t>
            </a:r>
            <a:br>
              <a:rPr lang="ru-RU" dirty="0"/>
            </a:br>
            <a:r>
              <a:rPr lang="ru-RU" dirty="0"/>
              <a:t>И лишь ночами во сне, — по лугу,</a:t>
            </a:r>
            <a:br>
              <a:rPr lang="ru-RU" dirty="0"/>
            </a:br>
            <a:r>
              <a:rPr lang="ru-RU" dirty="0"/>
              <a:t>Любимый.</a:t>
            </a:r>
            <a:br>
              <a:rPr lang="ru-RU" dirty="0"/>
            </a:br>
            <a:r>
              <a:rPr lang="ru-RU" dirty="0"/>
              <a:t>И вдруг однажды увидеть небо</a:t>
            </a:r>
            <a:br>
              <a:rPr lang="ru-RU" dirty="0"/>
            </a:br>
            <a:r>
              <a:rPr lang="ru-RU" dirty="0"/>
              <a:t>Глазами птицы</a:t>
            </a:r>
            <a:br>
              <a:rPr lang="ru-RU" dirty="0"/>
            </a:br>
            <a:r>
              <a:rPr lang="ru-RU" dirty="0"/>
              <a:t>И с круга сбиться</a:t>
            </a:r>
          </a:p>
        </p:txBody>
      </p:sp>
    </p:spTree>
    <p:extLst>
      <p:ext uri="{BB962C8B-B14F-4D97-AF65-F5344CB8AC3E}">
        <p14:creationId xmlns:p14="http://schemas.microsoft.com/office/powerpoint/2010/main" val="1782777489"/>
      </p:ext>
    </p:extLst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142</TotalTime>
  <Words>313</Words>
  <Application>Microsoft Office PowerPoint</Application>
  <PresentationFormat>Произвольный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Классный час на тему: «Калужские поэты»</vt:lpstr>
      <vt:lpstr>Бендрышева Маргарита Витальевна</vt:lpstr>
      <vt:lpstr>Воспоминания</vt:lpstr>
      <vt:lpstr>Календарь</vt:lpstr>
      <vt:lpstr>Берестов Валентин Дмитриевич</vt:lpstr>
      <vt:lpstr>Портрет</vt:lpstr>
      <vt:lpstr>Осенняя сирень</vt:lpstr>
      <vt:lpstr>Куняев Станислав Юрьевич</vt:lpstr>
      <vt:lpstr>Нет ничего сильней эмоций</vt:lpstr>
      <vt:lpstr>Чего ты хлопочешь, историк?</vt:lpstr>
      <vt:lpstr>Частикова Эльвира Николаевна</vt:lpstr>
      <vt:lpstr>***</vt:lpstr>
      <vt:lpstr>Наплаканном сонете</vt:lpstr>
      <vt:lpstr>Филатова Людмила Николаевна</vt:lpstr>
      <vt:lpstr>МУЗА</vt:lpstr>
      <vt:lpstr>Схождение планет</vt:lpstr>
      <vt:lpstr>Итог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Калужские поэты</dc:title>
  <dc:creator>осетр осетрович</dc:creator>
  <cp:lastModifiedBy>teacher</cp:lastModifiedBy>
  <cp:revision>14</cp:revision>
  <dcterms:created xsi:type="dcterms:W3CDTF">2017-11-30T17:19:53Z</dcterms:created>
  <dcterms:modified xsi:type="dcterms:W3CDTF">2024-01-23T08:09:33Z</dcterms:modified>
</cp:coreProperties>
</file>