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76" r:id="rId5"/>
    <p:sldId id="275" r:id="rId6"/>
    <p:sldId id="258" r:id="rId7"/>
    <p:sldId id="271" r:id="rId8"/>
    <p:sldId id="264" r:id="rId9"/>
    <p:sldId id="272" r:id="rId10"/>
    <p:sldId id="262" r:id="rId11"/>
    <p:sldId id="273" r:id="rId12"/>
    <p:sldId id="259" r:id="rId13"/>
    <p:sldId id="260" r:id="rId14"/>
    <p:sldId id="278" r:id="rId15"/>
    <p:sldId id="263" r:id="rId16"/>
    <p:sldId id="261" r:id="rId17"/>
    <p:sldId id="279" r:id="rId18"/>
    <p:sldId id="265" r:id="rId19"/>
    <p:sldId id="280" r:id="rId20"/>
    <p:sldId id="270" r:id="rId21"/>
    <p:sldId id="27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7EC2"/>
    <a:srgbClr val="762310"/>
    <a:srgbClr val="A53117"/>
    <a:srgbClr val="136CB5"/>
    <a:srgbClr val="AACDE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0787C-AE30-4358-9731-9A7C15195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11B8BA-49A4-4937-BE13-2A3F1C5C8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ACC978-6A5E-4BAB-9AEE-57DC1657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D480-1A27-4486-83E9-8037CCFC8234}" type="datetimeFigureOut">
              <a:rPr lang="ru-RU" smtClean="0"/>
              <a:t>02.12.2023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431EAF-16A7-4388-A850-D20F8233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128127-E143-4F56-B198-BAA6A5BEF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1B953-1A38-48E5-A6FB-C0211BB51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44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475CD9-1372-4B2A-B87E-D254311D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BE11B1-2FF2-4C40-8709-444E91934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ED13D8-D5F9-4EBA-87D9-A877115C0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D480-1A27-4486-83E9-8037CCFC8234}" type="datetimeFigureOut">
              <a:rPr lang="ru-RU" smtClean="0"/>
              <a:t>02.12.2023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C1A34-2FF2-4A7A-B09E-868EFC439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F62766-2282-465C-89D1-3DBA86DF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1B953-1A38-48E5-A6FB-C0211BB51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285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B15A4B-ECBB-4F22-8F21-5319B6D63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54D81E-D863-48A8-984A-4ED59D5FD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B99F6-2193-40BB-8C54-021F897BC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D480-1A27-4486-83E9-8037CCFC8234}" type="datetimeFigureOut">
              <a:rPr lang="ru-RU" smtClean="0"/>
              <a:t>02.12.2023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63529-B9D6-4A34-81AE-A718610BE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837582-0144-439A-8C57-954CAECA3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1B953-1A38-48E5-A6FB-C0211BB51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39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29C92-207E-456E-B940-30F983C19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19FB6D-EC04-405F-90D9-E3A536752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E7F7DF-35DB-45F1-A1CD-25297BBD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D480-1A27-4486-83E9-8037CCFC8234}" type="datetimeFigureOut">
              <a:rPr lang="ru-RU" smtClean="0"/>
              <a:t>02.12.2023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A85A10-6107-441C-9BC6-6D848D040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3FAFA-10D0-41FF-A5B3-B1C252C4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1B953-1A38-48E5-A6FB-C0211BB51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586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34E593-D8E3-40E2-BC9A-008AD4425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5C4201-0369-4322-A263-5E551C374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54CD44-894F-474E-BEE8-90B024EF5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D480-1A27-4486-83E9-8037CCFC8234}" type="datetimeFigureOut">
              <a:rPr lang="ru-RU" smtClean="0"/>
              <a:t>02.12.2023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480FD6-5135-4521-B9FB-3F479DF2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6B2B65-060D-4F0F-ACA1-90D92F627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1B953-1A38-48E5-A6FB-C0211BB51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59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5BA64-937B-48E1-B938-7129FB193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0C2354-152D-43A5-A9B7-E6ECFD82A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07AD80-B1EA-4CD8-8603-A9425235F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015FDE-6D22-4B89-A5AD-BCCD798CC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D480-1A27-4486-83E9-8037CCFC8234}" type="datetimeFigureOut">
              <a:rPr lang="ru-RU" smtClean="0"/>
              <a:t>02.12.2023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DEC07-914B-48A2-87D0-45DB073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92AFC3-3CB7-4FC5-98E9-55A531502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1B953-1A38-48E5-A6FB-C0211BB51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37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192A7-9F00-4240-AD10-22373BD7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5D6B36-6E06-48C7-B389-223C42196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0927D2-3EF2-4A55-9FD1-A98EC0342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270327-33BA-468F-AD3D-51BBD48F19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F2CCCF3-691A-495D-8B77-E9CEA4926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373FE0-5B60-447A-B097-19CF2D54F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D480-1A27-4486-83E9-8037CCFC8234}" type="datetimeFigureOut">
              <a:rPr lang="ru-RU" smtClean="0"/>
              <a:t>02.12.2023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575460A-D21B-40AD-9E3D-2832A02B8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482090-5EDB-403B-8221-C3BCD97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1B953-1A38-48E5-A6FB-C0211BB51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52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7D8A6F-81C0-427D-913B-77C60D257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754CD7-6DE9-4E98-BF1B-A627CC82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D480-1A27-4486-83E9-8037CCFC8234}" type="datetimeFigureOut">
              <a:rPr lang="ru-RU" smtClean="0"/>
              <a:t>02.12.2023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EC65F0-2B59-4E97-A80C-09204CE7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1CAC06-A58B-4989-96E1-309E5B89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1B953-1A38-48E5-A6FB-C0211BB51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2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B45D51-A7BE-43EB-9D63-8E89C8E9F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D480-1A27-4486-83E9-8037CCFC8234}" type="datetimeFigureOut">
              <a:rPr lang="ru-RU" smtClean="0"/>
              <a:t>02.12.2023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B6FD71-9387-4696-9C61-1B46D23A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C0DF72-D12F-4A86-886A-186CE82A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1B953-1A38-48E5-A6FB-C0211BB51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1390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83164-E2BD-4C4E-9E9C-B8FC7F348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AC00BA-81AB-404A-B783-C07119F02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41F119-53BC-4EC9-85BE-D6BAA7F77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DAD9C0-7CD2-4EF3-9AEB-273C8F9B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D480-1A27-4486-83E9-8037CCFC8234}" type="datetimeFigureOut">
              <a:rPr lang="ru-RU" smtClean="0"/>
              <a:t>02.12.2023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20AC98-6038-4A89-AB40-03350E77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04A3C1-4E3D-4ABB-87BA-D0C032F4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1B953-1A38-48E5-A6FB-C0211BB51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3895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BD27B-BEB7-4CA2-BFEF-16A439DD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DCC68B-0BB2-42F6-8000-8FDCED303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6ACD7D-5DE2-4D30-99D2-77547316E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9117F2-5FCC-462E-88DE-7E203546C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D480-1A27-4486-83E9-8037CCFC8234}" type="datetimeFigureOut">
              <a:rPr lang="ru-RU" smtClean="0"/>
              <a:t>02.12.2023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492347-8FE9-4BBB-B5E1-9BF0A5250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C4FE35-19BF-4C2B-B08F-C9F33AF7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1B953-1A38-48E5-A6FB-C0211BB51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471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4EDEB-9A38-4973-B6C1-D0EC0B775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8DE4F5-30FD-4D2F-912D-30E35355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61B20A-59D2-4793-9D9C-1400FF6EB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ED480-1A27-4486-83E9-8037CCFC8234}" type="datetimeFigureOut">
              <a:rPr lang="ru-RU" smtClean="0"/>
              <a:t>02.12.2023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339EF4-335E-4EAE-B025-6F48C8FA5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CE85BD-D297-48AB-879F-091913DA5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1B953-1A38-48E5-A6FB-C0211BB51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2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небо, снимок экрана, Кучевые облака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683D61F2-A96C-458A-BA2A-FF6CAAE25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FA67548D-40CE-458F-AD41-CDC23170A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7720">
            <a:off x="-595675" y="416637"/>
            <a:ext cx="3335980" cy="222394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орона, золото, символ, герб&#10;&#10;Автоматически созданное описание">
            <a:extLst>
              <a:ext uri="{FF2B5EF4-FFF2-40B4-BE49-F238E27FC236}">
                <a16:creationId xmlns:a16="http://schemas.microsoft.com/office/drawing/2014/main" id="{433589F0-0EED-4390-8B68-5847DA9700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290" y="-127590"/>
            <a:ext cx="3377411" cy="18430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E4FDDA-1BA7-4E6D-92A3-D4CAD8A5EE71}"/>
              </a:ext>
            </a:extLst>
          </p:cNvPr>
          <p:cNvSpPr txBox="1"/>
          <p:nvPr/>
        </p:nvSpPr>
        <p:spPr>
          <a:xfrm>
            <a:off x="3017515" y="395417"/>
            <a:ext cx="8167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136CB5"/>
                </a:solidFill>
                <a:latin typeface="a_MachinaOrto" panose="04040804020B02020304" pitchFamily="82" charset="-52"/>
              </a:rPr>
              <a:t>МОУ Усть-Ордынская СОШ №4 Имени В.Б. Сибиданова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25400C-63D9-4865-8BF9-682FB9CA80C2}"/>
              </a:ext>
            </a:extLst>
          </p:cNvPr>
          <p:cNvSpPr txBox="1"/>
          <p:nvPr/>
        </p:nvSpPr>
        <p:spPr>
          <a:xfrm>
            <a:off x="1812996" y="2444953"/>
            <a:ext cx="782938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rgbClr val="A53117"/>
                </a:solidFill>
                <a:latin typeface="a_MachinaOrto" panose="04040804020B02020304" pitchFamily="82" charset="-52"/>
              </a:rPr>
              <a:t>КАДЕТСКОЕ ОБРАЗОВАНИЕ </a:t>
            </a:r>
          </a:p>
          <a:p>
            <a:pPr algn="ctr"/>
            <a:r>
              <a:rPr lang="ru-RU" sz="4400" b="1" dirty="0">
                <a:solidFill>
                  <a:srgbClr val="A53117"/>
                </a:solidFill>
                <a:latin typeface="a_MachinaOrto" panose="04040804020B02020304" pitchFamily="82" charset="-52"/>
              </a:rPr>
              <a:t>КАК ИНСТРУМЕНТ ФОРМИРОВАНИЯ </a:t>
            </a:r>
          </a:p>
          <a:p>
            <a:pPr algn="ctr"/>
            <a:r>
              <a:rPr lang="ru-RU" sz="4400" b="1" dirty="0">
                <a:solidFill>
                  <a:srgbClr val="A53117"/>
                </a:solidFill>
                <a:latin typeface="a_MachinaOrto" panose="04040804020B02020304" pitchFamily="82" charset="-52"/>
              </a:rPr>
              <a:t>ПАТРИОТИЧЕСКОГО ВОСПИТАНИЯ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4148CA-7DA4-4AAB-91FA-FF13C8B2F335}"/>
              </a:ext>
            </a:extLst>
          </p:cNvPr>
          <p:cNvSpPr txBox="1"/>
          <p:nvPr/>
        </p:nvSpPr>
        <p:spPr>
          <a:xfrm>
            <a:off x="4239526" y="5903893"/>
            <a:ext cx="29763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136CB5"/>
                </a:solidFill>
                <a:latin typeface="a_MachinaOrto" panose="04040804020B02020304" pitchFamily="82" charset="-52"/>
              </a:rPr>
              <a:t>П.УСТЬ-ОРДЫНСКИЙ</a:t>
            </a:r>
          </a:p>
          <a:p>
            <a:pPr algn="ctr"/>
            <a:r>
              <a:rPr lang="ru-RU" sz="2800" b="1" dirty="0">
                <a:solidFill>
                  <a:srgbClr val="136CB5"/>
                </a:solidFill>
                <a:latin typeface="a_MachinaOrto" panose="04040804020B02020304" pitchFamily="82" charset="-52"/>
              </a:rPr>
              <a:t>2023 ГОД</a:t>
            </a:r>
          </a:p>
        </p:txBody>
      </p:sp>
      <p:pic>
        <p:nvPicPr>
          <p:cNvPr id="22" name="Рисунок 21" descr="Изображение выглядит как одежда, человек, Человеческое лицо, униформа&#10;&#10;Автоматически созданное описание">
            <a:extLst>
              <a:ext uri="{FF2B5EF4-FFF2-40B4-BE49-F238E27FC236}">
                <a16:creationId xmlns:a16="http://schemas.microsoft.com/office/drawing/2014/main" id="{1E8F5FE1-76E6-4FB1-A5B9-BA4DB3DE9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00" y="3187774"/>
            <a:ext cx="6524847" cy="3670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1BE9BA-CBFF-44FC-A31F-20E8A8D0F56B}"/>
              </a:ext>
            </a:extLst>
          </p:cNvPr>
          <p:cNvSpPr txBox="1"/>
          <p:nvPr/>
        </p:nvSpPr>
        <p:spPr>
          <a:xfrm>
            <a:off x="6933461" y="1186453"/>
            <a:ext cx="4616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>
                <a:solidFill>
                  <a:srgbClr val="2B7EC2"/>
                </a:solidFill>
                <a:effectLst/>
                <a:latin typeface="ArbatDi" panose="03000000000000000000" pitchFamily="66" charset="0"/>
              </a:rPr>
              <a:t>«</a:t>
            </a:r>
            <a:r>
              <a:rPr lang="ru-RU" sz="1800" dirty="0">
                <a:solidFill>
                  <a:srgbClr val="2B7EC2"/>
                </a:solidFill>
                <a:effectLst/>
                <a:latin typeface="ArbatDi" panose="03000000000000000000" pitchFamily="66" charset="0"/>
                <a:ea typeface="Verdana" panose="020B0604030504040204" pitchFamily="34" charset="0"/>
              </a:rPr>
              <a:t>России не станет тогда, когда не станет последнего патриота»</a:t>
            </a:r>
            <a:r>
              <a:rPr lang="ru-RU" sz="1800" u="none" strike="noStrike" dirty="0">
                <a:solidFill>
                  <a:srgbClr val="2B7EC2"/>
                </a:solidFill>
                <a:effectLst/>
                <a:latin typeface="ArbatDi" panose="03000000000000000000" pitchFamily="66" charset="0"/>
                <a:ea typeface="Verdana" panose="020B0604030504040204" pitchFamily="34" charset="0"/>
              </a:rPr>
              <a:t> </a:t>
            </a:r>
          </a:p>
          <a:p>
            <a:pPr algn="r"/>
            <a:r>
              <a:rPr lang="ru-RU" sz="1800" b="0" i="0" u="none" strike="noStrike" dirty="0">
                <a:solidFill>
                  <a:srgbClr val="2B7EC2"/>
                </a:solidFill>
                <a:effectLst/>
                <a:latin typeface="ArbatDi" panose="03000000000000000000" pitchFamily="66" charset="0"/>
                <a:ea typeface="Verdana" panose="020B0604030504040204" pitchFamily="34" charset="0"/>
              </a:rPr>
              <a:t>Н.М.Карамзин</a:t>
            </a:r>
            <a:endParaRPr lang="ru-RU" dirty="0">
              <a:solidFill>
                <a:srgbClr val="2B7EC2"/>
              </a:solidFill>
              <a:latin typeface="ArbatDi" panose="03000000000000000000" pitchFamily="66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413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626"/>
            <a:ext cx="12191999" cy="68580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D012BB6-8520-40DD-8AEF-F1CEE9F67AD4}"/>
              </a:ext>
            </a:extLst>
          </p:cNvPr>
          <p:cNvSpPr/>
          <p:nvPr/>
        </p:nvSpPr>
        <p:spPr>
          <a:xfrm>
            <a:off x="1147312" y="483079"/>
            <a:ext cx="10688129" cy="582411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0BE59-5792-492B-9AD0-6C7D7D0373AC}"/>
              </a:ext>
            </a:extLst>
          </p:cNvPr>
          <p:cNvSpPr txBox="1"/>
          <p:nvPr/>
        </p:nvSpPr>
        <p:spPr>
          <a:xfrm>
            <a:off x="1531187" y="956249"/>
            <a:ext cx="10183485" cy="426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тличия кадетского класса от обычного:</a:t>
            </a:r>
            <a:endParaRPr lang="ru-RU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fontAlgn="base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трогая дисциплина;</a:t>
            </a:r>
          </a:p>
          <a:p>
            <a:pPr marL="457200" lvl="0" indent="-457200" fontAlgn="base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усиленная спортивная подготовка;</a:t>
            </a: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fontAlgn="base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обязательное ношение военной формы и других воинских знаков отличия;</a:t>
            </a: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fontAlgn="base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особый статус, кодекс чести и правила поведения (например, порядок приветствия, церемония присяги);</a:t>
            </a: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fontAlgn="base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 поощрения и наказания</a:t>
            </a: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798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626"/>
            <a:ext cx="12191999" cy="68580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D012BB6-8520-40DD-8AEF-F1CEE9F67AD4}"/>
              </a:ext>
            </a:extLst>
          </p:cNvPr>
          <p:cNvSpPr/>
          <p:nvPr/>
        </p:nvSpPr>
        <p:spPr>
          <a:xfrm>
            <a:off x="1147312" y="483079"/>
            <a:ext cx="10688129" cy="582411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1BF7B-4244-4D11-B4B0-4677ADA164A7}"/>
              </a:ext>
            </a:extLst>
          </p:cNvPr>
          <p:cNvSpPr txBox="1"/>
          <p:nvPr/>
        </p:nvSpPr>
        <p:spPr>
          <a:xfrm>
            <a:off x="1846561" y="746925"/>
            <a:ext cx="69967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Кадеты обязательно носят форму.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– это образ жизни. Она ко многому обязывает.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 3 вида формы: повседневная, полевая (для практических занятий и уроков физической культуры) , парадная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Изображение выглядит как одежда, обувь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611F268D-E7CE-4F85-BD22-63B4C22E7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42" y="3550947"/>
            <a:ext cx="3413504" cy="256012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бувь, спорт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DD0CD22-7672-4AB6-97F1-FBA6D1C17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66" y="3550947"/>
            <a:ext cx="3413503" cy="256012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человек, обувь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8CEE1C3-C049-47F4-85A1-9A51A2CC11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4" t="29182" r="35688" b="14340"/>
          <a:stretch/>
        </p:blipFill>
        <p:spPr>
          <a:xfrm>
            <a:off x="9255958" y="1336453"/>
            <a:ext cx="2251494" cy="38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50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человек, Военный, Военная организация&#10;&#10;Автоматически созданное описание">
            <a:extLst>
              <a:ext uri="{FF2B5EF4-FFF2-40B4-BE49-F238E27FC236}">
                <a16:creationId xmlns:a16="http://schemas.microsoft.com/office/drawing/2014/main" id="{8BC60680-B51C-4A28-808C-813D6D53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12" y="4062573"/>
            <a:ext cx="3364425" cy="2523319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а открытом воздухе, одежда, челове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36DE1ED1-63B5-471D-B2BF-62927C8044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6" t="21923" r="25247" b="28008"/>
          <a:stretch/>
        </p:blipFill>
        <p:spPr>
          <a:xfrm>
            <a:off x="1160896" y="129513"/>
            <a:ext cx="5384075" cy="366095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порт, обувь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5A7367C-C155-4243-A827-1A923E75DD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22732" r="11974" b="4452"/>
          <a:stretch/>
        </p:blipFill>
        <p:spPr>
          <a:xfrm>
            <a:off x="7062734" y="310246"/>
            <a:ext cx="4335458" cy="329948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ловек, в помещении, спорт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0ECE5E71-4C19-4F95-B18A-3EBF157F39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8" r="9625" b="23397"/>
          <a:stretch/>
        </p:blipFill>
        <p:spPr>
          <a:xfrm>
            <a:off x="6029865" y="3919979"/>
            <a:ext cx="5831476" cy="282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3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, в помещении, человек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D96D2511-4B24-4116-AF59-83E551421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58" y="342548"/>
            <a:ext cx="4804039" cy="3603030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мебель, одежд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23DB04D0-C5A3-4973-A0C5-49A990122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550" y="2996176"/>
            <a:ext cx="4804039" cy="3603030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человек, в помещени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FB86EC77-C968-4C6E-900B-86AA612E9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041" y="4150103"/>
            <a:ext cx="3265471" cy="244910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 помещении, мебель, стул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F1B3FB2C-CFD8-4BB5-AE93-17417A36F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09" y="342548"/>
            <a:ext cx="3285133" cy="246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08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ожарный, человек, Аварийная служба&#10;&#10;Автоматически созданное описание">
            <a:extLst>
              <a:ext uri="{FF2B5EF4-FFF2-40B4-BE49-F238E27FC236}">
                <a16:creationId xmlns:a16="http://schemas.microsoft.com/office/drawing/2014/main" id="{93148A32-2731-4FA3-9C38-C4DFEBE37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35" y="3553690"/>
            <a:ext cx="4239491" cy="3179618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к, Человеческое лицо, люди&#10;&#10;Автоматически созданное описание">
            <a:extLst>
              <a:ext uri="{FF2B5EF4-FFF2-40B4-BE49-F238E27FC236}">
                <a16:creationId xmlns:a16="http://schemas.microsoft.com/office/drawing/2014/main" id="{CD5440ED-BCA4-40E9-A3AE-FD2D1E6F1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91" y="3553690"/>
            <a:ext cx="4239491" cy="317961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к, обувь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E70B47AC-A995-4E8E-9943-6F1AD27DC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91" y="249380"/>
            <a:ext cx="4239490" cy="317961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ожарный, одежда, транспортное средство, Аварийная служба&#10;&#10;Автоматически созданное описание">
            <a:extLst>
              <a:ext uri="{FF2B5EF4-FFF2-40B4-BE49-F238E27FC236}">
                <a16:creationId xmlns:a16="http://schemas.microsoft.com/office/drawing/2014/main" id="{2791560D-13F3-4CEF-AA86-7363321C08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35" y="249380"/>
            <a:ext cx="4239490" cy="317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21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человек, в помещении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00F2966B-8030-49E5-8C60-BEF921C15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35" y="979054"/>
            <a:ext cx="5787879" cy="434090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мебель, одежд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9A8BE306-C376-48DB-B68C-2A1D06928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54" y="240246"/>
            <a:ext cx="3992691" cy="299451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 помещении, мебель, пол, стол&#10;&#10;Автоматически созданное описание">
            <a:extLst>
              <a:ext uri="{FF2B5EF4-FFF2-40B4-BE49-F238E27FC236}">
                <a16:creationId xmlns:a16="http://schemas.microsoft.com/office/drawing/2014/main" id="{0AFA2801-582B-41E9-A756-6ADFCAC3C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45" y="3623236"/>
            <a:ext cx="3992690" cy="299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05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человек, обувь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DE70E541-DC29-4312-93E0-B3603BCE6C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4"/>
          <a:stretch/>
        </p:blipFill>
        <p:spPr>
          <a:xfrm>
            <a:off x="7653483" y="3905322"/>
            <a:ext cx="4189174" cy="2673319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к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7D2237AE-825F-4594-A922-DBF7EEACCF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0"/>
          <a:stretch/>
        </p:blipFill>
        <p:spPr>
          <a:xfrm>
            <a:off x="57240" y="3233277"/>
            <a:ext cx="7246902" cy="35628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амолет, в помещении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8C233F24-AF70-45FC-AEF2-DA333C75B0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t="21313" b="14863"/>
          <a:stretch/>
        </p:blipFill>
        <p:spPr>
          <a:xfrm rot="10800000">
            <a:off x="5827778" y="61840"/>
            <a:ext cx="6173573" cy="35641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 помещении, стена, стол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E0E9BC33-1D51-4918-9A49-8BC3BFAE32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1"/>
          <a:stretch/>
        </p:blipFill>
        <p:spPr>
          <a:xfrm>
            <a:off x="1723884" y="124576"/>
            <a:ext cx="2828500" cy="29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84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3" name="Рисунок 2" descr="Изображение выглядит как на открытом воздухе, небо, человек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EF7FE9D1-838F-45A4-B2BF-FE27A0F85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10" y="234791"/>
            <a:ext cx="4224474" cy="3168356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небо, трав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D0ED8043-A6EA-4DD6-A4B9-B87A43F52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10" y="3546395"/>
            <a:ext cx="4224474" cy="3168356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небо, на открытом воздухе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4FEA6A6-2018-4C55-B5CA-53A6732DE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12" y="3637938"/>
            <a:ext cx="4224474" cy="316835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ебо, на открытом воздухе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8BC7836-4B53-44A2-A128-74A949F9C9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12" y="234791"/>
            <a:ext cx="4224474" cy="316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31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небо, на открытом воздухе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D832E40-4E2B-4401-BC7C-BC3F08020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59" y="210999"/>
            <a:ext cx="4222120" cy="316659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на открытом воздухе, небо, одежда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6D6E3E85-1590-42E4-8E93-A33D34CBA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22" y="210999"/>
            <a:ext cx="4222119" cy="3166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на открытом воздухе, небо, земля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1E3B8504-F81C-4BA7-BCA4-9DB0BF4F2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59" y="3588589"/>
            <a:ext cx="4222119" cy="316659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небо, на открытом воздухе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36A440E-0050-4B83-BD98-ECBBE6A89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22" y="3588589"/>
            <a:ext cx="4222119" cy="316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7DE7F079-26C4-46FF-ACB8-9C08CC089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612" y="93963"/>
            <a:ext cx="4250654" cy="3187990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к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CE45C864-43A2-4D79-B433-A95150943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36" y="93963"/>
            <a:ext cx="4247115" cy="31879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человек, бутылк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642D7496-C937-4554-9A6E-157601D65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610" y="3576048"/>
            <a:ext cx="4250655" cy="318799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человек, Человеческое лицо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473F0C95-CBAA-43F5-8AA5-36C2C4701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35" y="3578700"/>
            <a:ext cx="4247116" cy="31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42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119FEF-4CB3-47D5-81A0-1EE5A5FA46AA}"/>
              </a:ext>
            </a:extLst>
          </p:cNvPr>
          <p:cNvSpPr/>
          <p:nvPr/>
        </p:nvSpPr>
        <p:spPr>
          <a:xfrm>
            <a:off x="1041990" y="776177"/>
            <a:ext cx="10294899" cy="515679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B2F759-878B-47FD-B471-27DCDD11C41C}"/>
              </a:ext>
            </a:extLst>
          </p:cNvPr>
          <p:cNvSpPr txBox="1"/>
          <p:nvPr/>
        </p:nvSpPr>
        <p:spPr>
          <a:xfrm>
            <a:off x="1998452" y="1535502"/>
            <a:ext cx="85574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</a:t>
            </a:r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едеральный проект «Патриотическое воспитание граждан Российской Федерации» в рамках национального проекта «Образование»:</a:t>
            </a:r>
          </a:p>
          <a:p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патриотическое воспитание в школе, является одним из приоритетных направлений воспитательной работы школы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32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66CD95-EF1F-4F10-9C5A-6237E16D45DC}"/>
              </a:ext>
            </a:extLst>
          </p:cNvPr>
          <p:cNvSpPr/>
          <p:nvPr/>
        </p:nvSpPr>
        <p:spPr>
          <a:xfrm>
            <a:off x="1031358" y="577970"/>
            <a:ext cx="10823943" cy="530524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D6D537-C423-4CC2-B504-1EA3D120E4F0}"/>
              </a:ext>
            </a:extLst>
          </p:cNvPr>
          <p:cNvSpPr txBox="1"/>
          <p:nvPr/>
        </p:nvSpPr>
        <p:spPr>
          <a:xfrm>
            <a:off x="1431089" y="710764"/>
            <a:ext cx="985195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гражданина – патриота стратегическая цель школы была, есть и будет. 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Воспитать человека любящим свою землю, свой народ, быть готовым к защите своей Родины – очень непростая задача. 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она, безусловно, осуществима, если мы, педагоги, будем выполнять ее с любовью и добротой, не забывая мудрых слов:</a:t>
            </a:r>
          </a:p>
          <a:p>
            <a:pPr algn="just"/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“Ученик – это не сосуд, который нужно наполнить знаниями, а факел, который нужно зажечь!”</a:t>
            </a:r>
            <a:endParaRPr lang="ru-RU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599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66CD95-EF1F-4F10-9C5A-6237E16D45DC}"/>
              </a:ext>
            </a:extLst>
          </p:cNvPr>
          <p:cNvSpPr/>
          <p:nvPr/>
        </p:nvSpPr>
        <p:spPr>
          <a:xfrm>
            <a:off x="1031358" y="577970"/>
            <a:ext cx="10823943" cy="530524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2E2173-23A9-4DA6-9584-E54174A33E79}"/>
              </a:ext>
            </a:extLst>
          </p:cNvPr>
          <p:cNvSpPr txBox="1"/>
          <p:nvPr/>
        </p:nvSpPr>
        <p:spPr>
          <a:xfrm>
            <a:off x="1845449" y="1457864"/>
            <a:ext cx="91957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/>
                <a:latin typeface="ArbatDi" panose="03000000000000000000" pitchFamily="66" charset="0"/>
                <a:ea typeface="Times New Roman" panose="02020603050405020304" pitchFamily="18" charset="0"/>
              </a:rPr>
              <a:t>«России не станет тогда, когда не станет последнего патриота» </a:t>
            </a:r>
          </a:p>
          <a:p>
            <a:pPr algn="r"/>
            <a:r>
              <a:rPr lang="ru-RU" sz="2800" dirty="0">
                <a:solidFill>
                  <a:schemeClr val="bg1"/>
                </a:solidFill>
                <a:effectLst/>
                <a:latin typeface="ArbatDi" panose="03000000000000000000" pitchFamily="66" charset="0"/>
                <a:ea typeface="Times New Roman" panose="02020603050405020304" pitchFamily="18" charset="0"/>
              </a:rPr>
              <a:t>Николай Михайлович Карамзин</a:t>
            </a:r>
            <a:endParaRPr lang="ru-RU" sz="2800" dirty="0">
              <a:solidFill>
                <a:schemeClr val="bg1"/>
              </a:solidFill>
              <a:latin typeface="ArbatDi" panose="03000000000000000000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2601E3-3377-45A4-833F-5F15B0F4E56E}"/>
              </a:ext>
            </a:extLst>
          </p:cNvPr>
          <p:cNvSpPr txBox="1"/>
          <p:nvPr/>
        </p:nvSpPr>
        <p:spPr>
          <a:xfrm>
            <a:off x="1746546" y="3610154"/>
            <a:ext cx="9393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Патриотами люди не рождаются. 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Честь, настойчивость, чуткость не приходят сами по себе. Патриотами становятся</a:t>
            </a:r>
          </a:p>
        </p:txBody>
      </p:sp>
    </p:spTree>
    <p:extLst>
      <p:ext uri="{BB962C8B-B14F-4D97-AF65-F5344CB8AC3E}">
        <p14:creationId xmlns:p14="http://schemas.microsoft.com/office/powerpoint/2010/main" val="2077255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3964"/>
            <a:ext cx="12191999" cy="68580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D11338-04F5-49C0-89DE-5048EB769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092" y="3235036"/>
            <a:ext cx="4414181" cy="29437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3E0402-1381-4760-8129-967FD8E156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9"/>
          <a:stretch/>
        </p:blipFill>
        <p:spPr>
          <a:xfrm>
            <a:off x="1509023" y="-38298"/>
            <a:ext cx="4173473" cy="27708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732357-3E7F-4AC6-91CE-BD73F62E7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01" y="17238"/>
            <a:ext cx="4097476" cy="273250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FCB2EB0-350A-4F06-8F4F-6D43A069F709}"/>
              </a:ext>
            </a:extLst>
          </p:cNvPr>
          <p:cNvSpPr/>
          <p:nvPr/>
        </p:nvSpPr>
        <p:spPr>
          <a:xfrm>
            <a:off x="184727" y="2837713"/>
            <a:ext cx="7104593" cy="38263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8077C8-69A6-404E-8C8E-8219A9E2C2C0}"/>
              </a:ext>
            </a:extLst>
          </p:cNvPr>
          <p:cNvSpPr txBox="1"/>
          <p:nvPr/>
        </p:nvSpPr>
        <p:spPr>
          <a:xfrm>
            <a:off x="404147" y="3071096"/>
            <a:ext cx="66657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школы и юноши являются: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16-ти кратными чемпионами районной военно-спортивной игры «Зарница»,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двукратными победителями областной игры «Зарница», 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победителями  и призерами областной Спартакиады допризывной молодежи,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смотра-конкурса «А ну-ка, парни!»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29618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D6486F-01D9-4BCE-8CB0-010B73987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1" y="1426018"/>
            <a:ext cx="3116479" cy="23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11C050-4BA9-4CD4-8DB0-52BF54A0A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62" y="4357738"/>
            <a:ext cx="3116479" cy="23400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3F2202-7771-4996-9F0F-0D311275C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638" y="254695"/>
            <a:ext cx="3120001" cy="23426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E2D66B-FCF3-4659-B528-E7DE4837E4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39" y="713009"/>
            <a:ext cx="3120000" cy="23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92F043-C19B-483F-B9DE-5E300281CD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38" y="3282350"/>
            <a:ext cx="3120000" cy="234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1FDC75-F209-4C08-90D7-F9149A98A0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39" y="3766018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85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119FEF-4CB3-47D5-81A0-1EE5A5FA46AA}"/>
              </a:ext>
            </a:extLst>
          </p:cNvPr>
          <p:cNvSpPr/>
          <p:nvPr/>
        </p:nvSpPr>
        <p:spPr>
          <a:xfrm>
            <a:off x="1041990" y="776177"/>
            <a:ext cx="10294899" cy="515679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1D38EA-7897-435E-B0C6-685132646575}"/>
              </a:ext>
            </a:extLst>
          </p:cNvPr>
          <p:cNvSpPr txBox="1"/>
          <p:nvPr/>
        </p:nvSpPr>
        <p:spPr>
          <a:xfrm>
            <a:off x="1350335" y="797058"/>
            <a:ext cx="954803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Кадетское образование 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Нормативно-правовое регулирование кадетского образования в России осуществляется  на основании Федерального закона  №273-ФЗ от 29.12.2012  «Об образовании в Российской Федерации» в рамках статьи 86 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  по дополнительным общеразвивающим образовательным программам, имеющим целью подготовку несовершеннолетних обучающихся к военной  или иной государственной службе, в общеобразовательных организациях,  профессиональных образовательных организациях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633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5372CF-2163-4DE0-87CB-7D4E2F9F9F65}"/>
              </a:ext>
            </a:extLst>
          </p:cNvPr>
          <p:cNvSpPr/>
          <p:nvPr/>
        </p:nvSpPr>
        <p:spPr>
          <a:xfrm>
            <a:off x="1031359" y="1095154"/>
            <a:ext cx="10481780" cy="443909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DC1E8B-9EA1-4560-98F4-83C7084B877F}"/>
              </a:ext>
            </a:extLst>
          </p:cNvPr>
          <p:cNvSpPr txBox="1"/>
          <p:nvPr/>
        </p:nvSpPr>
        <p:spPr>
          <a:xfrm>
            <a:off x="1508862" y="1323754"/>
            <a:ext cx="95267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кадетского образования – воспитание государственного человека: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патриота, государственно мыслящего, готового брать на себя ответственность за судьбу страны;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инициативного, самостоятельного, мобильного гражданина с лидерской позицией, готового к профессиональному служению Отечеству </a:t>
            </a:r>
          </a:p>
        </p:txBody>
      </p:sp>
    </p:spTree>
    <p:extLst>
      <p:ext uri="{BB962C8B-B14F-4D97-AF65-F5344CB8AC3E}">
        <p14:creationId xmlns:p14="http://schemas.microsoft.com/office/powerpoint/2010/main" val="796997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5372CF-2163-4DE0-87CB-7D4E2F9F9F65}"/>
              </a:ext>
            </a:extLst>
          </p:cNvPr>
          <p:cNvSpPr/>
          <p:nvPr/>
        </p:nvSpPr>
        <p:spPr>
          <a:xfrm>
            <a:off x="1031359" y="198408"/>
            <a:ext cx="10481780" cy="53358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F0DDF6-E9AA-4673-9909-9780D898C62F}"/>
              </a:ext>
            </a:extLst>
          </p:cNvPr>
          <p:cNvSpPr txBox="1"/>
          <p:nvPr/>
        </p:nvSpPr>
        <p:spPr>
          <a:xfrm>
            <a:off x="1509623" y="396815"/>
            <a:ext cx="980823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образовательной организации</a:t>
            </a:r>
          </a:p>
          <a:p>
            <a:pPr algn="ctr"/>
            <a:endParaRPr lang="ru-RU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кадетский класс, созданный  муниципальным образованием, относится к образовательным организациям кадетской направленности.</a:t>
            </a:r>
          </a:p>
          <a:p>
            <a:pPr algn="ctr"/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рофессиональная направленность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(профиль) кадетского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  <a:r>
              <a:rPr lang="ru-R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 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пожарно-спасательный </a:t>
            </a:r>
            <a:endParaRPr lang="ru-RU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687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5372CF-2163-4DE0-87CB-7D4E2F9F9F65}"/>
              </a:ext>
            </a:extLst>
          </p:cNvPr>
          <p:cNvSpPr/>
          <p:nvPr/>
        </p:nvSpPr>
        <p:spPr>
          <a:xfrm>
            <a:off x="1031359" y="1095154"/>
            <a:ext cx="10481780" cy="443909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DC1E8B-9EA1-4560-98F4-83C7084B877F}"/>
              </a:ext>
            </a:extLst>
          </p:cNvPr>
          <p:cNvSpPr txBox="1"/>
          <p:nvPr/>
        </p:nvSpPr>
        <p:spPr>
          <a:xfrm>
            <a:off x="1508862" y="1760428"/>
            <a:ext cx="9526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3D02C7-458B-438F-9160-404DCEB77425}"/>
              </a:ext>
            </a:extLst>
          </p:cNvPr>
          <p:cNvSpPr txBox="1"/>
          <p:nvPr/>
        </p:nvSpPr>
        <p:spPr>
          <a:xfrm>
            <a:off x="1508862" y="1483429"/>
            <a:ext cx="952677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</a:t>
            </a:r>
            <a:r>
              <a:rPr lang="ru-R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окументы и локальные акты: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Положение о кадетском классе;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Устав кадетского класса;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Кодекс чести кадета;</a:t>
            </a: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Основная о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бразовательная программа кадетского класса;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Соглашение 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 сотрудничестве с пожарно-спасательным отрядом ФПС ГПС ГУ МЧС России по Иркутской области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18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фла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BB05562-8974-4128-AC51-4F866614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5372CF-2163-4DE0-87CB-7D4E2F9F9F65}"/>
              </a:ext>
            </a:extLst>
          </p:cNvPr>
          <p:cNvSpPr/>
          <p:nvPr/>
        </p:nvSpPr>
        <p:spPr>
          <a:xfrm>
            <a:off x="1031359" y="1095154"/>
            <a:ext cx="10481780" cy="443909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DC1E8B-9EA1-4560-98F4-83C7084B877F}"/>
              </a:ext>
            </a:extLst>
          </p:cNvPr>
          <p:cNvSpPr txBox="1"/>
          <p:nvPr/>
        </p:nvSpPr>
        <p:spPr>
          <a:xfrm>
            <a:off x="1508862" y="1760428"/>
            <a:ext cx="9526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FFB8C8-F2D8-45D8-AB3E-B1FCD6E427C7}"/>
              </a:ext>
            </a:extLst>
          </p:cNvPr>
          <p:cNvSpPr txBox="1"/>
          <p:nvPr/>
        </p:nvSpPr>
        <p:spPr>
          <a:xfrm>
            <a:off x="1922241" y="1062293"/>
            <a:ext cx="901990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зачисления в кадетский класс</a:t>
            </a:r>
          </a:p>
          <a:p>
            <a:pPr algn="ctr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 в кадетский класс осуществляется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конкурсной основе.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желающих попасть в кадетский класс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4-х классов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были проведены комплексная контрольная работа и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сдача норм ГТО.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по  итогам были отобраны будущие кадеты</a:t>
            </a:r>
          </a:p>
          <a:p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909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10739</TotalTime>
  <Words>497</Words>
  <Application>Microsoft Office PowerPoint</Application>
  <PresentationFormat>Широкоэкранный</PresentationFormat>
  <Paragraphs>66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a_MachinaOrto</vt:lpstr>
      <vt:lpstr>ArbatDi</vt:lpstr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Клара Урбаева</dc:creator>
  <cp:lastModifiedBy>Клара Урбаева</cp:lastModifiedBy>
  <cp:revision>18</cp:revision>
  <dcterms:created xsi:type="dcterms:W3CDTF">2023-11-18T04:18:20Z</dcterms:created>
  <dcterms:modified xsi:type="dcterms:W3CDTF">2023-12-05T12:19:09Z</dcterms:modified>
</cp:coreProperties>
</file>