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2" r:id="rId3"/>
    <p:sldId id="325" r:id="rId4"/>
    <p:sldId id="326" r:id="rId5"/>
    <p:sldId id="323" r:id="rId6"/>
    <p:sldId id="327" r:id="rId7"/>
    <p:sldId id="324" r:id="rId8"/>
    <p:sldId id="285" r:id="rId9"/>
    <p:sldId id="284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328" r:id="rId18"/>
    <p:sldId id="329" r:id="rId19"/>
    <p:sldId id="330" r:id="rId20"/>
    <p:sldId id="331" r:id="rId21"/>
    <p:sldId id="332" r:id="rId22"/>
    <p:sldId id="293" r:id="rId23"/>
    <p:sldId id="315" r:id="rId24"/>
    <p:sldId id="295" r:id="rId25"/>
    <p:sldId id="294" r:id="rId26"/>
    <p:sldId id="316" r:id="rId27"/>
    <p:sldId id="296" r:id="rId28"/>
    <p:sldId id="297" r:id="rId29"/>
    <p:sldId id="298" r:id="rId30"/>
    <p:sldId id="317" r:id="rId31"/>
    <p:sldId id="299" r:id="rId32"/>
    <p:sldId id="300" r:id="rId33"/>
    <p:sldId id="318" r:id="rId34"/>
    <p:sldId id="319" r:id="rId35"/>
    <p:sldId id="301" r:id="rId36"/>
    <p:sldId id="302" r:id="rId37"/>
    <p:sldId id="303" r:id="rId38"/>
    <p:sldId id="320" r:id="rId39"/>
    <p:sldId id="321" r:id="rId40"/>
    <p:sldId id="304" r:id="rId41"/>
    <p:sldId id="305" r:id="rId42"/>
    <p:sldId id="306" r:id="rId43"/>
    <p:sldId id="307" r:id="rId44"/>
    <p:sldId id="311" r:id="rId45"/>
    <p:sldId id="276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BDBFB9"/>
    <a:srgbClr val="8FD1B5"/>
    <a:srgbClr val="99BACC"/>
    <a:srgbClr val="F8FAF4"/>
    <a:srgbClr val="F4F7F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 autoAdjust="0"/>
  </p:normalViewPr>
  <p:slideViewPr>
    <p:cSldViewPr>
      <p:cViewPr varScale="1">
        <p:scale>
          <a:sx n="68" d="100"/>
          <a:sy n="68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3" name="Group 131"/>
          <p:cNvGrpSpPr>
            <a:grpSpLocks/>
          </p:cNvGrpSpPr>
          <p:nvPr/>
        </p:nvGrpSpPr>
        <p:grpSpPr bwMode="auto">
          <a:xfrm flipH="1">
            <a:off x="12700" y="692150"/>
            <a:ext cx="9093200" cy="6165850"/>
            <a:chOff x="0" y="436"/>
            <a:chExt cx="5760" cy="3884"/>
          </a:xfrm>
        </p:grpSpPr>
        <p:sp>
          <p:nvSpPr>
            <p:cNvPr id="3204" name="Line 13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94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5" name="Line 13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347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6" name="Line 13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06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7" name="Line 13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340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8" name="Line 13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78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9" name="Line 13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16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0" name="Line 13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61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1" name="Line 13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065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2" name="Line 14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51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3" name="Line 14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0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4" name="Line 14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4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5" name="Line 14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19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6" name="Line 14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89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7" name="Line 14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58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8" name="Line 146"/>
            <p:cNvSpPr>
              <a:spLocks noChangeShapeType="1"/>
            </p:cNvSpPr>
            <p:nvPr userDrawn="1"/>
          </p:nvSpPr>
          <p:spPr bwMode="gray">
            <a:xfrm>
              <a:off x="1515" y="462"/>
              <a:ext cx="4245" cy="130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9" name="Line 14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0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0" name="Line 14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83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1" name="Line 14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61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2" name="Line 15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4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3" name="Line 15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4" name="Line 15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3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5" name="Line 153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6" name="Line 154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25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7" name="Line 155"/>
            <p:cNvSpPr>
              <a:spLocks noChangeShapeType="1"/>
            </p:cNvSpPr>
            <p:nvPr userDrawn="1"/>
          </p:nvSpPr>
          <p:spPr bwMode="gray">
            <a:xfrm flipH="1">
              <a:off x="0" y="462"/>
              <a:ext cx="1461" cy="346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8" name="Line 156"/>
            <p:cNvSpPr>
              <a:spLocks noChangeShapeType="1"/>
            </p:cNvSpPr>
            <p:nvPr userDrawn="1"/>
          </p:nvSpPr>
          <p:spPr bwMode="gray">
            <a:xfrm flipH="1">
              <a:off x="249" y="463"/>
              <a:ext cx="1215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9" name="Line 157"/>
            <p:cNvSpPr>
              <a:spLocks noChangeShapeType="1"/>
            </p:cNvSpPr>
            <p:nvPr userDrawn="1"/>
          </p:nvSpPr>
          <p:spPr bwMode="gray">
            <a:xfrm flipH="1">
              <a:off x="657" y="472"/>
              <a:ext cx="808" cy="384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0" name="Line 158"/>
            <p:cNvSpPr>
              <a:spLocks noChangeShapeType="1"/>
            </p:cNvSpPr>
            <p:nvPr userDrawn="1"/>
          </p:nvSpPr>
          <p:spPr bwMode="gray">
            <a:xfrm flipH="1">
              <a:off x="1066" y="463"/>
              <a:ext cx="404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1" name="Line 159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87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2" name="Line 160"/>
            <p:cNvSpPr>
              <a:spLocks noChangeShapeType="1"/>
            </p:cNvSpPr>
            <p:nvPr userDrawn="1"/>
          </p:nvSpPr>
          <p:spPr bwMode="gray">
            <a:xfrm flipH="1">
              <a:off x="0" y="466"/>
              <a:ext cx="1447" cy="132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3" name="Line 161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89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4" name="Line 162"/>
            <p:cNvSpPr>
              <a:spLocks noChangeShapeType="1"/>
            </p:cNvSpPr>
            <p:nvPr userDrawn="1"/>
          </p:nvSpPr>
          <p:spPr bwMode="gray">
            <a:xfrm flipH="1">
              <a:off x="0" y="471"/>
              <a:ext cx="1435" cy="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" name="Line 163"/>
            <p:cNvSpPr>
              <a:spLocks noChangeShapeType="1"/>
            </p:cNvSpPr>
            <p:nvPr userDrawn="1"/>
          </p:nvSpPr>
          <p:spPr bwMode="gray">
            <a:xfrm flipH="1">
              <a:off x="0" y="463"/>
              <a:ext cx="1464" cy="20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6" name="Line 164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2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37" name="Group 165"/>
            <p:cNvGrpSpPr>
              <a:grpSpLocks/>
            </p:cNvGrpSpPr>
            <p:nvPr userDrawn="1"/>
          </p:nvGrpSpPr>
          <p:grpSpPr bwMode="auto">
            <a:xfrm>
              <a:off x="0" y="2063"/>
              <a:ext cx="5760" cy="1220"/>
              <a:chOff x="235" y="2750"/>
              <a:chExt cx="5241" cy="699"/>
            </a:xfrm>
          </p:grpSpPr>
          <p:sp>
            <p:nvSpPr>
              <p:cNvPr id="3238" name="Line 166"/>
              <p:cNvSpPr>
                <a:spLocks noChangeShapeType="1"/>
              </p:cNvSpPr>
              <p:nvPr/>
            </p:nvSpPr>
            <p:spPr bwMode="gray">
              <a:xfrm>
                <a:off x="235" y="3449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39" name="Line 167"/>
              <p:cNvSpPr>
                <a:spLocks noChangeShapeType="1"/>
              </p:cNvSpPr>
              <p:nvPr/>
            </p:nvSpPr>
            <p:spPr bwMode="gray">
              <a:xfrm>
                <a:off x="235" y="3191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40" name="Line 168"/>
              <p:cNvSpPr>
                <a:spLocks noChangeShapeType="1"/>
              </p:cNvSpPr>
              <p:nvPr/>
            </p:nvSpPr>
            <p:spPr bwMode="gray">
              <a:xfrm>
                <a:off x="235" y="2958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41" name="Line 169"/>
              <p:cNvSpPr>
                <a:spLocks noChangeShapeType="1"/>
              </p:cNvSpPr>
              <p:nvPr/>
            </p:nvSpPr>
            <p:spPr bwMode="gray">
              <a:xfrm>
                <a:off x="235" y="2750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242" name="Line 170"/>
            <p:cNvSpPr>
              <a:spLocks noChangeShapeType="1"/>
            </p:cNvSpPr>
            <p:nvPr userDrawn="1"/>
          </p:nvSpPr>
          <p:spPr bwMode="gray">
            <a:xfrm>
              <a:off x="0" y="1753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3" name="Line 171"/>
            <p:cNvSpPr>
              <a:spLocks noChangeShapeType="1"/>
            </p:cNvSpPr>
            <p:nvPr userDrawn="1"/>
          </p:nvSpPr>
          <p:spPr bwMode="gray">
            <a:xfrm flipV="1">
              <a:off x="0" y="1455"/>
              <a:ext cx="5760" cy="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4" name="Line 172"/>
            <p:cNvSpPr>
              <a:spLocks noChangeShapeType="1"/>
            </p:cNvSpPr>
            <p:nvPr userDrawn="1"/>
          </p:nvSpPr>
          <p:spPr bwMode="gray">
            <a:xfrm>
              <a:off x="0" y="1182"/>
              <a:ext cx="5760" cy="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5" name="Line 173"/>
            <p:cNvSpPr>
              <a:spLocks noChangeShapeType="1"/>
            </p:cNvSpPr>
            <p:nvPr userDrawn="1"/>
          </p:nvSpPr>
          <p:spPr bwMode="gray">
            <a:xfrm>
              <a:off x="0" y="965"/>
              <a:ext cx="573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6" name="Line 174"/>
            <p:cNvSpPr>
              <a:spLocks noChangeShapeType="1"/>
            </p:cNvSpPr>
            <p:nvPr userDrawn="1"/>
          </p:nvSpPr>
          <p:spPr bwMode="gray">
            <a:xfrm flipV="1">
              <a:off x="0" y="780"/>
              <a:ext cx="5760" cy="1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7" name="Line 175"/>
            <p:cNvSpPr>
              <a:spLocks noChangeShapeType="1"/>
            </p:cNvSpPr>
            <p:nvPr userDrawn="1"/>
          </p:nvSpPr>
          <p:spPr bwMode="gray">
            <a:xfrm>
              <a:off x="0" y="661"/>
              <a:ext cx="5760" cy="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8" name="Line 176"/>
            <p:cNvSpPr>
              <a:spLocks noChangeShapeType="1"/>
            </p:cNvSpPr>
            <p:nvPr userDrawn="1"/>
          </p:nvSpPr>
          <p:spPr bwMode="gray">
            <a:xfrm flipV="1">
              <a:off x="0" y="558"/>
              <a:ext cx="5760" cy="1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9" name="Line 177"/>
            <p:cNvSpPr>
              <a:spLocks noChangeShapeType="1"/>
            </p:cNvSpPr>
            <p:nvPr userDrawn="1"/>
          </p:nvSpPr>
          <p:spPr bwMode="gray">
            <a:xfrm>
              <a:off x="25" y="521"/>
              <a:ext cx="5735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50" name="Line 178"/>
            <p:cNvSpPr>
              <a:spLocks noChangeShapeType="1"/>
            </p:cNvSpPr>
            <p:nvPr userDrawn="1"/>
          </p:nvSpPr>
          <p:spPr bwMode="gray">
            <a:xfrm>
              <a:off x="0" y="482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57200" y="5334000"/>
            <a:ext cx="70866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fld id="{3A3B7D77-A8CE-41B7-9AEB-B2D89B9C7DA7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251" name="Group 179"/>
          <p:cNvGrpSpPr>
            <a:grpSpLocks/>
          </p:cNvGrpSpPr>
          <p:nvPr/>
        </p:nvGrpSpPr>
        <p:grpSpPr bwMode="auto">
          <a:xfrm flipH="1">
            <a:off x="0" y="0"/>
            <a:ext cx="9144000" cy="2159000"/>
            <a:chOff x="-1" y="0"/>
            <a:chExt cx="5769" cy="1360"/>
          </a:xfrm>
        </p:grpSpPr>
        <p:sp>
          <p:nvSpPr>
            <p:cNvPr id="3252" name="Freeform 180"/>
            <p:cNvSpPr>
              <a:spLocks/>
            </p:cNvSpPr>
            <p:nvPr/>
          </p:nvSpPr>
          <p:spPr bwMode="gray">
            <a:xfrm>
              <a:off x="0" y="0"/>
              <a:ext cx="5768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6"/>
                </a:cxn>
                <a:cxn ang="0">
                  <a:pos x="1496" y="460"/>
                </a:cxn>
                <a:cxn ang="0">
                  <a:pos x="5768" y="1360"/>
                </a:cxn>
                <a:cxn ang="0">
                  <a:pos x="5768" y="0"/>
                </a:cxn>
                <a:cxn ang="0">
                  <a:pos x="0" y="0"/>
                </a:cxn>
              </a:cxnLst>
              <a:rect l="0" t="0" r="r" b="b"/>
              <a:pathLst>
                <a:path w="5768" h="1360">
                  <a:moveTo>
                    <a:pt x="0" y="0"/>
                  </a:moveTo>
                  <a:lnTo>
                    <a:pt x="0" y="616"/>
                  </a:lnTo>
                  <a:cubicBezTo>
                    <a:pt x="72" y="608"/>
                    <a:pt x="264" y="510"/>
                    <a:pt x="1496" y="460"/>
                  </a:cubicBezTo>
                  <a:cubicBezTo>
                    <a:pt x="2728" y="411"/>
                    <a:pt x="4632" y="672"/>
                    <a:pt x="5768" y="1360"/>
                  </a:cubicBezTo>
                  <a:lnTo>
                    <a:pt x="5768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253" name="Freeform 181"/>
            <p:cNvSpPr>
              <a:spLocks/>
            </p:cNvSpPr>
            <p:nvPr/>
          </p:nvSpPr>
          <p:spPr bwMode="gray">
            <a:xfrm>
              <a:off x="-1" y="0"/>
              <a:ext cx="5761" cy="1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32"/>
                </a:cxn>
                <a:cxn ang="0">
                  <a:pos x="1521" y="448"/>
                </a:cxn>
                <a:cxn ang="0">
                  <a:pos x="5761" y="1104"/>
                </a:cxn>
                <a:cxn ang="0">
                  <a:pos x="5760" y="8"/>
                </a:cxn>
                <a:cxn ang="0">
                  <a:pos x="0" y="0"/>
                </a:cxn>
              </a:cxnLst>
              <a:rect l="0" t="0" r="r" b="b"/>
              <a:pathLst>
                <a:path w="5761" h="1104">
                  <a:moveTo>
                    <a:pt x="0" y="0"/>
                  </a:moveTo>
                  <a:lnTo>
                    <a:pt x="0" y="632"/>
                  </a:lnTo>
                  <a:cubicBezTo>
                    <a:pt x="72" y="625"/>
                    <a:pt x="401" y="504"/>
                    <a:pt x="1521" y="448"/>
                  </a:cubicBezTo>
                  <a:cubicBezTo>
                    <a:pt x="2641" y="392"/>
                    <a:pt x="4505" y="504"/>
                    <a:pt x="5761" y="1104"/>
                  </a:cubicBezTo>
                  <a:lnTo>
                    <a:pt x="5760" y="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254" name="Picture 182" descr="figure07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638800" y="3124200"/>
            <a:ext cx="2447925" cy="2044700"/>
          </a:xfrm>
          <a:prstGeom prst="rect">
            <a:avLst/>
          </a:prstGeom>
          <a:noFill/>
        </p:spPr>
      </p:pic>
      <p:pic>
        <p:nvPicPr>
          <p:cNvPr id="3255" name="Picture 183" descr="figure07_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7019925" y="4005263"/>
            <a:ext cx="2124075" cy="1774825"/>
          </a:xfrm>
          <a:prstGeom prst="rect">
            <a:avLst/>
          </a:prstGeom>
          <a:noFill/>
        </p:spPr>
      </p:pic>
      <p:pic>
        <p:nvPicPr>
          <p:cNvPr id="3256" name="Picture 184" descr="figure07_o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6227763" y="4868863"/>
            <a:ext cx="1619250" cy="1352550"/>
          </a:xfrm>
          <a:prstGeom prst="rect">
            <a:avLst/>
          </a:prstGeom>
          <a:noFill/>
        </p:spPr>
      </p:pic>
      <p:sp>
        <p:nvSpPr>
          <p:cNvPr id="3258" name="Rectangle 186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7200" y="4191000"/>
            <a:ext cx="5410200" cy="12192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altLang="ko-KR"/>
              <a:t>Образец заголовка</a:t>
            </a:r>
            <a:endParaRPr lang="en-US" altLang="ko-KR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228600" y="3048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C2AE8-BC6D-4135-AD16-F4D2E3ADC1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3238" y="209550"/>
            <a:ext cx="2024062" cy="60531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76288" y="209550"/>
            <a:ext cx="5924550" cy="60531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A3000-BAE3-4D96-8076-532EC5259A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8638-BBD3-4CE0-968E-C8784D0735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424ED-47AD-4ABA-855F-71BE70988A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76288" y="1347788"/>
            <a:ext cx="3802062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30750" y="1347788"/>
            <a:ext cx="380365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DB189-0DCA-4F68-A108-14FC2C5981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4A03E-B1B7-492B-897F-38C4B75482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DCD5B-00EB-4B8E-806E-8879F37C7A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31F2F-24C7-47B8-AB15-1444ACE378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F232D-5C1D-4AA3-B15F-4BD9708A8B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E5E27-3000-41CF-A350-B3AD5D1056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-12700" y="692150"/>
            <a:ext cx="9144000" cy="6165850"/>
            <a:chOff x="0" y="436"/>
            <a:chExt cx="5760" cy="3884"/>
          </a:xfrm>
        </p:grpSpPr>
        <p:sp>
          <p:nvSpPr>
            <p:cNvPr id="1040" name="Line 1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94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1" name="Line 1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347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2" name="Line 1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06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3" name="Line 1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340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4" name="Line 2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78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5" name="Line 2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16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6" name="Line 2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61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065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51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0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4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19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2" name="Line 2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89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3" name="Line 2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58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4" name="Line 30"/>
            <p:cNvSpPr>
              <a:spLocks noChangeShapeType="1"/>
            </p:cNvSpPr>
            <p:nvPr userDrawn="1"/>
          </p:nvSpPr>
          <p:spPr bwMode="gray">
            <a:xfrm>
              <a:off x="1515" y="462"/>
              <a:ext cx="4245" cy="130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5" name="Line 3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0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6" name="Line 3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83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7" name="Line 3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61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8" name="Line 3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4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9" name="Line 3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0" name="Line 3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3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1" name="Line 37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2" name="Line 38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25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3" name="Line 39"/>
            <p:cNvSpPr>
              <a:spLocks noChangeShapeType="1"/>
            </p:cNvSpPr>
            <p:nvPr userDrawn="1"/>
          </p:nvSpPr>
          <p:spPr bwMode="gray">
            <a:xfrm flipH="1">
              <a:off x="0" y="462"/>
              <a:ext cx="1461" cy="346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4" name="Line 40"/>
            <p:cNvSpPr>
              <a:spLocks noChangeShapeType="1"/>
            </p:cNvSpPr>
            <p:nvPr userDrawn="1"/>
          </p:nvSpPr>
          <p:spPr bwMode="gray">
            <a:xfrm flipH="1">
              <a:off x="249" y="463"/>
              <a:ext cx="1215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5" name="Line 41"/>
            <p:cNvSpPr>
              <a:spLocks noChangeShapeType="1"/>
            </p:cNvSpPr>
            <p:nvPr userDrawn="1"/>
          </p:nvSpPr>
          <p:spPr bwMode="gray">
            <a:xfrm flipH="1">
              <a:off x="657" y="472"/>
              <a:ext cx="808" cy="384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6" name="Line 42"/>
            <p:cNvSpPr>
              <a:spLocks noChangeShapeType="1"/>
            </p:cNvSpPr>
            <p:nvPr userDrawn="1"/>
          </p:nvSpPr>
          <p:spPr bwMode="gray">
            <a:xfrm flipH="1">
              <a:off x="1066" y="463"/>
              <a:ext cx="404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7" name="Line 43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87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8" name="Line 44"/>
            <p:cNvSpPr>
              <a:spLocks noChangeShapeType="1"/>
            </p:cNvSpPr>
            <p:nvPr userDrawn="1"/>
          </p:nvSpPr>
          <p:spPr bwMode="gray">
            <a:xfrm flipH="1">
              <a:off x="0" y="466"/>
              <a:ext cx="1447" cy="132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9" name="Line 45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89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0" name="Line 46"/>
            <p:cNvSpPr>
              <a:spLocks noChangeShapeType="1"/>
            </p:cNvSpPr>
            <p:nvPr userDrawn="1"/>
          </p:nvSpPr>
          <p:spPr bwMode="gray">
            <a:xfrm flipH="1">
              <a:off x="0" y="471"/>
              <a:ext cx="1435" cy="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1" name="Line 47"/>
            <p:cNvSpPr>
              <a:spLocks noChangeShapeType="1"/>
            </p:cNvSpPr>
            <p:nvPr userDrawn="1"/>
          </p:nvSpPr>
          <p:spPr bwMode="gray">
            <a:xfrm flipH="1">
              <a:off x="0" y="463"/>
              <a:ext cx="1464" cy="20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2" name="Line 48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2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73" name="Group 49"/>
            <p:cNvGrpSpPr>
              <a:grpSpLocks/>
            </p:cNvGrpSpPr>
            <p:nvPr userDrawn="1"/>
          </p:nvGrpSpPr>
          <p:grpSpPr bwMode="auto">
            <a:xfrm>
              <a:off x="0" y="2063"/>
              <a:ext cx="5760" cy="1220"/>
              <a:chOff x="235" y="2750"/>
              <a:chExt cx="5241" cy="699"/>
            </a:xfrm>
          </p:grpSpPr>
          <p:sp>
            <p:nvSpPr>
              <p:cNvPr id="1074" name="Line 50"/>
              <p:cNvSpPr>
                <a:spLocks noChangeShapeType="1"/>
              </p:cNvSpPr>
              <p:nvPr/>
            </p:nvSpPr>
            <p:spPr bwMode="gray">
              <a:xfrm>
                <a:off x="235" y="3449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5" name="Line 51"/>
              <p:cNvSpPr>
                <a:spLocks noChangeShapeType="1"/>
              </p:cNvSpPr>
              <p:nvPr/>
            </p:nvSpPr>
            <p:spPr bwMode="gray">
              <a:xfrm>
                <a:off x="235" y="3191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6" name="Line 52"/>
              <p:cNvSpPr>
                <a:spLocks noChangeShapeType="1"/>
              </p:cNvSpPr>
              <p:nvPr/>
            </p:nvSpPr>
            <p:spPr bwMode="gray">
              <a:xfrm>
                <a:off x="235" y="2958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7" name="Line 53"/>
              <p:cNvSpPr>
                <a:spLocks noChangeShapeType="1"/>
              </p:cNvSpPr>
              <p:nvPr/>
            </p:nvSpPr>
            <p:spPr bwMode="gray">
              <a:xfrm>
                <a:off x="235" y="2750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78" name="Line 54"/>
            <p:cNvSpPr>
              <a:spLocks noChangeShapeType="1"/>
            </p:cNvSpPr>
            <p:nvPr userDrawn="1"/>
          </p:nvSpPr>
          <p:spPr bwMode="gray">
            <a:xfrm>
              <a:off x="0" y="1753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9" name="Line 55"/>
            <p:cNvSpPr>
              <a:spLocks noChangeShapeType="1"/>
            </p:cNvSpPr>
            <p:nvPr userDrawn="1"/>
          </p:nvSpPr>
          <p:spPr bwMode="gray">
            <a:xfrm flipV="1">
              <a:off x="0" y="1455"/>
              <a:ext cx="5760" cy="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0" name="Line 56"/>
            <p:cNvSpPr>
              <a:spLocks noChangeShapeType="1"/>
            </p:cNvSpPr>
            <p:nvPr userDrawn="1"/>
          </p:nvSpPr>
          <p:spPr bwMode="gray">
            <a:xfrm>
              <a:off x="0" y="1182"/>
              <a:ext cx="5760" cy="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1" name="Line 57"/>
            <p:cNvSpPr>
              <a:spLocks noChangeShapeType="1"/>
            </p:cNvSpPr>
            <p:nvPr userDrawn="1"/>
          </p:nvSpPr>
          <p:spPr bwMode="gray">
            <a:xfrm>
              <a:off x="0" y="965"/>
              <a:ext cx="573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2" name="Line 58"/>
            <p:cNvSpPr>
              <a:spLocks noChangeShapeType="1"/>
            </p:cNvSpPr>
            <p:nvPr userDrawn="1"/>
          </p:nvSpPr>
          <p:spPr bwMode="gray">
            <a:xfrm flipV="1">
              <a:off x="0" y="780"/>
              <a:ext cx="5760" cy="1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3" name="Line 59"/>
            <p:cNvSpPr>
              <a:spLocks noChangeShapeType="1"/>
            </p:cNvSpPr>
            <p:nvPr userDrawn="1"/>
          </p:nvSpPr>
          <p:spPr bwMode="gray">
            <a:xfrm>
              <a:off x="0" y="661"/>
              <a:ext cx="5760" cy="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4" name="Line 60"/>
            <p:cNvSpPr>
              <a:spLocks noChangeShapeType="1"/>
            </p:cNvSpPr>
            <p:nvPr userDrawn="1"/>
          </p:nvSpPr>
          <p:spPr bwMode="gray">
            <a:xfrm flipV="1">
              <a:off x="0" y="558"/>
              <a:ext cx="5760" cy="1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5" name="Line 61"/>
            <p:cNvSpPr>
              <a:spLocks noChangeShapeType="1"/>
            </p:cNvSpPr>
            <p:nvPr userDrawn="1"/>
          </p:nvSpPr>
          <p:spPr bwMode="gray">
            <a:xfrm>
              <a:off x="25" y="521"/>
              <a:ext cx="5735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6" name="Line 62"/>
            <p:cNvSpPr>
              <a:spLocks noChangeShapeType="1"/>
            </p:cNvSpPr>
            <p:nvPr userDrawn="1"/>
          </p:nvSpPr>
          <p:spPr bwMode="gray">
            <a:xfrm>
              <a:off x="0" y="482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87" name="Line 63"/>
          <p:cNvSpPr>
            <a:spLocks noChangeShapeType="1"/>
          </p:cNvSpPr>
          <p:nvPr/>
        </p:nvSpPr>
        <p:spPr bwMode="gray">
          <a:xfrm flipH="1">
            <a:off x="-12700" y="712788"/>
            <a:ext cx="233997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8" name="Line 64"/>
          <p:cNvSpPr>
            <a:spLocks noChangeShapeType="1"/>
          </p:cNvSpPr>
          <p:nvPr/>
        </p:nvSpPr>
        <p:spPr bwMode="gray">
          <a:xfrm flipH="1">
            <a:off x="-12700" y="712788"/>
            <a:ext cx="2339975" cy="34925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9" name="Line 65"/>
          <p:cNvSpPr>
            <a:spLocks noChangeShapeType="1"/>
          </p:cNvSpPr>
          <p:nvPr/>
        </p:nvSpPr>
        <p:spPr bwMode="gray">
          <a:xfrm flipH="1">
            <a:off x="-12700" y="692150"/>
            <a:ext cx="2339975" cy="19685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90" name="Line 66"/>
          <p:cNvSpPr>
            <a:spLocks noChangeShapeType="1"/>
          </p:cNvSpPr>
          <p:nvPr/>
        </p:nvSpPr>
        <p:spPr bwMode="gray">
          <a:xfrm>
            <a:off x="-12700" y="765175"/>
            <a:ext cx="9144000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91" name="Freeform 67"/>
          <p:cNvSpPr>
            <a:spLocks/>
          </p:cNvSpPr>
          <p:nvPr/>
        </p:nvSpPr>
        <p:spPr bwMode="gray">
          <a:xfrm>
            <a:off x="-12700" y="0"/>
            <a:ext cx="9156700" cy="1600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88"/>
              </a:cxn>
              <a:cxn ang="0">
                <a:pos x="2008" y="492"/>
              </a:cxn>
              <a:cxn ang="0">
                <a:pos x="5768" y="1008"/>
              </a:cxn>
              <a:cxn ang="0">
                <a:pos x="5768" y="0"/>
              </a:cxn>
              <a:cxn ang="0">
                <a:pos x="0" y="0"/>
              </a:cxn>
            </a:cxnLst>
            <a:rect l="0" t="0" r="r" b="b"/>
            <a:pathLst>
              <a:path w="5768" h="1008">
                <a:moveTo>
                  <a:pt x="0" y="0"/>
                </a:moveTo>
                <a:lnTo>
                  <a:pt x="0" y="688"/>
                </a:lnTo>
                <a:cubicBezTo>
                  <a:pt x="72" y="682"/>
                  <a:pt x="776" y="535"/>
                  <a:pt x="2008" y="492"/>
                </a:cubicBezTo>
                <a:cubicBezTo>
                  <a:pt x="3240" y="449"/>
                  <a:pt x="4792" y="608"/>
                  <a:pt x="5768" y="1008"/>
                </a:cubicBezTo>
                <a:lnTo>
                  <a:pt x="5768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3529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92" name="Freeform 68"/>
          <p:cNvSpPr>
            <a:spLocks/>
          </p:cNvSpPr>
          <p:nvPr/>
        </p:nvSpPr>
        <p:spPr bwMode="gray">
          <a:xfrm>
            <a:off x="-12700" y="-12700"/>
            <a:ext cx="9156700" cy="1354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67"/>
              </a:cxn>
              <a:cxn ang="0">
                <a:pos x="2104" y="448"/>
              </a:cxn>
              <a:cxn ang="0">
                <a:pos x="5768" y="848"/>
              </a:cxn>
              <a:cxn ang="0">
                <a:pos x="5760" y="8"/>
              </a:cxn>
              <a:cxn ang="0">
                <a:pos x="0" y="0"/>
              </a:cxn>
            </a:cxnLst>
            <a:rect l="0" t="0" r="r" b="b"/>
            <a:pathLst>
              <a:path w="5768" h="848">
                <a:moveTo>
                  <a:pt x="0" y="0"/>
                </a:moveTo>
                <a:lnTo>
                  <a:pt x="0" y="767"/>
                </a:lnTo>
                <a:cubicBezTo>
                  <a:pt x="72" y="760"/>
                  <a:pt x="879" y="496"/>
                  <a:pt x="2104" y="448"/>
                </a:cubicBezTo>
                <a:cubicBezTo>
                  <a:pt x="3330" y="401"/>
                  <a:pt x="4792" y="472"/>
                  <a:pt x="5768" y="848"/>
                </a:cubicBezTo>
                <a:lnTo>
                  <a:pt x="5760" y="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093" name="Picture 69" descr="figure07_o cop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gray">
          <a:xfrm>
            <a:off x="600075" y="115888"/>
            <a:ext cx="1079500" cy="792162"/>
          </a:xfrm>
          <a:prstGeom prst="rect">
            <a:avLst/>
          </a:prstGeom>
          <a:noFill/>
        </p:spPr>
      </p:pic>
      <p:pic>
        <p:nvPicPr>
          <p:cNvPr id="1094" name="Picture 70" descr="figure07_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-12700" y="333375"/>
            <a:ext cx="1439863" cy="1203325"/>
          </a:xfrm>
          <a:prstGeom prst="rect">
            <a:avLst/>
          </a:prstGeom>
          <a:noFill/>
        </p:spPr>
      </p:pic>
      <p:pic>
        <p:nvPicPr>
          <p:cNvPr id="1095" name="Picture 71" descr="figure07_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1174750" y="404813"/>
            <a:ext cx="649288" cy="54292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6288" y="1347788"/>
            <a:ext cx="775811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2D23C9-053C-4086-8B86-0B2A5E427AD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485900" y="20955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0" y="3356992"/>
            <a:ext cx="7056438" cy="1219200"/>
          </a:xfrm>
        </p:spPr>
        <p:txBody>
          <a:bodyPr/>
          <a:lstStyle/>
          <a:p>
            <a:pPr algn="ctr"/>
            <a:r>
              <a:rPr lang="ru-RU" sz="4800" dirty="0"/>
              <a:t>Хозяйственная деятельность людей.</a:t>
            </a:r>
            <a:br>
              <a:rPr lang="ru-RU" sz="4800" dirty="0"/>
            </a:br>
            <a:r>
              <a:rPr lang="ru-RU" sz="4800" dirty="0"/>
              <a:t>Городское и сельское население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213100"/>
            <a:ext cx="5472113" cy="1943100"/>
          </a:xfrm>
        </p:spPr>
        <p:txBody>
          <a:bodyPr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Отличительные признаки городов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Гораздо большая численность населения</a:t>
            </a:r>
          </a:p>
          <a:p>
            <a:r>
              <a:rPr lang="ru-RU" dirty="0"/>
              <a:t>Характер занятий: промышленный труд, сфера услуг</a:t>
            </a:r>
          </a:p>
          <a:p>
            <a:r>
              <a:rPr lang="ru-RU" dirty="0"/>
              <a:t>Крупные постройки:  многоэтажные дома, </a:t>
            </a:r>
            <a:r>
              <a:rPr lang="ru-RU" dirty="0" err="1"/>
              <a:t>маркеты</a:t>
            </a:r>
            <a:r>
              <a:rPr lang="ru-RU" dirty="0"/>
              <a:t>, промышленные предприятия, учебные заведения, редакции газет</a:t>
            </a:r>
          </a:p>
          <a:p>
            <a:r>
              <a:rPr lang="ru-RU" dirty="0"/>
              <a:t>Органы власти</a:t>
            </a:r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350" y="1071546"/>
            <a:ext cx="3803650" cy="216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607596"/>
            <a:ext cx="4333872" cy="325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Отличительные признаки сельских поселений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Свои традиции</a:t>
            </a:r>
          </a:p>
          <a:p>
            <a:r>
              <a:rPr lang="ru-RU" dirty="0"/>
              <a:t>Все знакомы друг с другом</a:t>
            </a:r>
          </a:p>
          <a:p>
            <a:r>
              <a:rPr lang="ru-RU" dirty="0"/>
              <a:t>Тесное общение</a:t>
            </a:r>
          </a:p>
          <a:p>
            <a:r>
              <a:rPr lang="ru-RU" dirty="0"/>
              <a:t>Частные дома</a:t>
            </a:r>
          </a:p>
          <a:p>
            <a:r>
              <a:rPr lang="ru-RU" dirty="0"/>
              <a:t>Приусадебные участки</a:t>
            </a:r>
          </a:p>
          <a:p>
            <a:r>
              <a:rPr lang="ru-RU" dirty="0"/>
              <a:t>Менее благоустроены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626" y="3500438"/>
            <a:ext cx="453724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1071546"/>
            <a:ext cx="3803650" cy="306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Самые крупные города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85786" y="1285860"/>
            <a:ext cx="3802062" cy="4914900"/>
          </a:xfrm>
        </p:spPr>
        <p:txBody>
          <a:bodyPr/>
          <a:lstStyle/>
          <a:p>
            <a:r>
              <a:rPr lang="ru-RU" dirty="0"/>
              <a:t>Античная Европа</a:t>
            </a:r>
          </a:p>
          <a:p>
            <a:r>
              <a:rPr lang="ru-RU" dirty="0"/>
              <a:t>Рим </a:t>
            </a:r>
          </a:p>
        </p:txBody>
      </p:sp>
      <p:pic>
        <p:nvPicPr>
          <p:cNvPr id="135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5687" y="1662113"/>
            <a:ext cx="35337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57550"/>
            <a:ext cx="4762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Средневековая Европа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Константинополь </a:t>
            </a:r>
          </a:p>
        </p:txBody>
      </p:sp>
      <p:pic>
        <p:nvPicPr>
          <p:cNvPr id="136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0429" y="1214422"/>
            <a:ext cx="353434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000504"/>
            <a:ext cx="5102671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19 век, Лондон</a:t>
            </a:r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18" y="785794"/>
            <a:ext cx="447678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500439"/>
            <a:ext cx="522639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20 век, Нью-Йорк</a:t>
            </a:r>
          </a:p>
        </p:txBody>
      </p:sp>
      <p:pic>
        <p:nvPicPr>
          <p:cNvPr id="138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222" y="2357430"/>
            <a:ext cx="5567778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19250"/>
            <a:ext cx="34861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настоящее время- Токио</a:t>
            </a:r>
          </a:p>
        </p:txBody>
      </p:sp>
      <p:pic>
        <p:nvPicPr>
          <p:cNvPr id="139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379510" cy="34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3500439"/>
            <a:ext cx="4277149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066800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Городское и сельское население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71717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мире примерно равное соотношение</a:t>
            </a:r>
          </a:p>
          <a:p>
            <a:r>
              <a:rPr lang="ru-RU" dirty="0">
                <a:solidFill>
                  <a:srgbClr val="FF0000"/>
                </a:solidFill>
              </a:rPr>
              <a:t>В развитых странах преобладает городское</a:t>
            </a:r>
          </a:p>
          <a:p>
            <a:r>
              <a:rPr lang="ru-RU" b="1" u="sng" dirty="0"/>
              <a:t>По регионам: </a:t>
            </a:r>
            <a:r>
              <a:rPr lang="ru-RU" dirty="0"/>
              <a:t>Европа, Америка, Австралия-преобладание городского</a:t>
            </a:r>
          </a:p>
          <a:p>
            <a:pPr>
              <a:buNone/>
            </a:pPr>
            <a:r>
              <a:rPr lang="ru-RU" dirty="0"/>
              <a:t>                              Африка и Азия- сельского</a:t>
            </a:r>
          </a:p>
          <a:p>
            <a:r>
              <a:rPr lang="ru-RU" b="1" u="sng" dirty="0"/>
              <a:t>Города по размеру: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/>
              <a:t>Малые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/>
              <a:t>Средние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/>
              <a:t>Большие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/>
              <a:t>Крупнейшие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/>
              <a:t>Миллионеры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215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668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Культурно- исторические </a:t>
            </a:r>
            <a:r>
              <a:rPr lang="ru-RU" dirty="0"/>
              <a:t>регионы мира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000108"/>
            <a:ext cx="8229600" cy="4645734"/>
          </a:xfrm>
        </p:spPr>
        <p:txBody>
          <a:bodyPr>
            <a:normAutofit/>
          </a:bodyPr>
          <a:lstStyle/>
          <a:p>
            <a:r>
              <a:rPr lang="ru-RU" sz="1600" b="1" dirty="0"/>
              <a:t>Этнос</a:t>
            </a:r>
            <a:r>
              <a:rPr lang="ru-RU" sz="1600" dirty="0"/>
              <a:t> возникает под влиянием определённых природных условий и под влиянием развития хозяйства</a:t>
            </a:r>
          </a:p>
          <a:p>
            <a:r>
              <a:rPr lang="ru-RU" sz="1600" b="1" dirty="0"/>
              <a:t>Пользуясь картинками расскажи как природа и хозяйственная</a:t>
            </a:r>
          </a:p>
          <a:p>
            <a:pPr>
              <a:buNone/>
            </a:pPr>
            <a:r>
              <a:rPr lang="ru-RU" sz="1600" b="1" dirty="0"/>
              <a:t>      деятельность повлияла на формирование данных народов</a:t>
            </a:r>
          </a:p>
        </p:txBody>
      </p:sp>
      <p:pic>
        <p:nvPicPr>
          <p:cNvPr id="2050" name="Picture 2" descr="C:\Users\Director\Desktop\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4357694"/>
            <a:ext cx="3135306" cy="2351480"/>
          </a:xfrm>
          <a:prstGeom prst="rect">
            <a:avLst/>
          </a:prstGeom>
          <a:noFill/>
        </p:spPr>
      </p:pic>
      <p:pic>
        <p:nvPicPr>
          <p:cNvPr id="2051" name="Picture 3" descr="C:\Users\Director\Desktop\65aecded27c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571744"/>
            <a:ext cx="2613044" cy="1714512"/>
          </a:xfrm>
          <a:prstGeom prst="rect">
            <a:avLst/>
          </a:prstGeom>
          <a:noFill/>
        </p:spPr>
      </p:pic>
      <p:pic>
        <p:nvPicPr>
          <p:cNvPr id="2052" name="Picture 4" descr="C:\Users\Director\Desktop\letnee-solntsestoyanie-23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500306"/>
            <a:ext cx="2875976" cy="1896982"/>
          </a:xfrm>
          <a:prstGeom prst="rect">
            <a:avLst/>
          </a:prstGeom>
          <a:noFill/>
        </p:spPr>
      </p:pic>
      <p:pic>
        <p:nvPicPr>
          <p:cNvPr id="2053" name="Picture 5" descr="C:\Users\Director\Desktop\chaepiti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00306"/>
            <a:ext cx="3133140" cy="190498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58" y="4500570"/>
            <a:ext cx="13660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Японцы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58016" y="4572008"/>
            <a:ext cx="15488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Индейцы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7620" y="3929066"/>
            <a:ext cx="10935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Чукчи</a:t>
            </a:r>
          </a:p>
        </p:txBody>
      </p:sp>
    </p:spTree>
    <p:extLst>
      <p:ext uri="{BB962C8B-B14F-4D97-AF65-F5344CB8AC3E}">
        <p14:creationId xmlns:p14="http://schemas.microsoft.com/office/powerpoint/2010/main" val="1284247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0668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Материальная и духовная культура-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325112"/>
          </a:xfrm>
        </p:spPr>
        <p:txBody>
          <a:bodyPr/>
          <a:lstStyle/>
          <a:p>
            <a:r>
              <a:rPr lang="ru-RU" dirty="0"/>
              <a:t>Сочетание материальных и духовных элементов, накопленных этносами за всю историю существования</a:t>
            </a:r>
          </a:p>
        </p:txBody>
      </p:sp>
      <p:pic>
        <p:nvPicPr>
          <p:cNvPr id="3074" name="Picture 2" descr="C:\Users\Director\Desktop\1465987236_2d2d933a8c41a963b44c6dd447e787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071810"/>
            <a:ext cx="5199139" cy="3571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7260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Ответь на вопросы: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2862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Какими видами хозяйственной деятельности занимались люди в первобытном обществе?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Какие виды хозяйственной деятельности появились позже?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Какими видами хозяйственной деятельности заняты люди в нашей местности?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04112" y="2857496"/>
            <a:ext cx="40398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Собирательством и охотой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43042" y="4143380"/>
            <a:ext cx="72555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Сельское хозяйство, ремесло, промышленность, </a:t>
            </a:r>
          </a:p>
          <a:p>
            <a:pPr algn="ctr"/>
            <a:r>
              <a:rPr lang="ru-RU" sz="2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транспорт, связь, строительство, торговля</a:t>
            </a:r>
          </a:p>
        </p:txBody>
      </p:sp>
    </p:spTree>
    <p:extLst>
      <p:ext uri="{BB962C8B-B14F-4D97-AF65-F5344CB8AC3E}">
        <p14:creationId xmlns:p14="http://schemas.microsoft.com/office/powerpoint/2010/main" val="32858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668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>
                    <a:lumMod val="50000"/>
                  </a:schemeClr>
                </a:solidFill>
              </a:rPr>
              <a:t>Культурно – исторические регионы мира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8229600" cy="4539426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/>
              <a:t>Северная Африка</a:t>
            </a:r>
            <a:r>
              <a:rPr lang="ru-RU" sz="2400" dirty="0"/>
              <a:t>-господство мусульманства</a:t>
            </a:r>
          </a:p>
          <a:p>
            <a:r>
              <a:rPr lang="ru-RU" sz="2400" b="1" dirty="0"/>
              <a:t>Африка к югу от Сахары- </a:t>
            </a:r>
            <a:r>
              <a:rPr lang="ru-RU" sz="2400" dirty="0"/>
              <a:t>обилие языков, многонациональные государства</a:t>
            </a:r>
          </a:p>
          <a:p>
            <a:r>
              <a:rPr lang="ru-RU" sz="2400" b="1" dirty="0"/>
              <a:t>Латинская Америка- </a:t>
            </a:r>
            <a:r>
              <a:rPr lang="ru-RU" sz="2400" dirty="0"/>
              <a:t>сложный  этнический состав, объединённый католической верой</a:t>
            </a:r>
          </a:p>
          <a:p>
            <a:r>
              <a:rPr lang="ru-RU" sz="2400" b="1" dirty="0"/>
              <a:t>Северная Америка- </a:t>
            </a:r>
            <a:r>
              <a:rPr lang="ru-RU" sz="2400" dirty="0"/>
              <a:t>потомки переселенцев из Европы</a:t>
            </a:r>
          </a:p>
          <a:p>
            <a:r>
              <a:rPr lang="ru-RU" sz="2400" b="1" dirty="0"/>
              <a:t>Евразия:</a:t>
            </a:r>
          </a:p>
          <a:p>
            <a:pPr marL="566928" indent="-457200">
              <a:buFont typeface="+mj-lt"/>
              <a:buAutoNum type="arabicPeriod"/>
            </a:pPr>
            <a:r>
              <a:rPr lang="ru-RU" sz="2400" dirty="0"/>
              <a:t>Европейская культурная область</a:t>
            </a:r>
          </a:p>
          <a:p>
            <a:pPr marL="566928" indent="-457200">
              <a:buFont typeface="+mj-lt"/>
              <a:buAutoNum type="arabicPeriod"/>
            </a:pPr>
            <a:r>
              <a:rPr lang="ru-RU" sz="2400" dirty="0"/>
              <a:t>Индийская</a:t>
            </a:r>
          </a:p>
          <a:p>
            <a:pPr marL="566928" indent="-457200">
              <a:buFont typeface="+mj-lt"/>
              <a:buAutoNum type="arabicPeriod"/>
            </a:pPr>
            <a:r>
              <a:rPr lang="ru-RU" sz="2400" dirty="0"/>
              <a:t>Китайская</a:t>
            </a:r>
          </a:p>
          <a:p>
            <a:pPr marL="566928" indent="-457200">
              <a:buFont typeface="+mj-lt"/>
              <a:buAutoNum type="arabicPeriod"/>
            </a:pPr>
            <a:r>
              <a:rPr lang="ru-RU" sz="2400" dirty="0"/>
              <a:t>Индокитайская</a:t>
            </a:r>
          </a:p>
          <a:p>
            <a:pPr marL="566928" indent="-457200">
              <a:buFont typeface="+mj-lt"/>
              <a:buAutoNum type="arabicPeriod"/>
            </a:pPr>
            <a:r>
              <a:rPr lang="ru-RU" sz="2400" dirty="0" err="1"/>
              <a:t>Российско</a:t>
            </a:r>
            <a:r>
              <a:rPr lang="ru-RU" sz="2400" dirty="0"/>
              <a:t>- Евроазиатская</a:t>
            </a:r>
          </a:p>
          <a:p>
            <a:pPr marL="566928" indent="-457200">
              <a:buFont typeface="+mj-lt"/>
              <a:buAutoNum type="arabicPeriod"/>
            </a:pPr>
            <a:endParaRPr lang="ru-RU" sz="2400" dirty="0"/>
          </a:p>
          <a:p>
            <a:pPr marL="566928" indent="-457200" algn="ctr">
              <a:buNone/>
            </a:pPr>
            <a:r>
              <a:rPr lang="ru-RU" sz="2400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Во всех регионах охраняются свои памятники природного и культурного наследия</a:t>
            </a:r>
          </a:p>
          <a:p>
            <a:pPr marL="624078" indent="-514350">
              <a:buFont typeface="+mj-lt"/>
              <a:buAutoNum type="arabicPeriod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814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Многообразие стран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860048"/>
          </a:xfrm>
        </p:spPr>
        <p:txBody>
          <a:bodyPr/>
          <a:lstStyle/>
          <a:p>
            <a:r>
              <a:rPr lang="ru-RU" dirty="0"/>
              <a:t>Всего примерно 200 стран</a:t>
            </a:r>
          </a:p>
          <a:p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По каким признакам можно разделить все страны?</a:t>
            </a:r>
          </a:p>
          <a:p>
            <a:pPr algn="ctr">
              <a:buNone/>
            </a:pPr>
            <a:r>
              <a:rPr lang="ru-RU" b="1" dirty="0"/>
              <a:t>Страны  делятся: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/>
              <a:t>По размеру территории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/>
              <a:t>По численности населения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/>
              <a:t>По географическому положения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/>
              <a:t>По составу населения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/>
              <a:t>По уровню развития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9353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Городская агломерация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Город и его пригороды, близко расположенные более мелкие города, жители которых работают в центре</a:t>
            </a:r>
          </a:p>
        </p:txBody>
      </p:sp>
      <p:pic>
        <p:nvPicPr>
          <p:cNvPr id="140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143116"/>
            <a:ext cx="4790212" cy="31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7825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0"/>
            <a:ext cx="7391400" cy="928670"/>
          </a:xfrm>
        </p:spPr>
        <p:txBody>
          <a:bodyPr/>
          <a:lstStyle/>
          <a:p>
            <a:r>
              <a:rPr lang="ru-RU" sz="2800" dirty="0"/>
              <a:t>Агломерация Сан- </a:t>
            </a:r>
            <a:r>
              <a:rPr lang="ru-RU" sz="2800" dirty="0" err="1"/>
              <a:t>Паулу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/>
              <a:t>                        ( Бразилия)</a:t>
            </a: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000108"/>
            <a:ext cx="4786314" cy="317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5061650" cy="335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Агломерация Москвы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85786" y="1357298"/>
            <a:ext cx="3802062" cy="4914900"/>
          </a:xfrm>
        </p:spPr>
        <p:txBody>
          <a:bodyPr/>
          <a:lstStyle/>
          <a:p>
            <a:r>
              <a:rPr lang="ru-RU" sz="1600" dirty="0"/>
              <a:t>Московская агломерация (Московский столичный регион) — агломерация, включающая в себя Москву со всеми её пригородами; крупнейший в России макроэкономический регион</a:t>
            </a:r>
          </a:p>
          <a:p>
            <a:r>
              <a:rPr lang="ru-RU" sz="1600" dirty="0"/>
              <a:t>В Московскую агломерацию входит более 50 городов, в том числе 14 с населением свыше 100 тыс. человек, некоторые из которых имеют агломерации второго порядка.</a:t>
            </a:r>
          </a:p>
          <a:p>
            <a:r>
              <a:rPr lang="ru-RU" sz="1600" dirty="0"/>
              <a:t>Население Московской агломерации  оценивается от 14,5 до 17,4 </a:t>
            </a:r>
            <a:r>
              <a:rPr lang="ru-RU" sz="1600" dirty="0" err="1"/>
              <a:t>млн</a:t>
            </a:r>
            <a:r>
              <a:rPr lang="ru-RU" sz="1600" dirty="0"/>
              <a:t> человек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000500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928670"/>
            <a:ext cx="3571880" cy="345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Снимок из космоса</a:t>
            </a:r>
          </a:p>
        </p:txBody>
      </p:sp>
      <p:pic>
        <p:nvPicPr>
          <p:cNvPr id="144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000108"/>
            <a:ext cx="5843062" cy="551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Агломерация Мехико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Фото с высоты птичьего полета</a:t>
            </a:r>
          </a:p>
        </p:txBody>
      </p:sp>
      <p:pic>
        <p:nvPicPr>
          <p:cNvPr id="145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802062" cy="285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500306"/>
            <a:ext cx="47625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Агломерация Сеула ( Корея)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6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3643314"/>
            <a:ext cx="4552161" cy="303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218" y="928670"/>
            <a:ext cx="4437782" cy="488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Мировые города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Швейцарский </a:t>
            </a:r>
            <a:r>
              <a:rPr lang="en-US" dirty="0"/>
              <a:t> </a:t>
            </a:r>
            <a:r>
              <a:rPr lang="ru-RU" dirty="0"/>
              <a:t>банк в Лондоне</a:t>
            </a:r>
          </a:p>
        </p:txBody>
      </p:sp>
      <p:pic>
        <p:nvPicPr>
          <p:cNvPr id="147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3116"/>
            <a:ext cx="428627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Хозяйство-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Это природные и созданные человеком богатства, которые люди используют для обеспечения жизни и улучшения условий своего существования</a:t>
            </a:r>
          </a:p>
        </p:txBody>
      </p:sp>
      <p:pic>
        <p:nvPicPr>
          <p:cNvPr id="4098" name="Picture 2" descr="C:\Users\Director\Desktop\igry_dlya_malchikov_skazki_noch_utrachennye_mechtyprohodzhen_28698_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071942"/>
            <a:ext cx="4714878" cy="2357439"/>
          </a:xfrm>
          <a:prstGeom prst="rect">
            <a:avLst/>
          </a:prstGeom>
          <a:noFill/>
        </p:spPr>
      </p:pic>
      <p:pic>
        <p:nvPicPr>
          <p:cNvPr id="4099" name="Picture 3" descr="C:\Users\Director\Desktop\про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071942"/>
            <a:ext cx="3357586" cy="2309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046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/>
              <a:t>Компания </a:t>
            </a:r>
            <a:r>
              <a:rPr lang="ru-RU" sz="2400" dirty="0" err="1"/>
              <a:t>Aplus</a:t>
            </a:r>
            <a:r>
              <a:rPr lang="ru-RU" sz="2400" dirty="0"/>
              <a:t>, основанная в 1992г., имеет 15-летний опыт разработки и производства звуковых микросхем для потребительского рынка. Штаб-квартира компании находится в </a:t>
            </a:r>
            <a:r>
              <a:rPr lang="ru-RU" sz="2400" dirty="0" err="1"/>
              <a:t>Тайпее</a:t>
            </a:r>
            <a:r>
              <a:rPr lang="ru-RU" sz="2400" dirty="0"/>
              <a:t> (Тайвань).</a:t>
            </a:r>
          </a:p>
        </p:txBody>
      </p:sp>
      <p:pic>
        <p:nvPicPr>
          <p:cNvPr id="148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1806" y="1571612"/>
            <a:ext cx="4760589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городов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Промышленные центры- возникли при добыче полезных ископаемых, промышленных предприятиях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Железногорск Курской области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194" y="3000372"/>
            <a:ext cx="419590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Центры отдыха и туризма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Город- курорт Судак в Крыму</a:t>
            </a:r>
          </a:p>
        </p:txBody>
      </p:sp>
      <p:pic>
        <p:nvPicPr>
          <p:cNvPr id="150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5029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929066"/>
            <a:ext cx="66675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Анапа </a:t>
            </a:r>
          </a:p>
        </p:txBody>
      </p:sp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3786190"/>
            <a:ext cx="7758112" cy="277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4067198" cy="302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Евпатория </a:t>
            </a:r>
          </a:p>
        </p:txBody>
      </p:sp>
      <p:pic>
        <p:nvPicPr>
          <p:cNvPr id="152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231" y="1347788"/>
            <a:ext cx="36861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0750" y="2380481"/>
            <a:ext cx="3803650" cy="2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Религиозные центры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Иерусалим </a:t>
            </a:r>
          </a:p>
        </p:txBody>
      </p:sp>
      <p:pic>
        <p:nvPicPr>
          <p:cNvPr id="153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214686"/>
            <a:ext cx="4542653" cy="340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928802"/>
            <a:ext cx="40957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857232"/>
            <a:ext cx="2143140" cy="321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57232"/>
            <a:ext cx="4240349" cy="351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0"/>
            <a:ext cx="7391400" cy="857232"/>
          </a:xfrm>
        </p:spPr>
        <p:txBody>
          <a:bodyPr/>
          <a:lstStyle/>
          <a:p>
            <a:r>
              <a:rPr lang="ru-RU" sz="2800" dirty="0"/>
              <a:t>Свято- Троицкая Сергиева   лавра</a:t>
            </a:r>
          </a:p>
        </p:txBody>
      </p:sp>
      <p:pic>
        <p:nvPicPr>
          <p:cNvPr id="154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7557"/>
            <a:ext cx="5000628" cy="353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Университетские города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Гессенский университетский городок Марбург живописно раскинулся по обоим берегам реки Лан в земле </a:t>
            </a:r>
            <a:r>
              <a:rPr lang="ru-RU" dirty="0" err="1"/>
              <a:t>Хессен</a:t>
            </a:r>
            <a:endParaRPr lang="ru-RU" dirty="0"/>
          </a:p>
          <a:p>
            <a:endParaRPr lang="ru-RU" sz="1600" dirty="0"/>
          </a:p>
          <a:p>
            <a:r>
              <a:rPr lang="ru-RU" sz="1600" dirty="0"/>
              <a:t>В 1736 в Марбург прибыл двадцатидвухлетний студент из Петербурга Ломоносов Михаил Васильевич.</a:t>
            </a:r>
          </a:p>
        </p:txBody>
      </p:sp>
      <p:pic>
        <p:nvPicPr>
          <p:cNvPr id="1556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4354332" cy="326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7" y="4286256"/>
            <a:ext cx="188406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Оксфорд - первый университетский город </a:t>
            </a:r>
            <a:r>
              <a:rPr lang="ru-RU" dirty="0"/>
              <a:t>Англии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6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8569" y="27336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Геттинген – старинный университетский город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1600" dirty="0"/>
              <a:t>Геттинген, в котором, наверное, треть жителей составляют студенты, расположен на юге Нижней Саксонии, на полпути между Бонном и Берлином. </a:t>
            </a:r>
          </a:p>
          <a:p>
            <a:pPr>
              <a:buNone/>
            </a:pPr>
            <a:r>
              <a:rPr lang="ru-RU" sz="1600" dirty="0"/>
              <a:t>     Благодаря своему географическому положению Геттинген стал естественным пунктом остановки для многих путешественников по Германии. Через Геттинген проходит и знаменитая «Немецкая дорога сказок», соединяющая города, с которыми связанны различные сказки, легенды и истории, иногда трагические, а иногда забавные.</a:t>
            </a:r>
          </a:p>
        </p:txBody>
      </p:sp>
      <p:pic>
        <p:nvPicPr>
          <p:cNvPr id="157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28" y="1428736"/>
            <a:ext cx="3578992" cy="526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77652-99D8-4BD3-BCC9-1590C4D1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BAF8BB-E909-4942-836D-56DF775BD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" y="53660"/>
            <a:ext cx="9132313" cy="6770307"/>
          </a:xfrm>
        </p:spPr>
      </p:pic>
    </p:spTree>
    <p:extLst>
      <p:ext uri="{BB962C8B-B14F-4D97-AF65-F5344CB8AC3E}">
        <p14:creationId xmlns:p14="http://schemas.microsoft.com/office/powerpoint/2010/main" val="3044468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Научные центры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000" dirty="0"/>
              <a:t>Решение об основании Академгородка было принято в 1957 году. Уже в 1959-м были введены в эксплуатацию первые здания институтов и жилых домов. Сегодня в Академгородке работает около 15 000 исследователей. Это первый научный город в мире.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Академгородок ( Новосибирск)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0" y="3071810"/>
            <a:ext cx="46672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сельских поселений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Фермерские хозяйства</a:t>
            </a: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71744"/>
            <a:ext cx="4976839" cy="398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928670"/>
            <a:ext cx="38036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524250"/>
            <a:ext cx="31908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Сельская «глубинка»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0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3648299" cy="272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399" y="928670"/>
            <a:ext cx="32385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6124"/>
            <a:ext cx="4191009" cy="314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Центры туризма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Село в Альпах- центр туризма</a:t>
            </a:r>
          </a:p>
        </p:txBody>
      </p:sp>
      <p:pic>
        <p:nvPicPr>
          <p:cNvPr id="1617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66" y="2487140"/>
            <a:ext cx="4552384" cy="31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Павлово </a:t>
            </a:r>
          </a:p>
        </p:txBody>
      </p:sp>
      <p:pic>
        <p:nvPicPr>
          <p:cNvPr id="1658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58027" cy="30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487" y="1347788"/>
            <a:ext cx="36861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WordArt 3"/>
          <p:cNvSpPr>
            <a:spLocks noChangeArrowheads="1" noChangeShapeType="1" noTextEdit="1"/>
          </p:cNvSpPr>
          <p:nvPr/>
        </p:nvSpPr>
        <p:spPr bwMode="gray">
          <a:xfrm>
            <a:off x="611188" y="3141663"/>
            <a:ext cx="4802187" cy="800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5400" b="1" kern="1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107763" dir="2700000" algn="ctr" rotWithShape="0">
                    <a:srgbClr val="B2B2B2">
                      <a:alpha val="50000"/>
                    </a:srgbClr>
                  </a:outerShdw>
                </a:effectLst>
                <a:latin typeface="Verdana"/>
              </a:rPr>
              <a:t>Домашнее задание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0668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Степень влияния на природу хозяйства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71717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Собирательство и охота- </a:t>
            </a:r>
            <a:r>
              <a:rPr lang="ru-RU" dirty="0"/>
              <a:t>минимальное</a:t>
            </a:r>
          </a:p>
          <a:p>
            <a:r>
              <a:rPr lang="ru-RU" dirty="0">
                <a:solidFill>
                  <a:srgbClr val="FF0000"/>
                </a:solidFill>
              </a:rPr>
              <a:t>Сельское хозяйство- </a:t>
            </a:r>
            <a:r>
              <a:rPr lang="ru-RU" dirty="0"/>
              <a:t>распашка, </a:t>
            </a:r>
            <a:r>
              <a:rPr lang="ru-RU" dirty="0" err="1"/>
              <a:t>вытаптывание</a:t>
            </a:r>
            <a:r>
              <a:rPr lang="ru-RU" dirty="0"/>
              <a:t>, истощение почв, загрязнение почв, вырубка леса под пашню, засоление почв</a:t>
            </a:r>
          </a:p>
          <a:p>
            <a:r>
              <a:rPr lang="ru-RU" dirty="0">
                <a:solidFill>
                  <a:srgbClr val="FF0000"/>
                </a:solidFill>
              </a:rPr>
              <a:t>Промышленность</a:t>
            </a:r>
            <a:r>
              <a:rPr lang="ru-RU" dirty="0"/>
              <a:t>- загрязнение, истощение ресурсов, нарушение ландшафтов.</a:t>
            </a:r>
          </a:p>
          <a:p>
            <a:r>
              <a:rPr lang="ru-RU" u="sng" dirty="0">
                <a:solidFill>
                  <a:srgbClr val="FF0000"/>
                </a:solidFill>
              </a:rPr>
              <a:t>Вывод:  </a:t>
            </a:r>
          </a:p>
          <a:p>
            <a:pPr>
              <a:buNone/>
            </a:pPr>
            <a:r>
              <a:rPr lang="ru-RU" dirty="0"/>
              <a:t>чем более развито хозяйство , тем сильнее оно видоизменяет природу</a:t>
            </a:r>
          </a:p>
        </p:txBody>
      </p:sp>
    </p:spTree>
    <p:extLst>
      <p:ext uri="{BB962C8B-B14F-4D97-AF65-F5344CB8AC3E}">
        <p14:creationId xmlns:p14="http://schemas.microsoft.com/office/powerpoint/2010/main" val="213760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6A866-CF7D-42F5-A4CB-BA2790BEB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транспорта?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836FC4-460A-4F9D-B779-68F845457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dirty="0"/>
              <a:t>Воздушный</a:t>
            </a:r>
          </a:p>
          <a:p>
            <a:r>
              <a:rPr lang="ru-RU" sz="4800" dirty="0"/>
              <a:t>Железнодорожный </a:t>
            </a:r>
          </a:p>
          <a:p>
            <a:r>
              <a:rPr lang="ru-RU" sz="4800" dirty="0"/>
              <a:t>Автомобильный </a:t>
            </a:r>
          </a:p>
          <a:p>
            <a:r>
              <a:rPr lang="ru-RU" sz="4800" dirty="0"/>
              <a:t>Водный</a:t>
            </a:r>
          </a:p>
          <a:p>
            <a:r>
              <a:rPr lang="ru-RU" sz="4800" dirty="0"/>
              <a:t>Гужевой </a:t>
            </a:r>
          </a:p>
        </p:txBody>
      </p:sp>
    </p:spTree>
    <p:extLst>
      <p:ext uri="{BB962C8B-B14F-4D97-AF65-F5344CB8AC3E}">
        <p14:creationId xmlns:p14="http://schemas.microsoft.com/office/powerpoint/2010/main" val="17876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На каких картах можно познакомиться с хозяйственной деятельностью людей?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3543296" cy="4431420"/>
          </a:xfrm>
        </p:spPr>
        <p:txBody>
          <a:bodyPr>
            <a:normAutofit/>
          </a:bodyPr>
          <a:lstStyle/>
          <a:p>
            <a:endParaRPr lang="ru-RU" dirty="0"/>
          </a:p>
          <a:p>
            <a:pPr>
              <a:buNone/>
            </a:pPr>
            <a:endParaRPr lang="ru-RU" dirty="0"/>
          </a:p>
          <a:p>
            <a:r>
              <a:rPr lang="ru-RU" dirty="0"/>
              <a:t>КОМПЛЕКСНЫЕ  КАРТЫ</a:t>
            </a:r>
          </a:p>
          <a:p>
            <a:endParaRPr lang="ru-RU" dirty="0"/>
          </a:p>
          <a:p>
            <a:r>
              <a:rPr lang="ru-RU" dirty="0"/>
              <a:t>Что можно узнать по комплексной карте?</a:t>
            </a:r>
          </a:p>
        </p:txBody>
      </p:sp>
      <p:pic>
        <p:nvPicPr>
          <p:cNvPr id="1027" name="Picture 3" descr="C:\Users\Director\Desktop\24-map-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071678"/>
            <a:ext cx="3143272" cy="4443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79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Города- крепости</a:t>
            </a:r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0897" y="3143248"/>
            <a:ext cx="5283103" cy="351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000108"/>
            <a:ext cx="493951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833" y="4000505"/>
            <a:ext cx="3809995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Центры ремесла и торговли</a:t>
            </a:r>
          </a:p>
        </p:txBody>
      </p:sp>
      <p:pic>
        <p:nvPicPr>
          <p:cNvPr id="132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928670"/>
            <a:ext cx="23812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71810"/>
            <a:ext cx="4610064" cy="345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4572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Мир 3D">
  <a:themeElements>
    <a:clrScheme name="cdb2004101gl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cdb2004101g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01gl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01gl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01gl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Мир 3D</Template>
  <TotalTime>405</TotalTime>
  <Words>742</Words>
  <Application>Microsoft Office PowerPoint</Application>
  <PresentationFormat>Экран (4:3)</PresentationFormat>
  <Paragraphs>138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Arial</vt:lpstr>
      <vt:lpstr>Verdana</vt:lpstr>
      <vt:lpstr>Wingdings</vt:lpstr>
      <vt:lpstr>Мир 3D</vt:lpstr>
      <vt:lpstr>Хозяйственная деятельность людей. Городское и сельское население</vt:lpstr>
      <vt:lpstr>Ответь на вопросы:</vt:lpstr>
      <vt:lpstr>Хозяйство-</vt:lpstr>
      <vt:lpstr>Презентация PowerPoint</vt:lpstr>
      <vt:lpstr>Степень влияния на природу хозяйства</vt:lpstr>
      <vt:lpstr>Виды транспорта?</vt:lpstr>
      <vt:lpstr>На каких картах можно познакомиться с хозяйственной деятельностью людей?</vt:lpstr>
      <vt:lpstr>Города- крепости</vt:lpstr>
      <vt:lpstr>Центры ремесла и торговли</vt:lpstr>
      <vt:lpstr>Отличительные признаки городов</vt:lpstr>
      <vt:lpstr>Отличительные признаки сельских поселений</vt:lpstr>
      <vt:lpstr>Самые крупные города</vt:lpstr>
      <vt:lpstr>Средневековая Европа</vt:lpstr>
      <vt:lpstr>19 век, Лондон</vt:lpstr>
      <vt:lpstr>20 век, Нью-Йорк</vt:lpstr>
      <vt:lpstr>В настоящее время- Токио</vt:lpstr>
      <vt:lpstr>Городское и сельское население</vt:lpstr>
      <vt:lpstr>Культурно- исторические регионы мира</vt:lpstr>
      <vt:lpstr>Материальная и духовная культура-</vt:lpstr>
      <vt:lpstr>Культурно – исторические регионы мира</vt:lpstr>
      <vt:lpstr>Многообразие стран</vt:lpstr>
      <vt:lpstr>Городская агломерация</vt:lpstr>
      <vt:lpstr>Презентация PowerPoint</vt:lpstr>
      <vt:lpstr>Агломерация Сан- Паулу                          ( Бразилия)</vt:lpstr>
      <vt:lpstr>Агломерация Москвы</vt:lpstr>
      <vt:lpstr>Снимок из космоса</vt:lpstr>
      <vt:lpstr>Агломерация Мехико</vt:lpstr>
      <vt:lpstr>Агломерация Сеула ( Корея)</vt:lpstr>
      <vt:lpstr>Мировые города</vt:lpstr>
      <vt:lpstr>Презентация PowerPoint</vt:lpstr>
      <vt:lpstr>Типы городов</vt:lpstr>
      <vt:lpstr>Центры отдыха и туризма</vt:lpstr>
      <vt:lpstr>Анапа </vt:lpstr>
      <vt:lpstr>Евпатория </vt:lpstr>
      <vt:lpstr>Религиозные центры</vt:lpstr>
      <vt:lpstr>Свято- Троицкая Сергиева   лавра</vt:lpstr>
      <vt:lpstr>Университетские города</vt:lpstr>
      <vt:lpstr>Оксфорд - первый университетский город Англии</vt:lpstr>
      <vt:lpstr>Геттинген – старинный университетский город</vt:lpstr>
      <vt:lpstr>Научные центры</vt:lpstr>
      <vt:lpstr>Типы сельских поселений</vt:lpstr>
      <vt:lpstr>Сельская «глубинка»</vt:lpstr>
      <vt:lpstr>Центры туризма</vt:lpstr>
      <vt:lpstr>Павлово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Диман</dc:creator>
  <cp:lastModifiedBy>Зарина Тумгоева</cp:lastModifiedBy>
  <cp:revision>33</cp:revision>
  <dcterms:created xsi:type="dcterms:W3CDTF">2010-09-30T16:26:05Z</dcterms:created>
  <dcterms:modified xsi:type="dcterms:W3CDTF">2017-10-22T16:16:23Z</dcterms:modified>
</cp:coreProperties>
</file>