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4" r:id="rId2"/>
    <p:sldId id="292" r:id="rId3"/>
    <p:sldId id="275" r:id="rId4"/>
    <p:sldId id="272" r:id="rId5"/>
    <p:sldId id="273" r:id="rId6"/>
    <p:sldId id="270" r:id="rId7"/>
    <p:sldId id="271" r:id="rId8"/>
    <p:sldId id="269" r:id="rId9"/>
    <p:sldId id="268" r:id="rId10"/>
    <p:sldId id="258" r:id="rId11"/>
    <p:sldId id="277" r:id="rId12"/>
    <p:sldId id="278" r:id="rId13"/>
    <p:sldId id="305" r:id="rId14"/>
    <p:sldId id="282" r:id="rId15"/>
    <p:sldId id="281" r:id="rId16"/>
    <p:sldId id="293" r:id="rId17"/>
    <p:sldId id="309" r:id="rId18"/>
    <p:sldId id="284" r:id="rId19"/>
    <p:sldId id="288" r:id="rId20"/>
    <p:sldId id="289" r:id="rId21"/>
    <p:sldId id="264" r:id="rId22"/>
    <p:sldId id="290" r:id="rId23"/>
    <p:sldId id="297" r:id="rId24"/>
    <p:sldId id="294" r:id="rId25"/>
    <p:sldId id="307" r:id="rId26"/>
    <p:sldId id="300" r:id="rId27"/>
    <p:sldId id="310" r:id="rId28"/>
    <p:sldId id="301" r:id="rId29"/>
    <p:sldId id="263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F701-EC30-49BF-A741-C7A0E71EE1A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59DF-021C-4013-B3A4-79B5FEAAE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1)Учитель задает вопросы по порядку с 1 по 6, нажимая на номера курсором, постепенно открывается карта местности .</a:t>
            </a:r>
          </a:p>
          <a:p>
            <a:r>
              <a:rPr lang="ru-RU" dirty="0" smtClean="0"/>
              <a:t>2)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Посмотрите, снимок нашей местности, что вы можете сказать об земляных участках 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Какие геометрические  фигуры  можете  указать?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Земельные участки  люди обрабатывают , вспахивают, засевают семенами, сажают разные культурами, удобряют землю, используя удобрения, поэтому им нужно знать площадь участка,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чтобы правильно рассчитать массу вносимых удобрений.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выясним с вами , формулу площади какой геометрической  фигуры, сегодня на уроке,  мы будем изучать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какая цель урока?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требуется выложить пол паркетом, имеющий форму параллелограмма. Сколько необходимо закупить плиток паркета? Что нужно знать для решения этой задачи? Что необходимо знать, чтобы ответить на этот вопрос?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необходимо знать, чтобы вычислить площадь одной плитки паркета?.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Выведем формулу площади параллелограмма, используя фигуры, площадь которых мы умеем вычислять.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группе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вас на столе  фигура параллелограмма и ножницы.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его разрезать, чтобы получить фигуру, площади которых вы уже знаете и можете посчитать?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из параллелограмма получить прямоугольник?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отрезать часть параллелограмма и составить из полученных частей прямоугольник.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можем ли мы вычислить площадь прямоугольника? Как мы вычислили площадь получившегося прямоугольника?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являются стороны прямоугольника для параллелограмма?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тогда можно сказать о площади параллелограмма? Почему мы можем сделать такой вывод? Каким свойством мы воспользовались?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Можем сделать вывод, что площадь параллелограмма тоже можем вычислить по формуле площади прямоугольника, сформулируем теорему о нахождении площади параллелограмма.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Площадь параллелограмма равна произведению его основания на высоту. Вернемся к условию задачи и устно ее разберем.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выводим формулу для нахождения площадь параллелограмма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1520AF-695A-45B8-ADD3-25FC3A42BA4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Посмотрите, как правильно проводить высоту параллелограмма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7748B4-3879-44FC-A1BB-C512AE59A72C}" type="slidenum">
              <a:rPr lang="ru-RU"/>
              <a:pPr/>
              <a:t>18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готовому чертежу найти площадь параллелограмма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F85523-B44B-4645-B705-90352D1A33B3}" type="slidenum">
              <a:rPr lang="ru-RU"/>
              <a:pPr/>
              <a:t>19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человек у доски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099E7-EE2D-4D0B-9B67-1E64CEA8AFBE}" type="slidenum">
              <a:rPr lang="ru-RU"/>
              <a:pPr/>
              <a:t>24</a:t>
            </a:fld>
            <a:endParaRPr lang="ru-RU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парах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под номером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раздаёт карточки с заданиями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предлагает в них выполнить самостоятельно работу на время с последующей проверкой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сообщает домашнее задание , оценки за урок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</a:t>
            </a:r>
            <a:r>
              <a:rPr lang="ru-RU" baseline="0" dirty="0" smtClean="0"/>
              <a:t> </a:t>
            </a:r>
            <a:r>
              <a:rPr lang="ru-RU" dirty="0" smtClean="0"/>
              <a:t>проводит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рефлексию урока</a:t>
            </a:r>
            <a:r>
              <a:rPr lang="ru-RU" baseline="0" dirty="0" smtClean="0"/>
              <a:t>  и </a:t>
            </a:r>
            <a:r>
              <a:rPr lang="ru-RU" dirty="0" smtClean="0"/>
              <a:t>благодарит за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под номером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под номером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под номером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под номером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геометрическая фигура объединяет эти картинки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0" baseline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какую геометрическую фигуру мы будем сегодня изучать на уроке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ребята , тема урока : "Площадь параллелограмма", посмотрите где мы в повседневной жизни встречаемся с этой фигурой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Записываем число, классная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59DF-021C-4013-B3A4-79B5FEAAE1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22EDC26-CE3F-4441-AF09-AD16E70A85C1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D0886D-1F63-4506-941F-731AC319B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etme.ru/image/cache/catalog/esse/elka/Elka-franch-oklahome-600x600.jpg" TargetMode="External"/><Relationship Id="rId2" Type="http://schemas.openxmlformats.org/officeDocument/2006/relationships/hyperlink" Target="https://citycycle.ru/upload/product_images/331044/a060e22a126960cba35b184b4be5fc53_1320x880.jpe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8229600" cy="271464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геометрии</a:t>
            </a:r>
            <a:b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8 классе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14678" y="5929330"/>
            <a:ext cx="2500415" cy="40011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8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г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8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Кирсанов, </a:t>
            </a:r>
            <a:r>
              <a:rPr lang="ru-RU" sz="2000" i="1" dirty="0" smtClean="0">
                <a:solidFill>
                  <a:srgbClr val="8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2023г</a:t>
            </a:r>
            <a:endParaRPr lang="ru-RU" sz="2000" i="1" dirty="0">
              <a:solidFill>
                <a:srgbClr val="800000"/>
              </a:solidFill>
              <a:latin typeface="Times New Roman" pitchFamily="18" charset="0"/>
              <a:ea typeface="Microsoft Yi Baiti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6434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Методическая разработка Глушковой И.А МБОУ «СОШ №1»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араллелограмм\Новая папка\1417799629_zdaniya-s-naklonom-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562" y="928670"/>
            <a:ext cx="3777829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параллелограмм\Новая папка\1633008736_46-p-klumbi-geometricheskoi-formi-foto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91" y="428604"/>
            <a:ext cx="3393305" cy="2262203"/>
          </a:xfrm>
          <a:prstGeom prst="rect">
            <a:avLst/>
          </a:prstGeom>
          <a:noFill/>
        </p:spPr>
      </p:pic>
      <p:pic>
        <p:nvPicPr>
          <p:cNvPr id="1029" name="Picture 5" descr="C:\Users\user\Desktop\параллелограмм\Новая папка\Dockland_Hamburg_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2793512" cy="1857388"/>
          </a:xfrm>
          <a:prstGeom prst="rect">
            <a:avLst/>
          </a:prstGeom>
          <a:noFill/>
        </p:spPr>
      </p:pic>
      <p:pic>
        <p:nvPicPr>
          <p:cNvPr id="1030" name="Picture 6" descr="C:\Users\user\Desktop\параллелограмм\Новая папка\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143380"/>
            <a:ext cx="3357586" cy="2237289"/>
          </a:xfrm>
          <a:prstGeom prst="rect">
            <a:avLst/>
          </a:prstGeom>
          <a:noFill/>
        </p:spPr>
      </p:pic>
      <p:pic>
        <p:nvPicPr>
          <p:cNvPr id="11" name="Picture 4" descr="C:\Users\user\Desktop\параллелограмм\1626257244_17-kartinkin-com-p-parket-frantsuzskaya-yelochka-tekstura-kra-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2142721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14678" y="1714488"/>
            <a:ext cx="2643206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40" y="2428868"/>
            <a:ext cx="85725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араллелограмма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число, месяц,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107154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Классная работа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вывести формулу для нахождения площади параллелограмма и научиться решать задачи, используя эту формулу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user\Desktop\параллелограмм\Новая папка\Elka-franch-oklahome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5116"/>
          <a:stretch>
            <a:fillRect/>
          </a:stretch>
        </p:blipFill>
        <p:spPr bwMode="auto">
          <a:xfrm>
            <a:off x="0" y="0"/>
            <a:ext cx="62865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357166"/>
            <a:ext cx="2214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Требуется выложить пол паркетом, имеющий форму параллелограмма. </a:t>
            </a:r>
            <a:r>
              <a:rPr lang="ru-RU" dirty="0"/>
              <a:t>Сколько необходимо закупить плиток </a:t>
            </a:r>
            <a:r>
              <a:rPr lang="ru-RU" dirty="0" smtClean="0"/>
              <a:t>паркета.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группе.</a:t>
            </a:r>
            <a:endParaRPr lang="ru-RU" sz="6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user\Desktop\параллелограмм\Новая папка\Elka-franch-oklahome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5116"/>
          <a:stretch>
            <a:fillRect/>
          </a:stretch>
        </p:blipFill>
        <p:spPr bwMode="auto">
          <a:xfrm>
            <a:off x="0" y="0"/>
            <a:ext cx="62865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357166"/>
            <a:ext cx="257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Требуется выложить </a:t>
            </a:r>
          </a:p>
          <a:p>
            <a:r>
              <a:rPr lang="ru-RU" dirty="0" smtClean="0"/>
              <a:t>пол паркетом, имеющий форму параллелограмма. </a:t>
            </a:r>
            <a:r>
              <a:rPr lang="ru-RU" dirty="0"/>
              <a:t>Сколько необходимо закупить плиток паркета</a:t>
            </a:r>
            <a:r>
              <a:rPr lang="ru-RU" dirty="0" smtClean="0"/>
              <a:t>? Если размеры комнаты </a:t>
            </a:r>
          </a:p>
          <a:p>
            <a:r>
              <a:rPr lang="ru-RU" dirty="0" smtClean="0"/>
              <a:t>6 м </a:t>
            </a:r>
            <a:r>
              <a:rPr lang="ru-RU" dirty="0" err="1" smtClean="0"/>
              <a:t>х</a:t>
            </a:r>
            <a:r>
              <a:rPr lang="ru-RU" dirty="0" smtClean="0"/>
              <a:t> 5 м, а плитка</a:t>
            </a:r>
          </a:p>
          <a:p>
            <a:r>
              <a:rPr lang="ru-RU" dirty="0" smtClean="0"/>
              <a:t>имеет длину 40см  и ширину15 см.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39" name="Freeform 63"/>
          <p:cNvSpPr>
            <a:spLocks/>
          </p:cNvSpPr>
          <p:nvPr/>
        </p:nvSpPr>
        <p:spPr bwMode="auto">
          <a:xfrm>
            <a:off x="609600" y="1295400"/>
            <a:ext cx="5257800" cy="23622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008" y="0"/>
              </a:cxn>
              <a:cxn ang="0">
                <a:pos x="3312" y="0"/>
              </a:cxn>
              <a:cxn ang="0">
                <a:pos x="2304" y="1488"/>
              </a:cxn>
              <a:cxn ang="0">
                <a:pos x="0" y="1488"/>
              </a:cxn>
            </a:cxnLst>
            <a:rect l="0" t="0" r="r" b="b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0649" name="Freeform 73"/>
          <p:cNvSpPr>
            <a:spLocks/>
          </p:cNvSpPr>
          <p:nvPr/>
        </p:nvSpPr>
        <p:spPr bwMode="auto">
          <a:xfrm>
            <a:off x="2209800" y="1295400"/>
            <a:ext cx="3657600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488"/>
              </a:cxn>
              <a:cxn ang="0">
                <a:pos x="0" y="1488"/>
              </a:cxn>
              <a:cxn ang="0">
                <a:pos x="0" y="0"/>
              </a:cxn>
            </a:cxnLst>
            <a:rect l="0" t="0" r="r" b="b"/>
            <a:pathLst>
              <a:path w="2304" h="1488">
                <a:moveTo>
                  <a:pt x="0" y="0"/>
                </a:moveTo>
                <a:lnTo>
                  <a:pt x="2304" y="0"/>
                </a:lnTo>
                <a:lnTo>
                  <a:pt x="2304" y="1488"/>
                </a:lnTo>
                <a:lnTo>
                  <a:pt x="0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160513" y="1"/>
            <a:ext cx="77319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Площадь параллелограмма </a:t>
            </a:r>
            <a:r>
              <a:rPr lang="ru-RU" sz="2400" dirty="0"/>
              <a:t>равна произведению его основания на высоту</a:t>
            </a:r>
            <a:r>
              <a:rPr lang="en-US" sz="2400" dirty="0" smtClean="0"/>
              <a:t>.</a:t>
            </a:r>
            <a:r>
              <a:rPr lang="ru-RU" sz="2400" dirty="0" smtClean="0"/>
              <a:t>                                                                          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0596" name="AutoShape 20"/>
          <p:cNvSpPr>
            <a:spLocks noChangeArrowheads="1"/>
          </p:cNvSpPr>
          <p:nvPr/>
        </p:nvSpPr>
        <p:spPr bwMode="auto">
          <a:xfrm>
            <a:off x="609600" y="1295400"/>
            <a:ext cx="5257800" cy="2362200"/>
          </a:xfrm>
          <a:prstGeom prst="parallelogram">
            <a:avLst>
              <a:gd name="adj" fmla="val 6736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228600" y="3505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1752600" y="838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5715000" y="838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3978275" y="35814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81200" y="1295400"/>
            <a:ext cx="228600" cy="2362200"/>
            <a:chOff x="1248" y="1440"/>
            <a:chExt cx="144" cy="1488"/>
          </a:xfrm>
        </p:grpSpPr>
        <p:sp>
          <p:nvSpPr>
            <p:cNvPr id="280606" name="Line 30"/>
            <p:cNvSpPr>
              <a:spLocks noChangeShapeType="1"/>
            </p:cNvSpPr>
            <p:nvPr/>
          </p:nvSpPr>
          <p:spPr bwMode="auto">
            <a:xfrm>
              <a:off x="1392" y="1440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7" name="Freeform 31"/>
            <p:cNvSpPr>
              <a:spLocks/>
            </p:cNvSpPr>
            <p:nvPr/>
          </p:nvSpPr>
          <p:spPr bwMode="auto">
            <a:xfrm>
              <a:off x="1248" y="2784"/>
              <a:ext cx="144" cy="1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0608" name="Line 32"/>
          <p:cNvSpPr>
            <a:spLocks noChangeShapeType="1"/>
          </p:cNvSpPr>
          <p:nvPr/>
        </p:nvSpPr>
        <p:spPr bwMode="auto">
          <a:xfrm>
            <a:off x="4191000" y="36576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0609" name="Text Box 33"/>
          <p:cNvSpPr txBox="1">
            <a:spLocks noChangeArrowheads="1"/>
          </p:cNvSpPr>
          <p:nvPr/>
        </p:nvSpPr>
        <p:spPr bwMode="auto">
          <a:xfrm>
            <a:off x="1981200" y="3581400"/>
            <a:ext cx="498855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M</a:t>
            </a:r>
            <a:endParaRPr lang="ru-RU" sz="2800" b="1" dirty="0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638800" y="1295400"/>
            <a:ext cx="498475" cy="2886076"/>
            <a:chOff x="3552" y="816"/>
            <a:chExt cx="314" cy="1818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3552" y="816"/>
              <a:ext cx="144" cy="1488"/>
              <a:chOff x="1248" y="1440"/>
              <a:chExt cx="144" cy="1488"/>
            </a:xfrm>
          </p:grpSpPr>
          <p:sp>
            <p:nvSpPr>
              <p:cNvPr id="280602" name="Line 26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3" name="Freeform 27"/>
              <p:cNvSpPr>
                <a:spLocks/>
              </p:cNvSpPr>
              <p:nvPr/>
            </p:nvSpPr>
            <p:spPr bwMode="auto">
              <a:xfrm>
                <a:off x="1248" y="2784"/>
                <a:ext cx="144" cy="14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0"/>
                  </a:cxn>
                  <a:cxn ang="0">
                    <a:pos x="0" y="144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0610" name="Text Box 34"/>
            <p:cNvSpPr txBox="1">
              <a:spLocks noChangeArrowheads="1"/>
            </p:cNvSpPr>
            <p:nvPr/>
          </p:nvSpPr>
          <p:spPr bwMode="auto">
            <a:xfrm>
              <a:off x="3600" y="2304"/>
              <a:ext cx="266" cy="33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N</a:t>
              </a:r>
              <a:endParaRPr lang="ru-RU" sz="2800" b="1" dirty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948264" y="1412782"/>
            <a:ext cx="1822451" cy="461963"/>
            <a:chOff x="230" y="3241"/>
            <a:chExt cx="1148" cy="291"/>
          </a:xfrm>
        </p:grpSpPr>
        <p:sp>
          <p:nvSpPr>
            <p:cNvPr id="280611" name="Text Box 35"/>
            <p:cNvSpPr txBox="1">
              <a:spLocks noChangeArrowheads="1"/>
            </p:cNvSpPr>
            <p:nvPr/>
          </p:nvSpPr>
          <p:spPr bwMode="auto">
            <a:xfrm>
              <a:off x="230" y="3241"/>
              <a:ext cx="11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 =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AD   BM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0612" name="Object 36"/>
            <p:cNvGraphicFramePr>
              <a:graphicFrameLocks noChangeAspect="1"/>
            </p:cNvGraphicFramePr>
            <p:nvPr/>
          </p:nvGraphicFramePr>
          <p:xfrm>
            <a:off x="848" y="3296"/>
            <a:ext cx="225" cy="225"/>
          </p:xfrm>
          <a:graphic>
            <a:graphicData uri="http://schemas.openxmlformats.org/presentationml/2006/ole">
              <p:oleObj spid="_x0000_s53253" name="Формула" r:id="rId4" imgW="75960" imgH="75960" progId="Equation.3">
                <p:embed/>
              </p:oleObj>
            </a:graphicData>
          </a:graphic>
        </p:graphicFrame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7715250" y="4875219"/>
            <a:ext cx="1263651" cy="461963"/>
            <a:chOff x="96" y="3312"/>
            <a:chExt cx="796" cy="291"/>
          </a:xfrm>
        </p:grpSpPr>
        <p:sp>
          <p:nvSpPr>
            <p:cNvPr id="280615" name="Text Box 39"/>
            <p:cNvSpPr txBox="1">
              <a:spLocks noChangeArrowheads="1"/>
            </p:cNvSpPr>
            <p:nvPr/>
          </p:nvSpPr>
          <p:spPr bwMode="auto">
            <a:xfrm>
              <a:off x="96" y="3312"/>
              <a:ext cx="7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AD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BM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0617" name="Object 41"/>
            <p:cNvGraphicFramePr>
              <a:graphicFrameLocks noChangeAspect="1"/>
            </p:cNvGraphicFramePr>
            <p:nvPr/>
          </p:nvGraphicFramePr>
          <p:xfrm>
            <a:off x="384" y="3360"/>
            <a:ext cx="192" cy="192"/>
          </p:xfrm>
          <a:graphic>
            <a:graphicData uri="http://schemas.openxmlformats.org/presentationml/2006/ole">
              <p:oleObj spid="_x0000_s53252" name="Формула" r:id="rId5" imgW="75960" imgH="75960" progId="Equation.3">
                <p:embed/>
              </p:oleObj>
            </a:graphicData>
          </a:graphic>
        </p:graphicFrame>
      </p:grpSp>
      <p:graphicFrame>
        <p:nvGraphicFramePr>
          <p:cNvPr id="280618" name="Object 42"/>
          <p:cNvGraphicFramePr>
            <a:graphicFrameLocks noChangeAspect="1"/>
          </p:cNvGraphicFramePr>
          <p:nvPr/>
        </p:nvGraphicFramePr>
        <p:xfrm>
          <a:off x="2027238" y="4114800"/>
          <a:ext cx="5624512" cy="495300"/>
        </p:xfrm>
        <a:graphic>
          <a:graphicData uri="http://schemas.openxmlformats.org/presentationml/2006/ole">
            <p:oleObj spid="_x0000_s53250" name="Формула" r:id="rId6" imgW="2311200" imgH="203040" progId="Equation.3">
              <p:embed/>
            </p:oleObj>
          </a:graphicData>
        </a:graphic>
      </p:graphicFrame>
      <p:sp>
        <p:nvSpPr>
          <p:cNvPr id="280621" name="Text Box 45"/>
          <p:cNvSpPr txBox="1">
            <a:spLocks noChangeArrowheads="1"/>
          </p:cNvSpPr>
          <p:nvPr/>
        </p:nvSpPr>
        <p:spPr bwMode="auto">
          <a:xfrm>
            <a:off x="0" y="4875213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624" name="Text Box 48"/>
          <p:cNvSpPr txBox="1">
            <a:spLocks noChangeArrowheads="1"/>
          </p:cNvSpPr>
          <p:nvPr/>
        </p:nvSpPr>
        <p:spPr bwMode="auto">
          <a:xfrm>
            <a:off x="1095375" y="4875213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MBCD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626" name="Text Box 50"/>
          <p:cNvSpPr txBox="1">
            <a:spLocks noChangeArrowheads="1"/>
          </p:cNvSpPr>
          <p:nvPr/>
        </p:nvSpPr>
        <p:spPr bwMode="auto">
          <a:xfrm>
            <a:off x="2860675" y="4875213"/>
            <a:ext cx="2369559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MBCD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630" name="Text Box 54"/>
          <p:cNvSpPr txBox="1">
            <a:spLocks noChangeArrowheads="1"/>
          </p:cNvSpPr>
          <p:nvPr/>
        </p:nvSpPr>
        <p:spPr bwMode="auto">
          <a:xfrm>
            <a:off x="5257800" y="4875213"/>
            <a:ext cx="1231427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MBCN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324600" y="4875219"/>
            <a:ext cx="1477963" cy="461963"/>
            <a:chOff x="126" y="3696"/>
            <a:chExt cx="931" cy="291"/>
          </a:xfrm>
        </p:grpSpPr>
        <p:sp>
          <p:nvSpPr>
            <p:cNvPr id="280634" name="Text Box 58"/>
            <p:cNvSpPr txBox="1">
              <a:spLocks noChangeArrowheads="1"/>
            </p:cNvSpPr>
            <p:nvPr/>
          </p:nvSpPr>
          <p:spPr bwMode="auto">
            <a:xfrm>
              <a:off x="126" y="3696"/>
              <a:ext cx="9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BC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BM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0635" name="Object 59"/>
            <p:cNvGraphicFramePr>
              <a:graphicFrameLocks noChangeAspect="1"/>
            </p:cNvGraphicFramePr>
            <p:nvPr/>
          </p:nvGraphicFramePr>
          <p:xfrm>
            <a:off x="372" y="3730"/>
            <a:ext cx="225" cy="192"/>
          </p:xfrm>
          <a:graphic>
            <a:graphicData uri="http://schemas.openxmlformats.org/presentationml/2006/ole">
              <p:oleObj spid="_x0000_s53251" name="Формула" r:id="rId7" imgW="75960" imgH="75960" progId="Equation.3">
                <p:embed/>
              </p:oleObj>
            </a:graphicData>
          </a:graphic>
        </p:graphicFrame>
      </p:grpSp>
      <p:sp>
        <p:nvSpPr>
          <p:cNvPr id="280641" name="Text Box 65"/>
          <p:cNvSpPr txBox="1">
            <a:spLocks noChangeArrowheads="1"/>
          </p:cNvSpPr>
          <p:nvPr/>
        </p:nvSpPr>
        <p:spPr bwMode="auto">
          <a:xfrm>
            <a:off x="152400" y="55626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>
                <a:solidFill>
                  <a:schemeClr val="tx2"/>
                </a:solidFill>
              </a:rPr>
              <a:t>  2</a:t>
            </a:r>
            <a:r>
              <a:rPr lang="ru-RU" sz="2400" b="1" i="1" baseline="30000" dirty="0">
                <a:solidFill>
                  <a:schemeClr val="tx2"/>
                </a:solidFill>
              </a:rPr>
              <a:t>0</a:t>
            </a:r>
            <a:r>
              <a:rPr lang="ru-RU" sz="2400" b="1" i="1" dirty="0">
                <a:solidFill>
                  <a:schemeClr val="tx2"/>
                </a:solidFill>
              </a:rPr>
              <a:t>.  Если многоугольник составлен из нескольких многоугольников, то его площадь равна сумме площадей этих многоугольников.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914400" y="3200400"/>
            <a:ext cx="3873500" cy="457200"/>
            <a:chOff x="576" y="2016"/>
            <a:chExt cx="2440" cy="288"/>
          </a:xfrm>
        </p:grpSpPr>
        <p:sp>
          <p:nvSpPr>
            <p:cNvPr id="280642" name="Freeform 66"/>
            <p:cNvSpPr>
              <a:spLocks/>
            </p:cNvSpPr>
            <p:nvPr/>
          </p:nvSpPr>
          <p:spPr bwMode="auto">
            <a:xfrm>
              <a:off x="576" y="2016"/>
              <a:ext cx="1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128"/>
                </a:cxn>
                <a:cxn ang="0">
                  <a:pos x="136" y="288"/>
                </a:cxn>
              </a:cxnLst>
              <a:rect l="0" t="0" r="r" b="b"/>
              <a:pathLst>
                <a:path w="136" h="288">
                  <a:moveTo>
                    <a:pt x="0" y="0"/>
                  </a:moveTo>
                  <a:cubicBezTo>
                    <a:pt x="17" y="21"/>
                    <a:pt x="81" y="80"/>
                    <a:pt x="104" y="128"/>
                  </a:cubicBezTo>
                  <a:cubicBezTo>
                    <a:pt x="127" y="176"/>
                    <a:pt x="129" y="255"/>
                    <a:pt x="136" y="2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3" name="Freeform 67"/>
            <p:cNvSpPr>
              <a:spLocks/>
            </p:cNvSpPr>
            <p:nvPr/>
          </p:nvSpPr>
          <p:spPr bwMode="auto">
            <a:xfrm>
              <a:off x="2880" y="2016"/>
              <a:ext cx="1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128"/>
                </a:cxn>
                <a:cxn ang="0">
                  <a:pos x="136" y="288"/>
                </a:cxn>
              </a:cxnLst>
              <a:rect l="0" t="0" r="r" b="b"/>
              <a:pathLst>
                <a:path w="136" h="288">
                  <a:moveTo>
                    <a:pt x="0" y="0"/>
                  </a:moveTo>
                  <a:cubicBezTo>
                    <a:pt x="17" y="21"/>
                    <a:pt x="81" y="80"/>
                    <a:pt x="104" y="128"/>
                  </a:cubicBezTo>
                  <a:cubicBezTo>
                    <a:pt x="127" y="176"/>
                    <a:pt x="129" y="255"/>
                    <a:pt x="136" y="2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219200" y="2438400"/>
            <a:ext cx="3962400" cy="152400"/>
            <a:chOff x="768" y="1536"/>
            <a:chExt cx="2496" cy="96"/>
          </a:xfrm>
        </p:grpSpPr>
        <p:sp>
          <p:nvSpPr>
            <p:cNvPr id="280644" name="Line 68"/>
            <p:cNvSpPr>
              <a:spLocks noChangeShapeType="1"/>
            </p:cNvSpPr>
            <p:nvPr/>
          </p:nvSpPr>
          <p:spPr bwMode="auto">
            <a:xfrm>
              <a:off x="768" y="153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5" name="Line 69"/>
            <p:cNvSpPr>
              <a:spLocks noChangeShapeType="1"/>
            </p:cNvSpPr>
            <p:nvPr/>
          </p:nvSpPr>
          <p:spPr bwMode="auto">
            <a:xfrm>
              <a:off x="3072" y="153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0648" name="Text Box 72"/>
          <p:cNvSpPr txBox="1">
            <a:spLocks noChangeArrowheads="1"/>
          </p:cNvSpPr>
          <p:nvPr/>
        </p:nvSpPr>
        <p:spPr bwMode="auto">
          <a:xfrm>
            <a:off x="0" y="5638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>
                <a:solidFill>
                  <a:schemeClr val="tx2"/>
                </a:solidFill>
              </a:rPr>
              <a:t>1</a:t>
            </a:r>
            <a:r>
              <a:rPr lang="ru-RU" sz="2400" b="1" i="1" baseline="30000" dirty="0">
                <a:solidFill>
                  <a:schemeClr val="tx2"/>
                </a:solidFill>
              </a:rPr>
              <a:t>0</a:t>
            </a:r>
            <a:r>
              <a:rPr lang="ru-RU" sz="2400" b="1" i="1" dirty="0">
                <a:solidFill>
                  <a:schemeClr val="tx2"/>
                </a:solidFill>
              </a:rPr>
              <a:t>.  Равные многоугольники имеют равные площади.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8184" y="980728"/>
            <a:ext cx="201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Докажем, что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0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8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80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39" grpId="0" animBg="1"/>
      <p:bldP spid="280649" grpId="0" animBg="1"/>
      <p:bldP spid="280608" grpId="0" animBg="1"/>
      <p:bldP spid="280621" grpId="0"/>
      <p:bldP spid="280624" grpId="0"/>
      <p:bldP spid="280626" grpId="0"/>
      <p:bldP spid="280630" grpId="0"/>
      <p:bldP spid="280641" grpId="0"/>
      <p:bldP spid="280641" grpId="1"/>
      <p:bldP spid="280641" grpId="2"/>
      <p:bldP spid="280641" grpId="3"/>
      <p:bldP spid="280648" grpId="0"/>
      <p:bldP spid="2806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2057400" y="2362200"/>
            <a:ext cx="5257800" cy="2362200"/>
          </a:xfrm>
          <a:custGeom>
            <a:avLst/>
            <a:gdLst>
              <a:gd name="T0" fmla="*/ 0 w 3312"/>
              <a:gd name="T1" fmla="*/ 2147483646 h 1488"/>
              <a:gd name="T2" fmla="*/ 2147483646 w 3312"/>
              <a:gd name="T3" fmla="*/ 0 h 1488"/>
              <a:gd name="T4" fmla="*/ 2147483646 w 3312"/>
              <a:gd name="T5" fmla="*/ 0 h 1488"/>
              <a:gd name="T6" fmla="*/ 2147483646 w 3312"/>
              <a:gd name="T7" fmla="*/ 2147483646 h 1488"/>
              <a:gd name="T8" fmla="*/ 0 w 3312"/>
              <a:gd name="T9" fmla="*/ 2147483646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12"/>
              <a:gd name="T16" fmla="*/ 0 h 1488"/>
              <a:gd name="T17" fmla="*/ 3312 w 3312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057400" y="2362200"/>
            <a:ext cx="5257800" cy="2362200"/>
          </a:xfrm>
          <a:prstGeom prst="parallelogram">
            <a:avLst>
              <a:gd name="adj" fmla="val 67362"/>
            </a:avLst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77988" y="4572000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cs typeface="Arial" charset="0"/>
              </a:rPr>
              <a:t>А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201988" y="1905000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cs typeface="Arial" charset="0"/>
              </a:rPr>
              <a:t>В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164388" y="1905000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0000"/>
                </a:solidFill>
                <a:cs typeface="Arial" charset="0"/>
              </a:rPr>
              <a:t>С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427663" y="4648200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800" b="1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638800" y="4724400"/>
            <a:ext cx="1905000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29000" y="2362200"/>
            <a:ext cx="436563" cy="2805113"/>
            <a:chOff x="2160" y="1488"/>
            <a:chExt cx="275" cy="176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160" y="1488"/>
              <a:ext cx="142" cy="1486"/>
              <a:chOff x="2160" y="1488"/>
              <a:chExt cx="142" cy="1486"/>
            </a:xfrm>
          </p:grpSpPr>
          <p:sp>
            <p:nvSpPr>
              <p:cNvPr id="14388" name="Line 10"/>
              <p:cNvSpPr>
                <a:spLocks noChangeShapeType="1"/>
              </p:cNvSpPr>
              <p:nvPr/>
            </p:nvSpPr>
            <p:spPr bwMode="auto">
              <a:xfrm>
                <a:off x="2303" y="1488"/>
                <a:ext cx="0" cy="1486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Freeform 11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1" cy="142"/>
              </a:xfrm>
              <a:custGeom>
                <a:avLst/>
                <a:gdLst>
                  <a:gd name="T0" fmla="*/ 138 w 144"/>
                  <a:gd name="T1" fmla="*/ 0 h 144"/>
                  <a:gd name="T2" fmla="*/ 0 w 144"/>
                  <a:gd name="T3" fmla="*/ 0 h 144"/>
                  <a:gd name="T4" fmla="*/ 0 w 144"/>
                  <a:gd name="T5" fmla="*/ 14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87" name="Text Box 12"/>
            <p:cNvSpPr txBox="1">
              <a:spLocks noChangeArrowheads="1"/>
            </p:cNvSpPr>
            <p:nvPr/>
          </p:nvSpPr>
          <p:spPr bwMode="auto">
            <a:xfrm>
              <a:off x="2160" y="2928"/>
              <a:ext cx="274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sz="2800" b="1">
                  <a:solidFill>
                    <a:srgbClr val="000000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086600" y="2362200"/>
            <a:ext cx="512763" cy="2881313"/>
            <a:chOff x="4464" y="1488"/>
            <a:chExt cx="323" cy="1815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464" y="1488"/>
              <a:ext cx="143" cy="1486"/>
              <a:chOff x="4464" y="1488"/>
              <a:chExt cx="143" cy="1486"/>
            </a:xfrm>
          </p:grpSpPr>
          <p:sp>
            <p:nvSpPr>
              <p:cNvPr id="14384" name="Line 15"/>
              <p:cNvSpPr>
                <a:spLocks noChangeShapeType="1"/>
              </p:cNvSpPr>
              <p:nvPr/>
            </p:nvSpPr>
            <p:spPr bwMode="auto">
              <a:xfrm>
                <a:off x="4608" y="1488"/>
                <a:ext cx="0" cy="1486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Freeform 16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142" cy="142"/>
              </a:xfrm>
              <a:custGeom>
                <a:avLst/>
                <a:gdLst>
                  <a:gd name="T0" fmla="*/ 140 w 144"/>
                  <a:gd name="T1" fmla="*/ 0 h 144"/>
                  <a:gd name="T2" fmla="*/ 0 w 144"/>
                  <a:gd name="T3" fmla="*/ 0 h 144"/>
                  <a:gd name="T4" fmla="*/ 0 w 144"/>
                  <a:gd name="T5" fmla="*/ 14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83" name="Text Box 17"/>
            <p:cNvSpPr txBox="1">
              <a:spLocks noChangeArrowheads="1"/>
            </p:cNvSpPr>
            <p:nvPr/>
          </p:nvSpPr>
          <p:spPr bwMode="auto">
            <a:xfrm>
              <a:off x="4513" y="2976"/>
              <a:ext cx="274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sz="2800" b="1">
                  <a:solidFill>
                    <a:srgbClr val="000000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28600" y="228600"/>
            <a:ext cx="28956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Высоты 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параллелограмма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94538" y="525463"/>
            <a:ext cx="2847975" cy="2860675"/>
            <a:chOff x="4469" y="331"/>
            <a:chExt cx="1794" cy="1802"/>
          </a:xfrm>
        </p:grpSpPr>
        <p:sp>
          <p:nvSpPr>
            <p:cNvPr id="14376" name="Freeform 20"/>
            <p:cNvSpPr>
              <a:spLocks noChangeArrowheads="1"/>
            </p:cNvSpPr>
            <p:nvPr/>
          </p:nvSpPr>
          <p:spPr bwMode="auto">
            <a:xfrm rot="13620000" flipV="1">
              <a:off x="4960" y="628"/>
              <a:ext cx="706" cy="1380"/>
            </a:xfrm>
            <a:custGeom>
              <a:avLst/>
              <a:gdLst>
                <a:gd name="T0" fmla="*/ 0 w 1252"/>
                <a:gd name="T1" fmla="*/ 7 h 3125"/>
                <a:gd name="T2" fmla="*/ 33 w 1252"/>
                <a:gd name="T3" fmla="*/ 0 h 3125"/>
                <a:gd name="T4" fmla="*/ 174 w 1252"/>
                <a:gd name="T5" fmla="*/ 185 h 3125"/>
                <a:gd name="T6" fmla="*/ 184 w 1252"/>
                <a:gd name="T7" fmla="*/ 227 h 3125"/>
                <a:gd name="T8" fmla="*/ 140 w 1252"/>
                <a:gd name="T9" fmla="*/ 192 h 3125"/>
                <a:gd name="T10" fmla="*/ 0 w 1252"/>
                <a:gd name="T11" fmla="*/ 7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7" name="Freeform 21"/>
            <p:cNvSpPr>
              <a:spLocks noChangeArrowheads="1"/>
            </p:cNvSpPr>
            <p:nvPr/>
          </p:nvSpPr>
          <p:spPr bwMode="auto">
            <a:xfrm rot="13620000" flipV="1">
              <a:off x="4638" y="1432"/>
              <a:ext cx="175" cy="266"/>
            </a:xfrm>
            <a:custGeom>
              <a:avLst/>
              <a:gdLst>
                <a:gd name="T0" fmla="*/ 97 w 316"/>
                <a:gd name="T1" fmla="*/ 116 h 608"/>
                <a:gd name="T2" fmla="*/ 70 w 316"/>
                <a:gd name="T3" fmla="*/ 0 h 608"/>
                <a:gd name="T4" fmla="*/ 0 w 316"/>
                <a:gd name="T5" fmla="*/ 17 h 608"/>
                <a:gd name="T6" fmla="*/ 97 w 316"/>
                <a:gd name="T7" fmla="*/ 116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00"/>
                </a:gs>
                <a:gs pos="100000">
                  <a:srgbClr val="FFFFFF"/>
                </a:gs>
              </a:gsLst>
              <a:lin ang="2700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8" name="Freeform 22"/>
            <p:cNvSpPr>
              <a:spLocks noChangeArrowheads="1"/>
            </p:cNvSpPr>
            <p:nvPr/>
          </p:nvSpPr>
          <p:spPr bwMode="auto">
            <a:xfrm rot="13620000" flipV="1">
              <a:off x="4608" y="1538"/>
              <a:ext cx="66" cy="101"/>
            </a:xfrm>
            <a:custGeom>
              <a:avLst/>
              <a:gdLst>
                <a:gd name="T0" fmla="*/ 11 w 121"/>
                <a:gd name="T1" fmla="*/ 0 h 230"/>
                <a:gd name="T2" fmla="*/ 0 w 121"/>
                <a:gd name="T3" fmla="*/ 2 h 230"/>
                <a:gd name="T4" fmla="*/ 17 w 121"/>
                <a:gd name="T5" fmla="*/ 17 h 230"/>
                <a:gd name="T6" fmla="*/ 1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4469" y="331"/>
              <a:ext cx="1794" cy="1802"/>
              <a:chOff x="4469" y="331"/>
              <a:chExt cx="1794" cy="1802"/>
            </a:xfrm>
          </p:grpSpPr>
          <p:sp>
            <p:nvSpPr>
              <p:cNvPr id="14380" name="Freeform 24"/>
              <p:cNvSpPr>
                <a:spLocks noChangeArrowheads="1"/>
              </p:cNvSpPr>
              <p:nvPr/>
            </p:nvSpPr>
            <p:spPr bwMode="auto">
              <a:xfrm rot="13620000" flipV="1">
                <a:off x="4691" y="638"/>
                <a:ext cx="1354" cy="1189"/>
              </a:xfrm>
              <a:custGeom>
                <a:avLst/>
                <a:gdLst>
                  <a:gd name="T0" fmla="*/ 614 w 1094"/>
                  <a:gd name="T1" fmla="*/ 202 h 2612"/>
                  <a:gd name="T2" fmla="*/ 775 w 1094"/>
                  <a:gd name="T3" fmla="*/ 195 h 2612"/>
                  <a:gd name="T4" fmla="*/ 720 w 1094"/>
                  <a:gd name="T5" fmla="*/ 198 h 2612"/>
                  <a:gd name="T6" fmla="*/ 59 w 1094"/>
                  <a:gd name="T7" fmla="*/ 0 h 2612"/>
                  <a:gd name="T8" fmla="*/ 0 w 1094"/>
                  <a:gd name="T9" fmla="*/ 2 h 2612"/>
                  <a:gd name="T10" fmla="*/ 666 w 1094"/>
                  <a:gd name="T11" fmla="*/ 20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1" name="Freeform 25"/>
              <p:cNvSpPr>
                <a:spLocks noChangeArrowheads="1"/>
              </p:cNvSpPr>
              <p:nvPr/>
            </p:nvSpPr>
            <p:spPr bwMode="auto">
              <a:xfrm rot="10320000" flipV="1">
                <a:off x="5971" y="588"/>
                <a:ext cx="28" cy="279"/>
              </a:xfrm>
              <a:custGeom>
                <a:avLst/>
                <a:gdLst>
                  <a:gd name="T0" fmla="*/ 15 w 42"/>
                  <a:gd name="T1" fmla="*/ 0 h 155"/>
                  <a:gd name="T2" fmla="*/ 18 w 42"/>
                  <a:gd name="T3" fmla="*/ 155 h 155"/>
                  <a:gd name="T4" fmla="*/ 13 w 42"/>
                  <a:gd name="T5" fmla="*/ 376 h 155"/>
                  <a:gd name="T6" fmla="*/ 4 w 42"/>
                  <a:gd name="T7" fmla="*/ 493 h 155"/>
                  <a:gd name="T8" fmla="*/ 1 w 42"/>
                  <a:gd name="T9" fmla="*/ 311 h 155"/>
                  <a:gd name="T10" fmla="*/ 2 w 42"/>
                  <a:gd name="T11" fmla="*/ 169 h 155"/>
                  <a:gd name="T12" fmla="*/ 15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493838" y="1771650"/>
            <a:ext cx="2343150" cy="2527300"/>
            <a:chOff x="941" y="1116"/>
            <a:chExt cx="1476" cy="1592"/>
          </a:xfrm>
        </p:grpSpPr>
        <p:sp>
          <p:nvSpPr>
            <p:cNvPr id="14370" name="Freeform 27"/>
            <p:cNvSpPr>
              <a:spLocks noChangeArrowheads="1"/>
            </p:cNvSpPr>
            <p:nvPr/>
          </p:nvSpPr>
          <p:spPr bwMode="auto">
            <a:xfrm rot="2100000" flipV="1">
              <a:off x="1292" y="1167"/>
              <a:ext cx="623" cy="1422"/>
            </a:xfrm>
            <a:custGeom>
              <a:avLst/>
              <a:gdLst>
                <a:gd name="T0" fmla="*/ 0 w 1252"/>
                <a:gd name="T1" fmla="*/ 7 h 3125"/>
                <a:gd name="T2" fmla="*/ 26 w 1252"/>
                <a:gd name="T3" fmla="*/ 0 h 3125"/>
                <a:gd name="T4" fmla="*/ 135 w 1252"/>
                <a:gd name="T5" fmla="*/ 196 h 3125"/>
                <a:gd name="T6" fmla="*/ 144 w 1252"/>
                <a:gd name="T7" fmla="*/ 242 h 3125"/>
                <a:gd name="T8" fmla="*/ 109 w 1252"/>
                <a:gd name="T9" fmla="*/ 203 h 3125"/>
                <a:gd name="T10" fmla="*/ 0 w 1252"/>
                <a:gd name="T11" fmla="*/ 7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Freeform 28"/>
            <p:cNvSpPr>
              <a:spLocks noChangeArrowheads="1"/>
            </p:cNvSpPr>
            <p:nvPr/>
          </p:nvSpPr>
          <p:spPr bwMode="auto">
            <a:xfrm rot="2100000" flipV="1">
              <a:off x="2060" y="1399"/>
              <a:ext cx="154" cy="274"/>
            </a:xfrm>
            <a:custGeom>
              <a:avLst/>
              <a:gdLst>
                <a:gd name="T0" fmla="*/ 75 w 316"/>
                <a:gd name="T1" fmla="*/ 123 h 608"/>
                <a:gd name="T2" fmla="*/ 54 w 316"/>
                <a:gd name="T3" fmla="*/ 0 h 608"/>
                <a:gd name="T4" fmla="*/ 0 w 316"/>
                <a:gd name="T5" fmla="*/ 18 h 608"/>
                <a:gd name="T6" fmla="*/ 75 w 316"/>
                <a:gd name="T7" fmla="*/ 123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00"/>
                </a:gs>
                <a:gs pos="100000">
                  <a:srgbClr val="FFFFFF"/>
                </a:gs>
              </a:gsLst>
              <a:lin ang="2700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Freeform 29"/>
            <p:cNvSpPr>
              <a:spLocks noChangeArrowheads="1"/>
            </p:cNvSpPr>
            <p:nvPr/>
          </p:nvSpPr>
          <p:spPr bwMode="auto">
            <a:xfrm rot="2100000" flipV="1">
              <a:off x="2191" y="1446"/>
              <a:ext cx="58" cy="103"/>
            </a:xfrm>
            <a:custGeom>
              <a:avLst/>
              <a:gdLst>
                <a:gd name="T0" fmla="*/ 9 w 121"/>
                <a:gd name="T1" fmla="*/ 0 h 230"/>
                <a:gd name="T2" fmla="*/ 0 w 121"/>
                <a:gd name="T3" fmla="*/ 2 h 230"/>
                <a:gd name="T4" fmla="*/ 13 w 121"/>
                <a:gd name="T5" fmla="*/ 17 h 230"/>
                <a:gd name="T6" fmla="*/ 9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951" y="1224"/>
              <a:ext cx="1466" cy="1484"/>
              <a:chOff x="951" y="1224"/>
              <a:chExt cx="1466" cy="1484"/>
            </a:xfrm>
          </p:grpSpPr>
          <p:sp>
            <p:nvSpPr>
              <p:cNvPr id="14374" name="Freeform 31"/>
              <p:cNvSpPr>
                <a:spLocks noChangeArrowheads="1"/>
              </p:cNvSpPr>
              <p:nvPr/>
            </p:nvSpPr>
            <p:spPr bwMode="auto">
              <a:xfrm rot="2100000" flipV="1">
                <a:off x="1370" y="1321"/>
                <a:ext cx="743" cy="1290"/>
              </a:xfrm>
              <a:custGeom>
                <a:avLst/>
                <a:gdLst>
                  <a:gd name="T0" fmla="*/ 185 w 1094"/>
                  <a:gd name="T1" fmla="*/ 238 h 2612"/>
                  <a:gd name="T2" fmla="*/ 234 w 1094"/>
                  <a:gd name="T3" fmla="*/ 229 h 2612"/>
                  <a:gd name="T4" fmla="*/ 217 w 1094"/>
                  <a:gd name="T5" fmla="*/ 233 h 2612"/>
                  <a:gd name="T6" fmla="*/ 18 w 1094"/>
                  <a:gd name="T7" fmla="*/ 0 h 2612"/>
                  <a:gd name="T8" fmla="*/ 0 w 1094"/>
                  <a:gd name="T9" fmla="*/ 2 h 2612"/>
                  <a:gd name="T10" fmla="*/ 200 w 1094"/>
                  <a:gd name="T11" fmla="*/ 235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5" name="Freeform 32"/>
              <p:cNvSpPr>
                <a:spLocks noChangeArrowheads="1"/>
              </p:cNvSpPr>
              <p:nvPr/>
            </p:nvSpPr>
            <p:spPr bwMode="auto">
              <a:xfrm rot="20400000" flipV="1">
                <a:off x="971" y="2262"/>
                <a:ext cx="39" cy="123"/>
              </a:xfrm>
              <a:custGeom>
                <a:avLst/>
                <a:gdLst>
                  <a:gd name="T0" fmla="*/ 29 w 42"/>
                  <a:gd name="T1" fmla="*/ 0 h 155"/>
                  <a:gd name="T2" fmla="*/ 35 w 42"/>
                  <a:gd name="T3" fmla="*/ 30 h 155"/>
                  <a:gd name="T4" fmla="*/ 25 w 42"/>
                  <a:gd name="T5" fmla="*/ 73 h 155"/>
                  <a:gd name="T6" fmla="*/ 7 w 42"/>
                  <a:gd name="T7" fmla="*/ 96 h 155"/>
                  <a:gd name="T8" fmla="*/ 1 w 42"/>
                  <a:gd name="T9" fmla="*/ 60 h 155"/>
                  <a:gd name="T10" fmla="*/ 5 w 42"/>
                  <a:gd name="T11" fmla="*/ 33 h 155"/>
                  <a:gd name="T12" fmla="*/ 29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57600" y="2362200"/>
            <a:ext cx="2854325" cy="2043113"/>
            <a:chOff x="2304" y="1488"/>
            <a:chExt cx="1798" cy="1287"/>
          </a:xfrm>
        </p:grpSpPr>
        <p:sp>
          <p:nvSpPr>
            <p:cNvPr id="14367" name="Freeform 35"/>
            <p:cNvSpPr>
              <a:spLocks noChangeArrowheads="1"/>
            </p:cNvSpPr>
            <p:nvPr/>
          </p:nvSpPr>
          <p:spPr bwMode="auto">
            <a:xfrm>
              <a:off x="2304" y="1488"/>
              <a:ext cx="1590" cy="1062"/>
            </a:xfrm>
            <a:custGeom>
              <a:avLst/>
              <a:gdLst>
                <a:gd name="T0" fmla="*/ 0 w 1592"/>
                <a:gd name="T1" fmla="*/ 0 h 1064"/>
                <a:gd name="T2" fmla="*/ 1588 w 1592"/>
                <a:gd name="T3" fmla="*/ 1060 h 1064"/>
                <a:gd name="T4" fmla="*/ 0 60000 65536"/>
                <a:gd name="T5" fmla="*/ 0 60000 65536"/>
                <a:gd name="T6" fmla="*/ 0 w 1592"/>
                <a:gd name="T7" fmla="*/ 0 h 1064"/>
                <a:gd name="T8" fmla="*/ 1592 w 1592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2" h="1064">
                  <a:moveTo>
                    <a:pt x="0" y="0"/>
                  </a:moveTo>
                  <a:lnTo>
                    <a:pt x="1592" y="1064"/>
                  </a:lnTo>
                </a:path>
              </a:pathLst>
            </a:custGeom>
            <a:noFill/>
            <a:ln w="2844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Freeform 36"/>
            <p:cNvSpPr>
              <a:spLocks noChangeArrowheads="1"/>
            </p:cNvSpPr>
            <p:nvPr/>
          </p:nvSpPr>
          <p:spPr bwMode="auto">
            <a:xfrm>
              <a:off x="3765" y="2323"/>
              <a:ext cx="225" cy="124"/>
            </a:xfrm>
            <a:custGeom>
              <a:avLst/>
              <a:gdLst>
                <a:gd name="T0" fmla="*/ 223 w 227"/>
                <a:gd name="T1" fmla="*/ 83 h 126"/>
                <a:gd name="T2" fmla="*/ 78 w 227"/>
                <a:gd name="T3" fmla="*/ 0 h 126"/>
                <a:gd name="T4" fmla="*/ 0 w 227"/>
                <a:gd name="T5" fmla="*/ 122 h 126"/>
                <a:gd name="T6" fmla="*/ 0 60000 65536"/>
                <a:gd name="T7" fmla="*/ 0 60000 65536"/>
                <a:gd name="T8" fmla="*/ 0 60000 65536"/>
                <a:gd name="T9" fmla="*/ 0 w 227"/>
                <a:gd name="T10" fmla="*/ 0 h 126"/>
                <a:gd name="T11" fmla="*/ 227 w 227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26">
                  <a:moveTo>
                    <a:pt x="227" y="85"/>
                  </a:moveTo>
                  <a:lnTo>
                    <a:pt x="80" y="0"/>
                  </a:lnTo>
                  <a:lnTo>
                    <a:pt x="0" y="126"/>
                  </a:lnTo>
                </a:path>
              </a:pathLst>
            </a:custGeom>
            <a:noFill/>
            <a:ln w="190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7"/>
            <p:cNvSpPr txBox="1">
              <a:spLocks noChangeArrowheads="1"/>
            </p:cNvSpPr>
            <p:nvPr/>
          </p:nvSpPr>
          <p:spPr bwMode="auto">
            <a:xfrm>
              <a:off x="3841" y="2448"/>
              <a:ext cx="262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800" b="1">
                  <a:solidFill>
                    <a:srgbClr val="000000"/>
                  </a:solidFill>
                  <a:cs typeface="Arial" charset="0"/>
                </a:rPr>
                <a:t>Р</a:t>
              </a:r>
            </a:p>
          </p:txBody>
        </p:sp>
      </p:grpSp>
      <p:sp>
        <p:nvSpPr>
          <p:cNvPr id="7206" name="Freeform 38"/>
          <p:cNvSpPr>
            <a:spLocks noChangeArrowheads="1"/>
          </p:cNvSpPr>
          <p:nvPr/>
        </p:nvSpPr>
        <p:spPr bwMode="auto">
          <a:xfrm>
            <a:off x="3249613" y="1944688"/>
            <a:ext cx="4343400" cy="2082800"/>
          </a:xfrm>
          <a:custGeom>
            <a:avLst/>
            <a:gdLst>
              <a:gd name="T0" fmla="*/ 2147483646 w 2736"/>
              <a:gd name="T1" fmla="*/ 2147483646 h 1312"/>
              <a:gd name="T2" fmla="*/ 2147483646 w 2736"/>
              <a:gd name="T3" fmla="*/ 2147483646 h 1312"/>
              <a:gd name="T4" fmla="*/ 2147483646 w 2736"/>
              <a:gd name="T5" fmla="*/ 2147483646 h 1312"/>
              <a:gd name="T6" fmla="*/ 2147483646 w 2736"/>
              <a:gd name="T7" fmla="*/ 2147483646 h 1312"/>
              <a:gd name="T8" fmla="*/ 2147483646 w 2736"/>
              <a:gd name="T9" fmla="*/ 2147483646 h 1312"/>
              <a:gd name="T10" fmla="*/ 2147483646 w 2736"/>
              <a:gd name="T11" fmla="*/ 2147483646 h 1312"/>
              <a:gd name="T12" fmla="*/ 2147483646 w 2736"/>
              <a:gd name="T13" fmla="*/ 2147483646 h 1312"/>
              <a:gd name="T14" fmla="*/ 0 w 2736"/>
              <a:gd name="T15" fmla="*/ 2147483646 h 1312"/>
              <a:gd name="T16" fmla="*/ 2147483646 w 2736"/>
              <a:gd name="T17" fmla="*/ 2147483646 h 1312"/>
              <a:gd name="T18" fmla="*/ 2147483646 w 2736"/>
              <a:gd name="T19" fmla="*/ 2147483646 h 1312"/>
              <a:gd name="T20" fmla="*/ 2147483646 w 2736"/>
              <a:gd name="T21" fmla="*/ 2147483646 h 1312"/>
              <a:gd name="T22" fmla="*/ 2147483646 w 2736"/>
              <a:gd name="T23" fmla="*/ 2147483646 h 1312"/>
              <a:gd name="T24" fmla="*/ 2147483646 w 2736"/>
              <a:gd name="T25" fmla="*/ 0 h 1312"/>
              <a:gd name="T26" fmla="*/ 2147483646 w 2736"/>
              <a:gd name="T27" fmla="*/ 2147483646 h 1312"/>
              <a:gd name="T28" fmla="*/ 2147483646 w 2736"/>
              <a:gd name="T29" fmla="*/ 2147483646 h 1312"/>
              <a:gd name="T30" fmla="*/ 2147483646 w 2736"/>
              <a:gd name="T31" fmla="*/ 2147483646 h 1312"/>
              <a:gd name="T32" fmla="*/ 2147483646 w 2736"/>
              <a:gd name="T33" fmla="*/ 2147483646 h 13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36"/>
              <a:gd name="T52" fmla="*/ 0 h 1312"/>
              <a:gd name="T53" fmla="*/ 2736 w 2736"/>
              <a:gd name="T54" fmla="*/ 1312 h 13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36" h="1312">
                <a:moveTo>
                  <a:pt x="8" y="95"/>
                </a:moveTo>
                <a:lnTo>
                  <a:pt x="1831" y="1312"/>
                </a:lnTo>
                <a:lnTo>
                  <a:pt x="1766" y="1057"/>
                </a:lnTo>
                <a:lnTo>
                  <a:pt x="2310" y="232"/>
                </a:lnTo>
                <a:lnTo>
                  <a:pt x="2736" y="12"/>
                </a:lnTo>
                <a:lnTo>
                  <a:pt x="2321" y="230"/>
                </a:lnTo>
                <a:lnTo>
                  <a:pt x="601" y="264"/>
                </a:lnTo>
                <a:lnTo>
                  <a:pt x="0" y="94"/>
                </a:lnTo>
                <a:lnTo>
                  <a:pt x="602" y="274"/>
                </a:lnTo>
                <a:lnTo>
                  <a:pt x="1775" y="1053"/>
                </a:lnTo>
                <a:lnTo>
                  <a:pt x="1824" y="1312"/>
                </a:lnTo>
                <a:lnTo>
                  <a:pt x="2681" y="47"/>
                </a:lnTo>
                <a:lnTo>
                  <a:pt x="2701" y="0"/>
                </a:lnTo>
                <a:lnTo>
                  <a:pt x="2720" y="27"/>
                </a:lnTo>
                <a:lnTo>
                  <a:pt x="2688" y="43"/>
                </a:lnTo>
                <a:lnTo>
                  <a:pt x="2693" y="20"/>
                </a:lnTo>
                <a:lnTo>
                  <a:pt x="8" y="95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6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Freeform 39"/>
          <p:cNvSpPr>
            <a:spLocks noChangeArrowheads="1"/>
          </p:cNvSpPr>
          <p:nvPr/>
        </p:nvSpPr>
        <p:spPr bwMode="auto">
          <a:xfrm rot="10800000">
            <a:off x="3352800" y="688975"/>
            <a:ext cx="4343400" cy="2082800"/>
          </a:xfrm>
          <a:custGeom>
            <a:avLst/>
            <a:gdLst>
              <a:gd name="T0" fmla="*/ 2147483646 w 2736"/>
              <a:gd name="T1" fmla="*/ 2147483646 h 1312"/>
              <a:gd name="T2" fmla="*/ 2147483646 w 2736"/>
              <a:gd name="T3" fmla="*/ 2147483646 h 1312"/>
              <a:gd name="T4" fmla="*/ 2147483646 w 2736"/>
              <a:gd name="T5" fmla="*/ 2147483646 h 1312"/>
              <a:gd name="T6" fmla="*/ 2147483646 w 2736"/>
              <a:gd name="T7" fmla="*/ 2147483646 h 1312"/>
              <a:gd name="T8" fmla="*/ 2147483646 w 2736"/>
              <a:gd name="T9" fmla="*/ 2147483646 h 1312"/>
              <a:gd name="T10" fmla="*/ 2147483646 w 2736"/>
              <a:gd name="T11" fmla="*/ 2147483646 h 1312"/>
              <a:gd name="T12" fmla="*/ 2147483646 w 2736"/>
              <a:gd name="T13" fmla="*/ 2147483646 h 1312"/>
              <a:gd name="T14" fmla="*/ 0 w 2736"/>
              <a:gd name="T15" fmla="*/ 2147483646 h 1312"/>
              <a:gd name="T16" fmla="*/ 2147483646 w 2736"/>
              <a:gd name="T17" fmla="*/ 2147483646 h 1312"/>
              <a:gd name="T18" fmla="*/ 2147483646 w 2736"/>
              <a:gd name="T19" fmla="*/ 2147483646 h 1312"/>
              <a:gd name="T20" fmla="*/ 2147483646 w 2736"/>
              <a:gd name="T21" fmla="*/ 2147483646 h 1312"/>
              <a:gd name="T22" fmla="*/ 2147483646 w 2736"/>
              <a:gd name="T23" fmla="*/ 2147483646 h 1312"/>
              <a:gd name="T24" fmla="*/ 2147483646 w 2736"/>
              <a:gd name="T25" fmla="*/ 0 h 1312"/>
              <a:gd name="T26" fmla="*/ 2147483646 w 2736"/>
              <a:gd name="T27" fmla="*/ 2147483646 h 1312"/>
              <a:gd name="T28" fmla="*/ 2147483646 w 2736"/>
              <a:gd name="T29" fmla="*/ 2147483646 h 1312"/>
              <a:gd name="T30" fmla="*/ 2147483646 w 2736"/>
              <a:gd name="T31" fmla="*/ 2147483646 h 1312"/>
              <a:gd name="T32" fmla="*/ 2147483646 w 2736"/>
              <a:gd name="T33" fmla="*/ 2147483646 h 13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36"/>
              <a:gd name="T52" fmla="*/ 0 h 1312"/>
              <a:gd name="T53" fmla="*/ 2736 w 2736"/>
              <a:gd name="T54" fmla="*/ 1312 h 13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36" h="1312">
                <a:moveTo>
                  <a:pt x="8" y="95"/>
                </a:moveTo>
                <a:lnTo>
                  <a:pt x="1831" y="1312"/>
                </a:lnTo>
                <a:lnTo>
                  <a:pt x="1766" y="1057"/>
                </a:lnTo>
                <a:lnTo>
                  <a:pt x="2310" y="232"/>
                </a:lnTo>
                <a:lnTo>
                  <a:pt x="2736" y="12"/>
                </a:lnTo>
                <a:lnTo>
                  <a:pt x="2321" y="230"/>
                </a:lnTo>
                <a:lnTo>
                  <a:pt x="601" y="264"/>
                </a:lnTo>
                <a:lnTo>
                  <a:pt x="0" y="94"/>
                </a:lnTo>
                <a:lnTo>
                  <a:pt x="602" y="274"/>
                </a:lnTo>
                <a:lnTo>
                  <a:pt x="1775" y="1053"/>
                </a:lnTo>
                <a:lnTo>
                  <a:pt x="1824" y="1312"/>
                </a:lnTo>
                <a:lnTo>
                  <a:pt x="2681" y="47"/>
                </a:lnTo>
                <a:lnTo>
                  <a:pt x="2701" y="0"/>
                </a:lnTo>
                <a:lnTo>
                  <a:pt x="2720" y="27"/>
                </a:lnTo>
                <a:lnTo>
                  <a:pt x="2688" y="43"/>
                </a:lnTo>
                <a:lnTo>
                  <a:pt x="2693" y="20"/>
                </a:lnTo>
                <a:lnTo>
                  <a:pt x="8" y="95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6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Freeform 40"/>
          <p:cNvSpPr>
            <a:spLocks noChangeArrowheads="1"/>
          </p:cNvSpPr>
          <p:nvPr/>
        </p:nvSpPr>
        <p:spPr bwMode="auto">
          <a:xfrm>
            <a:off x="3594100" y="571500"/>
            <a:ext cx="1244600" cy="1854200"/>
          </a:xfrm>
          <a:custGeom>
            <a:avLst/>
            <a:gdLst>
              <a:gd name="T0" fmla="*/ 0 w 784"/>
              <a:gd name="T1" fmla="*/ 2147483646 h 1168"/>
              <a:gd name="T2" fmla="*/ 2147483646 w 784"/>
              <a:gd name="T3" fmla="*/ 0 h 1168"/>
              <a:gd name="T4" fmla="*/ 0 60000 65536"/>
              <a:gd name="T5" fmla="*/ 0 60000 65536"/>
              <a:gd name="T6" fmla="*/ 0 w 784"/>
              <a:gd name="T7" fmla="*/ 0 h 1168"/>
              <a:gd name="T8" fmla="*/ 784 w 784"/>
              <a:gd name="T9" fmla="*/ 1168 h 1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4" h="1168">
                <a:moveTo>
                  <a:pt x="0" y="1168"/>
                </a:moveTo>
                <a:lnTo>
                  <a:pt x="784" y="0"/>
                </a:lnTo>
              </a:path>
            </a:pathLst>
          </a:custGeom>
          <a:noFill/>
          <a:ln w="19080" cap="sq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344988" y="228600"/>
            <a:ext cx="2967037" cy="2130425"/>
            <a:chOff x="2737" y="144"/>
            <a:chExt cx="1869" cy="1342"/>
          </a:xfrm>
        </p:grpSpPr>
        <p:sp>
          <p:nvSpPr>
            <p:cNvPr id="14364" name="Freeform 42"/>
            <p:cNvSpPr>
              <a:spLocks noChangeArrowheads="1"/>
            </p:cNvSpPr>
            <p:nvPr/>
          </p:nvSpPr>
          <p:spPr bwMode="auto">
            <a:xfrm>
              <a:off x="3016" y="424"/>
              <a:ext cx="1590" cy="1062"/>
            </a:xfrm>
            <a:custGeom>
              <a:avLst/>
              <a:gdLst>
                <a:gd name="T0" fmla="*/ 0 w 1592"/>
                <a:gd name="T1" fmla="*/ 0 h 1064"/>
                <a:gd name="T2" fmla="*/ 1588 w 1592"/>
                <a:gd name="T3" fmla="*/ 1060 h 1064"/>
                <a:gd name="T4" fmla="*/ 0 60000 65536"/>
                <a:gd name="T5" fmla="*/ 0 60000 65536"/>
                <a:gd name="T6" fmla="*/ 0 w 1592"/>
                <a:gd name="T7" fmla="*/ 0 h 1064"/>
                <a:gd name="T8" fmla="*/ 1592 w 1592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2" h="1064">
                  <a:moveTo>
                    <a:pt x="0" y="0"/>
                  </a:moveTo>
                  <a:lnTo>
                    <a:pt x="1592" y="1064"/>
                  </a:lnTo>
                </a:path>
              </a:pathLst>
            </a:custGeom>
            <a:noFill/>
            <a:ln w="2844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Freeform 43"/>
            <p:cNvSpPr>
              <a:spLocks noChangeArrowheads="1"/>
            </p:cNvSpPr>
            <p:nvPr/>
          </p:nvSpPr>
          <p:spPr bwMode="auto">
            <a:xfrm rot="-10560000">
              <a:off x="2930" y="530"/>
              <a:ext cx="225" cy="124"/>
            </a:xfrm>
            <a:custGeom>
              <a:avLst/>
              <a:gdLst>
                <a:gd name="T0" fmla="*/ 223 w 227"/>
                <a:gd name="T1" fmla="*/ 83 h 126"/>
                <a:gd name="T2" fmla="*/ 78 w 227"/>
                <a:gd name="T3" fmla="*/ 0 h 126"/>
                <a:gd name="T4" fmla="*/ 0 w 227"/>
                <a:gd name="T5" fmla="*/ 122 h 126"/>
                <a:gd name="T6" fmla="*/ 0 60000 65536"/>
                <a:gd name="T7" fmla="*/ 0 60000 65536"/>
                <a:gd name="T8" fmla="*/ 0 60000 65536"/>
                <a:gd name="T9" fmla="*/ 0 w 227"/>
                <a:gd name="T10" fmla="*/ 0 h 126"/>
                <a:gd name="T11" fmla="*/ 227 w 227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26">
                  <a:moveTo>
                    <a:pt x="227" y="85"/>
                  </a:moveTo>
                  <a:lnTo>
                    <a:pt x="80" y="0"/>
                  </a:lnTo>
                  <a:lnTo>
                    <a:pt x="0" y="126"/>
                  </a:lnTo>
                </a:path>
              </a:pathLst>
            </a:custGeom>
            <a:noFill/>
            <a:ln w="190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Text Box 44"/>
            <p:cNvSpPr txBox="1">
              <a:spLocks noChangeArrowheads="1"/>
            </p:cNvSpPr>
            <p:nvPr/>
          </p:nvSpPr>
          <p:spPr bwMode="auto">
            <a:xfrm>
              <a:off x="2737" y="144"/>
              <a:ext cx="262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sz="2800" b="1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6992938" y="449263"/>
            <a:ext cx="2846387" cy="2860675"/>
            <a:chOff x="4405" y="283"/>
            <a:chExt cx="1793" cy="1802"/>
          </a:xfrm>
        </p:grpSpPr>
        <p:sp>
          <p:nvSpPr>
            <p:cNvPr id="14358" name="Freeform 46"/>
            <p:cNvSpPr>
              <a:spLocks noChangeArrowheads="1"/>
            </p:cNvSpPr>
            <p:nvPr/>
          </p:nvSpPr>
          <p:spPr bwMode="auto">
            <a:xfrm rot="13620000" flipV="1">
              <a:off x="4896" y="580"/>
              <a:ext cx="706" cy="1380"/>
            </a:xfrm>
            <a:custGeom>
              <a:avLst/>
              <a:gdLst>
                <a:gd name="T0" fmla="*/ 0 w 1252"/>
                <a:gd name="T1" fmla="*/ 7 h 3125"/>
                <a:gd name="T2" fmla="*/ 33 w 1252"/>
                <a:gd name="T3" fmla="*/ 0 h 3125"/>
                <a:gd name="T4" fmla="*/ 174 w 1252"/>
                <a:gd name="T5" fmla="*/ 185 h 3125"/>
                <a:gd name="T6" fmla="*/ 184 w 1252"/>
                <a:gd name="T7" fmla="*/ 227 h 3125"/>
                <a:gd name="T8" fmla="*/ 140 w 1252"/>
                <a:gd name="T9" fmla="*/ 192 h 3125"/>
                <a:gd name="T10" fmla="*/ 0 w 1252"/>
                <a:gd name="T11" fmla="*/ 7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Freeform 47"/>
            <p:cNvSpPr>
              <a:spLocks noChangeArrowheads="1"/>
            </p:cNvSpPr>
            <p:nvPr/>
          </p:nvSpPr>
          <p:spPr bwMode="auto">
            <a:xfrm rot="13620000" flipV="1">
              <a:off x="4574" y="1384"/>
              <a:ext cx="175" cy="266"/>
            </a:xfrm>
            <a:custGeom>
              <a:avLst/>
              <a:gdLst>
                <a:gd name="T0" fmla="*/ 97 w 316"/>
                <a:gd name="T1" fmla="*/ 116 h 608"/>
                <a:gd name="T2" fmla="*/ 70 w 316"/>
                <a:gd name="T3" fmla="*/ 0 h 608"/>
                <a:gd name="T4" fmla="*/ 0 w 316"/>
                <a:gd name="T5" fmla="*/ 17 h 608"/>
                <a:gd name="T6" fmla="*/ 97 w 316"/>
                <a:gd name="T7" fmla="*/ 116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00"/>
                </a:gs>
                <a:gs pos="100000">
                  <a:srgbClr val="FFFFFF"/>
                </a:gs>
              </a:gsLst>
              <a:lin ang="2700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Freeform 48"/>
            <p:cNvSpPr>
              <a:spLocks noChangeArrowheads="1"/>
            </p:cNvSpPr>
            <p:nvPr/>
          </p:nvSpPr>
          <p:spPr bwMode="auto">
            <a:xfrm rot="13620000" flipV="1">
              <a:off x="4543" y="1492"/>
              <a:ext cx="66" cy="100"/>
            </a:xfrm>
            <a:custGeom>
              <a:avLst/>
              <a:gdLst>
                <a:gd name="T0" fmla="*/ 11 w 121"/>
                <a:gd name="T1" fmla="*/ 0 h 230"/>
                <a:gd name="T2" fmla="*/ 0 w 121"/>
                <a:gd name="T3" fmla="*/ 2 h 230"/>
                <a:gd name="T4" fmla="*/ 17 w 121"/>
                <a:gd name="T5" fmla="*/ 16 h 230"/>
                <a:gd name="T6" fmla="*/ 1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405" y="283"/>
              <a:ext cx="1793" cy="1802"/>
              <a:chOff x="4405" y="283"/>
              <a:chExt cx="1793" cy="1802"/>
            </a:xfrm>
          </p:grpSpPr>
          <p:sp>
            <p:nvSpPr>
              <p:cNvPr id="14362" name="Freeform 50"/>
              <p:cNvSpPr>
                <a:spLocks noChangeArrowheads="1"/>
              </p:cNvSpPr>
              <p:nvPr/>
            </p:nvSpPr>
            <p:spPr bwMode="auto">
              <a:xfrm rot="13620000" flipV="1">
                <a:off x="4626" y="590"/>
                <a:ext cx="1354" cy="1189"/>
              </a:xfrm>
              <a:custGeom>
                <a:avLst/>
                <a:gdLst>
                  <a:gd name="T0" fmla="*/ 614 w 1094"/>
                  <a:gd name="T1" fmla="*/ 202 h 2612"/>
                  <a:gd name="T2" fmla="*/ 775 w 1094"/>
                  <a:gd name="T3" fmla="*/ 195 h 2612"/>
                  <a:gd name="T4" fmla="*/ 720 w 1094"/>
                  <a:gd name="T5" fmla="*/ 198 h 2612"/>
                  <a:gd name="T6" fmla="*/ 59 w 1094"/>
                  <a:gd name="T7" fmla="*/ 0 h 2612"/>
                  <a:gd name="T8" fmla="*/ 0 w 1094"/>
                  <a:gd name="T9" fmla="*/ 2 h 2612"/>
                  <a:gd name="T10" fmla="*/ 666 w 1094"/>
                  <a:gd name="T11" fmla="*/ 20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3" name="Freeform 51"/>
              <p:cNvSpPr>
                <a:spLocks noChangeArrowheads="1"/>
              </p:cNvSpPr>
              <p:nvPr/>
            </p:nvSpPr>
            <p:spPr bwMode="auto">
              <a:xfrm rot="10320000" flipV="1">
                <a:off x="5904" y="541"/>
                <a:ext cx="29" cy="279"/>
              </a:xfrm>
              <a:custGeom>
                <a:avLst/>
                <a:gdLst>
                  <a:gd name="T0" fmla="*/ 16 w 42"/>
                  <a:gd name="T1" fmla="*/ 0 h 155"/>
                  <a:gd name="T2" fmla="*/ 19 w 42"/>
                  <a:gd name="T3" fmla="*/ 155 h 155"/>
                  <a:gd name="T4" fmla="*/ 14 w 42"/>
                  <a:gd name="T5" fmla="*/ 376 h 155"/>
                  <a:gd name="T6" fmla="*/ 4 w 42"/>
                  <a:gd name="T7" fmla="*/ 493 h 155"/>
                  <a:gd name="T8" fmla="*/ 1 w 42"/>
                  <a:gd name="T9" fmla="*/ 311 h 155"/>
                  <a:gd name="T10" fmla="*/ 2 w 42"/>
                  <a:gd name="T11" fmla="*/ 169 h 155"/>
                  <a:gd name="T12" fmla="*/ 16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20" name="Freeform 52"/>
          <p:cNvSpPr>
            <a:spLocks noChangeArrowheads="1"/>
          </p:cNvSpPr>
          <p:nvPr/>
        </p:nvSpPr>
        <p:spPr bwMode="auto">
          <a:xfrm>
            <a:off x="4779963" y="1219200"/>
            <a:ext cx="2535237" cy="3529013"/>
          </a:xfrm>
          <a:custGeom>
            <a:avLst/>
            <a:gdLst>
              <a:gd name="T0" fmla="*/ 2147483646 w 1597"/>
              <a:gd name="T1" fmla="*/ 2147483646 h 2223"/>
              <a:gd name="T2" fmla="*/ 2147483646 w 1597"/>
              <a:gd name="T3" fmla="*/ 2147483646 h 2223"/>
              <a:gd name="T4" fmla="*/ 2147483646 w 1597"/>
              <a:gd name="T5" fmla="*/ 2147483646 h 2223"/>
              <a:gd name="T6" fmla="*/ 2147483646 w 1597"/>
              <a:gd name="T7" fmla="*/ 2147483646 h 2223"/>
              <a:gd name="T8" fmla="*/ 0 w 1597"/>
              <a:gd name="T9" fmla="*/ 2147483646 h 2223"/>
              <a:gd name="T10" fmla="*/ 2147483646 w 1597"/>
              <a:gd name="T11" fmla="*/ 2147483646 h 2223"/>
              <a:gd name="T12" fmla="*/ 2147483646 w 1597"/>
              <a:gd name="T13" fmla="*/ 2147483646 h 2223"/>
              <a:gd name="T14" fmla="*/ 2147483646 w 1597"/>
              <a:gd name="T15" fmla="*/ 0 h 2223"/>
              <a:gd name="T16" fmla="*/ 2147483646 w 1597"/>
              <a:gd name="T17" fmla="*/ 2147483646 h 2223"/>
              <a:gd name="T18" fmla="*/ 2147483646 w 1597"/>
              <a:gd name="T19" fmla="*/ 2147483646 h 2223"/>
              <a:gd name="T20" fmla="*/ 2147483646 w 1597"/>
              <a:gd name="T21" fmla="*/ 2147483646 h 2223"/>
              <a:gd name="T22" fmla="*/ 2147483646 w 1597"/>
              <a:gd name="T23" fmla="*/ 2147483646 h 2223"/>
              <a:gd name="T24" fmla="*/ 2147483646 w 1597"/>
              <a:gd name="T25" fmla="*/ 2147483646 h 2223"/>
              <a:gd name="T26" fmla="*/ 2147483646 w 1597"/>
              <a:gd name="T27" fmla="*/ 2147483646 h 2223"/>
              <a:gd name="T28" fmla="*/ 2147483646 w 1597"/>
              <a:gd name="T29" fmla="*/ 2147483646 h 2223"/>
              <a:gd name="T30" fmla="*/ 2147483646 w 1597"/>
              <a:gd name="T31" fmla="*/ 2147483646 h 22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97"/>
              <a:gd name="T49" fmla="*/ 0 h 2223"/>
              <a:gd name="T50" fmla="*/ 1597 w 1597"/>
              <a:gd name="T51" fmla="*/ 2223 h 22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97" h="2223">
                <a:moveTo>
                  <a:pt x="1594" y="7"/>
                </a:moveTo>
                <a:lnTo>
                  <a:pt x="1584" y="2199"/>
                </a:lnTo>
                <a:lnTo>
                  <a:pt x="1409" y="2002"/>
                </a:lnTo>
                <a:lnTo>
                  <a:pt x="421" y="1993"/>
                </a:lnTo>
                <a:lnTo>
                  <a:pt x="0" y="2223"/>
                </a:lnTo>
                <a:lnTo>
                  <a:pt x="413" y="2001"/>
                </a:lnTo>
                <a:lnTo>
                  <a:pt x="1403" y="593"/>
                </a:lnTo>
                <a:lnTo>
                  <a:pt x="1597" y="0"/>
                </a:lnTo>
                <a:lnTo>
                  <a:pt x="1410" y="600"/>
                </a:lnTo>
                <a:lnTo>
                  <a:pt x="1401" y="2008"/>
                </a:lnTo>
                <a:lnTo>
                  <a:pt x="1588" y="2193"/>
                </a:lnTo>
                <a:lnTo>
                  <a:pt x="10" y="2187"/>
                </a:lnTo>
                <a:lnTo>
                  <a:pt x="22" y="2218"/>
                </a:lnTo>
                <a:lnTo>
                  <a:pt x="53" y="2200"/>
                </a:lnTo>
                <a:lnTo>
                  <a:pt x="31" y="2192"/>
                </a:lnTo>
                <a:lnTo>
                  <a:pt x="1594" y="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6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 -6 1.11111 -6 L 0.26806 0.25">
                                      <p:cBhvr additive="repl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 -6 -3.33333 -6 L 0.00139 0.41667">
                                      <p:cBhvr additive="repl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 -6 -2.22222 -6 L -0.29027 -0.25">
                                      <p:cBhvr additive="repl"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5" grpId="0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20" grpId="0" animBg="1"/>
      <p:bldP spid="72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параллелограмма.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Freeform 23"/>
          <p:cNvSpPr>
            <a:spLocks/>
          </p:cNvSpPr>
          <p:nvPr/>
        </p:nvSpPr>
        <p:spPr bwMode="auto">
          <a:xfrm>
            <a:off x="1905000" y="2057400"/>
            <a:ext cx="5257800" cy="2362200"/>
          </a:xfrm>
          <a:custGeom>
            <a:avLst/>
            <a:gdLst>
              <a:gd name="T0" fmla="*/ 0 w 3312"/>
              <a:gd name="T1" fmla="*/ 2362200 h 1488"/>
              <a:gd name="T2" fmla="*/ 1600200 w 3312"/>
              <a:gd name="T3" fmla="*/ 0 h 1488"/>
              <a:gd name="T4" fmla="*/ 5257800 w 3312"/>
              <a:gd name="T5" fmla="*/ 0 h 1488"/>
              <a:gd name="T6" fmla="*/ 3657600 w 3312"/>
              <a:gd name="T7" fmla="*/ 2362200 h 1488"/>
              <a:gd name="T8" fmla="*/ 0 w 3312"/>
              <a:gd name="T9" fmla="*/ 236220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solidFill>
            <a:srgbClr val="FF8B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524000" y="4267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4101" name="Text Box 25"/>
          <p:cNvSpPr txBox="1">
            <a:spLocks noChangeArrowheads="1"/>
          </p:cNvSpPr>
          <p:nvPr/>
        </p:nvSpPr>
        <p:spPr bwMode="auto">
          <a:xfrm>
            <a:off x="3048000" y="1600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7010400" y="1600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4103" name="Text Box 27"/>
          <p:cNvSpPr txBox="1">
            <a:spLocks noChangeArrowheads="1"/>
          </p:cNvSpPr>
          <p:nvPr/>
        </p:nvSpPr>
        <p:spPr bwMode="auto">
          <a:xfrm>
            <a:off x="5273675" y="43434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276600" y="2057400"/>
            <a:ext cx="358775" cy="2809876"/>
            <a:chOff x="2160" y="1488"/>
            <a:chExt cx="226" cy="1770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2160" y="1488"/>
              <a:ext cx="144" cy="1488"/>
              <a:chOff x="1248" y="1440"/>
              <a:chExt cx="144" cy="1488"/>
            </a:xfrm>
          </p:grpSpPr>
          <p:sp>
            <p:nvSpPr>
              <p:cNvPr id="4112" name="Line 30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31"/>
              <p:cNvSpPr>
                <a:spLocks/>
              </p:cNvSpPr>
              <p:nvPr/>
            </p:nvSpPr>
            <p:spPr bwMode="auto">
              <a:xfrm>
                <a:off x="1248" y="2784"/>
                <a:ext cx="144" cy="144"/>
              </a:xfrm>
              <a:custGeom>
                <a:avLst/>
                <a:gdLst>
                  <a:gd name="T0" fmla="*/ 144 w 144"/>
                  <a:gd name="T1" fmla="*/ 0 h 144"/>
                  <a:gd name="T2" fmla="*/ 0 w 144"/>
                  <a:gd name="T3" fmla="*/ 0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1" name="Text Box 32"/>
            <p:cNvSpPr txBox="1">
              <a:spLocks noChangeArrowheads="1"/>
            </p:cNvSpPr>
            <p:nvPr/>
          </p:nvSpPr>
          <p:spPr bwMode="auto">
            <a:xfrm>
              <a:off x="2160" y="2928"/>
              <a:ext cx="2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 smtClean="0"/>
                <a:t>Е</a:t>
              </a:r>
              <a:endParaRPr lang="ru-RU" sz="2800" b="1" dirty="0"/>
            </a:p>
          </p:txBody>
        </p:sp>
      </p:grpSp>
      <p:sp>
        <p:nvSpPr>
          <p:cNvPr id="4106" name="Text Box 34"/>
          <p:cNvSpPr txBox="1">
            <a:spLocks noChangeArrowheads="1"/>
          </p:cNvSpPr>
          <p:nvPr/>
        </p:nvSpPr>
        <p:spPr bwMode="auto">
          <a:xfrm>
            <a:off x="3505200" y="29718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4107" name="Freeform 35"/>
          <p:cNvSpPr>
            <a:spLocks/>
          </p:cNvSpPr>
          <p:nvPr/>
        </p:nvSpPr>
        <p:spPr bwMode="auto">
          <a:xfrm>
            <a:off x="1905000" y="4419600"/>
            <a:ext cx="3657600" cy="533400"/>
          </a:xfrm>
          <a:custGeom>
            <a:avLst/>
            <a:gdLst>
              <a:gd name="T0" fmla="*/ 0 w 2304"/>
              <a:gd name="T1" fmla="*/ 0 h 336"/>
              <a:gd name="T2" fmla="*/ 1752600 w 2304"/>
              <a:gd name="T3" fmla="*/ 533400 h 336"/>
              <a:gd name="T4" fmla="*/ 3657600 w 2304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4" h="336">
                <a:moveTo>
                  <a:pt x="0" y="0"/>
                </a:moveTo>
                <a:cubicBezTo>
                  <a:pt x="360" y="168"/>
                  <a:pt x="720" y="336"/>
                  <a:pt x="1104" y="336"/>
                </a:cubicBezTo>
                <a:cubicBezTo>
                  <a:pt x="1488" y="336"/>
                  <a:pt x="1896" y="168"/>
                  <a:pt x="230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84709" name="Text Box 37"/>
          <p:cNvSpPr txBox="1">
            <a:spLocks noChangeArrowheads="1"/>
          </p:cNvSpPr>
          <p:nvPr/>
        </p:nvSpPr>
        <p:spPr bwMode="auto">
          <a:xfrm>
            <a:off x="285720" y="357166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параллелограмма.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1905000" y="2057400"/>
            <a:ext cx="5257800" cy="2362200"/>
          </a:xfrm>
          <a:custGeom>
            <a:avLst/>
            <a:gdLst>
              <a:gd name="T0" fmla="*/ 0 w 3312"/>
              <a:gd name="T1" fmla="*/ 2362200 h 1488"/>
              <a:gd name="T2" fmla="*/ 1600200 w 3312"/>
              <a:gd name="T3" fmla="*/ 0 h 1488"/>
              <a:gd name="T4" fmla="*/ 5257800 w 3312"/>
              <a:gd name="T5" fmla="*/ 0 h 1488"/>
              <a:gd name="T6" fmla="*/ 3657600 w 3312"/>
              <a:gd name="T7" fmla="*/ 2362200 h 1488"/>
              <a:gd name="T8" fmla="*/ 0 w 3312"/>
              <a:gd name="T9" fmla="*/ 236220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4267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010400" y="1600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73675" y="43434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4191000" y="31242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130" name="Freeform 15"/>
          <p:cNvSpPr>
            <a:spLocks/>
          </p:cNvSpPr>
          <p:nvPr/>
        </p:nvSpPr>
        <p:spPr bwMode="auto">
          <a:xfrm>
            <a:off x="1879600" y="2054225"/>
            <a:ext cx="1606550" cy="2365375"/>
          </a:xfrm>
          <a:custGeom>
            <a:avLst/>
            <a:gdLst>
              <a:gd name="T0" fmla="*/ 1606550 w 1012"/>
              <a:gd name="T1" fmla="*/ 0 h 1490"/>
              <a:gd name="T2" fmla="*/ 457200 w 1012"/>
              <a:gd name="T3" fmla="*/ 714375 h 1490"/>
              <a:gd name="T4" fmla="*/ 0 w 1012"/>
              <a:gd name="T5" fmla="*/ 2365375 h 14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2" h="1490">
                <a:moveTo>
                  <a:pt x="1012" y="0"/>
                </a:moveTo>
                <a:cubicBezTo>
                  <a:pt x="891" y="75"/>
                  <a:pt x="457" y="202"/>
                  <a:pt x="288" y="450"/>
                </a:cubicBezTo>
                <a:cubicBezTo>
                  <a:pt x="119" y="698"/>
                  <a:pt x="60" y="1273"/>
                  <a:pt x="0" y="149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1905000" y="25146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654300" y="2362200"/>
            <a:ext cx="2908300" cy="2049463"/>
            <a:chOff x="1776" y="1680"/>
            <a:chExt cx="1832" cy="129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016" y="1776"/>
              <a:ext cx="1592" cy="1195"/>
              <a:chOff x="1824" y="2701"/>
              <a:chExt cx="1592" cy="1195"/>
            </a:xfrm>
          </p:grpSpPr>
          <p:sp>
            <p:nvSpPr>
              <p:cNvPr id="5136" name="Freeform 19"/>
              <p:cNvSpPr>
                <a:spLocks/>
              </p:cNvSpPr>
              <p:nvPr/>
            </p:nvSpPr>
            <p:spPr bwMode="auto">
              <a:xfrm rot="10800000">
                <a:off x="1824" y="2832"/>
                <a:ext cx="1592" cy="1064"/>
              </a:xfrm>
              <a:custGeom>
                <a:avLst/>
                <a:gdLst>
                  <a:gd name="T0" fmla="*/ 0 w 1592"/>
                  <a:gd name="T1" fmla="*/ 0 h 1064"/>
                  <a:gd name="T2" fmla="*/ 1592 w 1592"/>
                  <a:gd name="T3" fmla="*/ 1064 h 10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92" h="1064">
                    <a:moveTo>
                      <a:pt x="0" y="0"/>
                    </a:moveTo>
                    <a:lnTo>
                      <a:pt x="1592" y="1064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20"/>
              <p:cNvSpPr>
                <a:spLocks/>
              </p:cNvSpPr>
              <p:nvPr/>
            </p:nvSpPr>
            <p:spPr bwMode="auto">
              <a:xfrm rot="14674259" flipV="1">
                <a:off x="1869" y="2752"/>
                <a:ext cx="227" cy="126"/>
              </a:xfrm>
              <a:custGeom>
                <a:avLst/>
                <a:gdLst>
                  <a:gd name="T0" fmla="*/ 227 w 227"/>
                  <a:gd name="T1" fmla="*/ 85 h 126"/>
                  <a:gd name="T2" fmla="*/ 80 w 227"/>
                  <a:gd name="T3" fmla="*/ 0 h 126"/>
                  <a:gd name="T4" fmla="*/ 0 w 227"/>
                  <a:gd name="T5" fmla="*/ 126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126">
                    <a:moveTo>
                      <a:pt x="227" y="85"/>
                    </a:moveTo>
                    <a:lnTo>
                      <a:pt x="80" y="0"/>
                    </a:lnTo>
                    <a:lnTo>
                      <a:pt x="0" y="126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5" name="Text Box 21"/>
            <p:cNvSpPr txBox="1">
              <a:spLocks noChangeArrowheads="1"/>
            </p:cNvSpPr>
            <p:nvPr/>
          </p:nvSpPr>
          <p:spPr bwMode="auto">
            <a:xfrm>
              <a:off x="1776" y="1680"/>
              <a:ext cx="2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 smtClean="0"/>
                <a:t>К</a:t>
              </a:r>
              <a:endParaRPr lang="ru-RU" sz="2800" b="1" dirty="0"/>
            </a:p>
          </p:txBody>
        </p:sp>
      </p:grp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357158" y="35716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836712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«Считай несчастным тот день или тот час, в который ты не усвоил ничего нового и ничего не прибавил к образованию».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Каменский,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://upload.wikimedia.org/wikipedia/commons/c/ce/Johan_amos_comenius_1592-16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upload.wikimedia.org/wikipedia/commons/c/ce/Johan_amos_comenius_1592-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74" y="928670"/>
            <a:ext cx="3355954" cy="3796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38576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чешский педагог, писатель, общественный деятель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29973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0"/>
          <p:cNvSpPr>
            <a:spLocks/>
          </p:cNvSpPr>
          <p:nvPr/>
        </p:nvSpPr>
        <p:spPr bwMode="auto">
          <a:xfrm>
            <a:off x="1206500" y="2376488"/>
            <a:ext cx="5257800" cy="2362200"/>
          </a:xfrm>
          <a:custGeom>
            <a:avLst/>
            <a:gdLst>
              <a:gd name="T0" fmla="*/ 0 w 3312"/>
              <a:gd name="T1" fmla="*/ 2362200 h 1488"/>
              <a:gd name="T2" fmla="*/ 1600200 w 3312"/>
              <a:gd name="T3" fmla="*/ 0 h 1488"/>
              <a:gd name="T4" fmla="*/ 5257800 w 3312"/>
              <a:gd name="T5" fmla="*/ 0 h 1488"/>
              <a:gd name="T6" fmla="*/ 3657600 w 3312"/>
              <a:gd name="T7" fmla="*/ 2362200 h 1488"/>
              <a:gd name="T8" fmla="*/ 0 w 3312"/>
              <a:gd name="T9" fmla="*/ 236220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825500" y="45862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349500" y="19192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6311900" y="19192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4575175" y="4662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4787900" y="473868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35700" y="2376488"/>
            <a:ext cx="517525" cy="2881312"/>
            <a:chOff x="3552" y="816"/>
            <a:chExt cx="326" cy="1815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552" y="816"/>
              <a:ext cx="144" cy="1488"/>
              <a:chOff x="1248" y="1440"/>
              <a:chExt cx="144" cy="1488"/>
            </a:xfrm>
          </p:grpSpPr>
          <p:sp>
            <p:nvSpPr>
              <p:cNvPr id="6161" name="Line 18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148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non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6162" name="Freeform 19"/>
              <p:cNvSpPr>
                <a:spLocks/>
              </p:cNvSpPr>
              <p:nvPr/>
            </p:nvSpPr>
            <p:spPr bwMode="auto">
              <a:xfrm>
                <a:off x="1248" y="2784"/>
                <a:ext cx="144" cy="144"/>
              </a:xfrm>
              <a:custGeom>
                <a:avLst/>
                <a:gdLst>
                  <a:gd name="T0" fmla="*/ 144 w 144"/>
                  <a:gd name="T1" fmla="*/ 0 h 144"/>
                  <a:gd name="T2" fmla="*/ 0 w 144"/>
                  <a:gd name="T3" fmla="*/ 0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0" name="Text Box 20"/>
            <p:cNvSpPr txBox="1">
              <a:spLocks noChangeArrowheads="1"/>
            </p:cNvSpPr>
            <p:nvPr/>
          </p:nvSpPr>
          <p:spPr bwMode="auto">
            <a:xfrm>
              <a:off x="3600" y="230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K</a:t>
              </a:r>
              <a:endParaRPr lang="ru-RU" sz="2800" b="1"/>
            </a:p>
          </p:txBody>
        </p:sp>
      </p:grp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4267200" y="1905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282646" name="Text Box 22"/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параллелограмма.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48" name="Text Box 24"/>
          <p:cNvSpPr txBox="1">
            <a:spLocks noChangeArrowheads="1"/>
          </p:cNvSpPr>
          <p:nvPr/>
        </p:nvSpPr>
        <p:spPr bwMode="auto">
          <a:xfrm>
            <a:off x="4276030" y="1905648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6157" name="Text Box 25"/>
          <p:cNvSpPr txBox="1">
            <a:spLocks noChangeArrowheads="1"/>
          </p:cNvSpPr>
          <p:nvPr/>
        </p:nvSpPr>
        <p:spPr bwMode="auto">
          <a:xfrm>
            <a:off x="6475413" y="3214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2</a:t>
            </a:r>
          </a:p>
        </p:txBody>
      </p:sp>
      <p:sp>
        <p:nvSpPr>
          <p:cNvPr id="282650" name="Text Box 26"/>
          <p:cNvSpPr txBox="1">
            <a:spLocks noChangeArrowheads="1"/>
          </p:cNvSpPr>
          <p:nvPr/>
        </p:nvSpPr>
        <p:spPr bwMode="auto">
          <a:xfrm>
            <a:off x="214282" y="28572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9167 0.4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клетчатой бумаге с клетками 1см х1см изображена фигура. Найдите площадь в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" name="Picture 4" descr="http://ok-t.ru/studopediaru/baza7/3626798285974.files/image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3672408" cy="3008251"/>
          </a:xfrm>
          <a:prstGeom prst="rect">
            <a:avLst/>
          </a:prstGeom>
          <a:noFill/>
        </p:spPr>
      </p:pic>
      <p:pic>
        <p:nvPicPr>
          <p:cNvPr id="34" name="Picture 14" descr="http://arenda-avtovyshki-v-moskve.ru/barofafufe/3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06" t="64631" r="57536" b="30026"/>
          <a:stretch>
            <a:fillRect/>
          </a:stretch>
        </p:blipFill>
        <p:spPr bwMode="auto">
          <a:xfrm>
            <a:off x="4643438" y="2143116"/>
            <a:ext cx="1440160" cy="714380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1142976" y="4071942"/>
            <a:ext cx="1057130" cy="274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28728" y="414338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кл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214810" y="2071678"/>
            <a:ext cx="0" cy="203069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6248" y="307181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6 </a:t>
            </a:r>
            <a:r>
              <a:rPr lang="ru-RU" sz="2000" b="1" dirty="0" err="1" smtClean="0">
                <a:solidFill>
                  <a:srgbClr val="7030A0"/>
                </a:solidFill>
              </a:rPr>
              <a:t>кл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5815" y="4268775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 = 3   6=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643570" y="4286256"/>
          <a:ext cx="357187" cy="357201"/>
        </p:xfrm>
        <a:graphic>
          <a:graphicData uri="http://schemas.openxmlformats.org/presentationml/2006/ole">
            <p:oleObj spid="_x0000_s83970" name="Формула" r:id="rId5" imgW="75960" imgH="7596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параллелограмма.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762000" y="2895600"/>
            <a:ext cx="8001000" cy="1752600"/>
          </a:xfrm>
          <a:custGeom>
            <a:avLst/>
            <a:gdLst>
              <a:gd name="T0" fmla="*/ 0 w 3312"/>
              <a:gd name="T1" fmla="*/ 1752600 h 1488"/>
              <a:gd name="T2" fmla="*/ 2435087 w 3312"/>
              <a:gd name="T3" fmla="*/ 0 h 1488"/>
              <a:gd name="T4" fmla="*/ 8001000 w 3312"/>
              <a:gd name="T5" fmla="*/ 0 h 1488"/>
              <a:gd name="T6" fmla="*/ 5565913 w 3312"/>
              <a:gd name="T7" fmla="*/ 1752600 h 1488"/>
              <a:gd name="T8" fmla="*/ 0 w 3312"/>
              <a:gd name="T9" fmla="*/ 175260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2" h="1488">
                <a:moveTo>
                  <a:pt x="0" y="1488"/>
                </a:moveTo>
                <a:lnTo>
                  <a:pt x="1008" y="0"/>
                </a:lnTo>
                <a:lnTo>
                  <a:pt x="3312" y="0"/>
                </a:lnTo>
                <a:lnTo>
                  <a:pt x="2304" y="1488"/>
                </a:lnTo>
                <a:lnTo>
                  <a:pt x="0" y="1488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45100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534400" y="2362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24600" y="45100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1828800" y="32004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971800" y="2895600"/>
            <a:ext cx="358775" cy="2235589"/>
            <a:chOff x="2160" y="1488"/>
            <a:chExt cx="226" cy="1882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160" y="1488"/>
              <a:ext cx="144" cy="1488"/>
              <a:chOff x="1248" y="1440"/>
              <a:chExt cx="144" cy="1488"/>
            </a:xfrm>
          </p:grpSpPr>
          <p:sp>
            <p:nvSpPr>
              <p:cNvPr id="8211" name="Line 22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Freeform 23"/>
              <p:cNvSpPr>
                <a:spLocks/>
              </p:cNvSpPr>
              <p:nvPr/>
            </p:nvSpPr>
            <p:spPr bwMode="auto">
              <a:xfrm>
                <a:off x="1248" y="2784"/>
                <a:ext cx="144" cy="144"/>
              </a:xfrm>
              <a:custGeom>
                <a:avLst/>
                <a:gdLst>
                  <a:gd name="T0" fmla="*/ 144 w 144"/>
                  <a:gd name="T1" fmla="*/ 0 h 144"/>
                  <a:gd name="T2" fmla="*/ 0 w 144"/>
                  <a:gd name="T3" fmla="*/ 0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10" name="Text Box 24"/>
            <p:cNvSpPr txBox="1">
              <a:spLocks noChangeArrowheads="1"/>
            </p:cNvSpPr>
            <p:nvPr/>
          </p:nvSpPr>
          <p:spPr bwMode="auto">
            <a:xfrm>
              <a:off x="2160" y="2930"/>
              <a:ext cx="22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 smtClean="0"/>
                <a:t>Е</a:t>
              </a:r>
              <a:endParaRPr lang="ru-RU" sz="2800" b="1" dirty="0"/>
            </a:p>
          </p:txBody>
        </p:sp>
      </p:grp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990600" y="4343400"/>
            <a:ext cx="522288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30</a:t>
            </a:r>
            <a:r>
              <a:rPr lang="ru-RU" b="1" baseline="30000"/>
              <a:t>0</a:t>
            </a:r>
            <a:endParaRPr lang="ru-RU" b="1"/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5715000" y="2362200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>
            <a:off x="5715008" y="2357430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92892" name="Freeform 28"/>
          <p:cNvSpPr>
            <a:spLocks/>
          </p:cNvSpPr>
          <p:nvPr/>
        </p:nvSpPr>
        <p:spPr bwMode="auto">
          <a:xfrm>
            <a:off x="762000" y="4648200"/>
            <a:ext cx="5486400" cy="609600"/>
          </a:xfrm>
          <a:custGeom>
            <a:avLst/>
            <a:gdLst>
              <a:gd name="T0" fmla="*/ 0 w 3456"/>
              <a:gd name="T1" fmla="*/ 0 h 384"/>
              <a:gd name="T2" fmla="*/ 2590800 w 3456"/>
              <a:gd name="T3" fmla="*/ 609600 h 384"/>
              <a:gd name="T4" fmla="*/ 5486400 w 3456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56" h="384">
                <a:moveTo>
                  <a:pt x="0" y="0"/>
                </a:moveTo>
                <a:cubicBezTo>
                  <a:pt x="528" y="192"/>
                  <a:pt x="1056" y="384"/>
                  <a:pt x="1632" y="384"/>
                </a:cubicBezTo>
                <a:cubicBezTo>
                  <a:pt x="2208" y="384"/>
                  <a:pt x="2832" y="192"/>
                  <a:pt x="345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3200400" y="35814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428596" y="21429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7.40741E-7 L -0.29166 0.44444 " pathEditMode="relative" ptsTypes="AA">
                                      <p:cBhvr>
                                        <p:cTn id="9" dur="2000" fill="hold"/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1" grpId="0"/>
      <p:bldP spid="292892" grpId="0" animBg="1"/>
      <p:bldP spid="2928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107154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ромб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ABCD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2500306"/>
            <a:ext cx="4860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S=AD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Проведём высоту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AD=AB=6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стороны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ромба)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A+B=180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=&gt;A=180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-150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=30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457200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AKB,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K = 90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A=30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=&gt; h = AB/2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В прямоугольном треугольнике катет, лежащий против угла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равен половине гипотенузы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)=&gt; h = 6/2 = 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 = 63 = 18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2844" y="1357298"/>
            <a:ext cx="3666135" cy="2071371"/>
            <a:chOff x="257794" y="4122443"/>
            <a:chExt cx="3666135" cy="2071371"/>
          </a:xfrm>
        </p:grpSpPr>
        <p:sp>
          <p:nvSpPr>
            <p:cNvPr id="7" name="TextBox 6"/>
            <p:cNvSpPr txBox="1"/>
            <p:nvPr/>
          </p:nvSpPr>
          <p:spPr>
            <a:xfrm>
              <a:off x="3563889" y="427023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</a:t>
              </a:r>
            </a:p>
          </p:txBody>
        </p:sp>
        <p:grpSp>
          <p:nvGrpSpPr>
            <p:cNvPr id="8" name="Группа 12"/>
            <p:cNvGrpSpPr/>
            <p:nvPr/>
          </p:nvGrpSpPr>
          <p:grpSpPr>
            <a:xfrm>
              <a:off x="257794" y="4122443"/>
              <a:ext cx="3463567" cy="2071371"/>
              <a:chOff x="319936" y="4080233"/>
              <a:chExt cx="3463567" cy="207137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460698" y="408023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В</a:t>
                </a: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319936" y="4238746"/>
                <a:ext cx="3463567" cy="1912858"/>
                <a:chOff x="261019" y="4264899"/>
                <a:chExt cx="3463567" cy="1912858"/>
              </a:xfrm>
            </p:grpSpPr>
            <p:sp>
              <p:nvSpPr>
                <p:cNvPr id="11" name="Блок-схема: решение 10"/>
                <p:cNvSpPr/>
                <p:nvPr/>
              </p:nvSpPr>
              <p:spPr>
                <a:xfrm rot="19990131">
                  <a:off x="484226" y="4365730"/>
                  <a:ext cx="3240360" cy="1656184"/>
                </a:xfrm>
                <a:prstGeom prst="flowChartDecision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1019" y="577653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A</a:t>
                  </a:r>
                  <a:endParaRPr lang="ru-RU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83768" y="580842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  <a:endParaRPr lang="ru-RU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2801" y="463956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6</a:t>
                  </a:r>
                  <a:endParaRPr lang="ru-RU" b="1" dirty="0"/>
                </a:p>
              </p:txBody>
            </p:sp>
            <p:sp>
              <p:nvSpPr>
                <p:cNvPr id="15" name="Дуга 14"/>
                <p:cNvSpPr/>
                <p:nvPr/>
              </p:nvSpPr>
              <p:spPr>
                <a:xfrm flipV="1">
                  <a:off x="1187624" y="4264899"/>
                  <a:ext cx="792088" cy="432048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20769199">
                  <a:off x="1672358" y="4555164"/>
                  <a:ext cx="864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150</a:t>
                  </a:r>
                  <a:r>
                    <a:rPr lang="ru-RU" b="1" baseline="30000" dirty="0" smtClean="0"/>
                    <a:t>0</a:t>
                  </a:r>
                  <a:endParaRPr lang="ru-RU" b="1" dirty="0"/>
                </a:p>
              </p:txBody>
            </p:sp>
          </p:grpSp>
        </p:grp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1500166" y="1714488"/>
            <a:ext cx="89918" cy="15063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5852" y="32861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28596" y="21429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ромб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ромба.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643702" y="2928934"/>
          <a:ext cx="357187" cy="357188"/>
        </p:xfrm>
        <a:graphic>
          <a:graphicData uri="http://schemas.openxmlformats.org/presentationml/2006/ole">
            <p:oleObj spid="_x0000_s84994" name="Формула" r:id="rId4" imgW="75960" imgH="7596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71604" y="235743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37" name="Text Box 25"/>
          <p:cNvSpPr txBox="1">
            <a:spLocks noChangeArrowheads="1"/>
          </p:cNvSpPr>
          <p:nvPr/>
        </p:nvSpPr>
        <p:spPr bwMode="auto">
          <a:xfrm>
            <a:off x="7543800" y="3733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ru-RU" sz="2400"/>
              <a:t>8</a:t>
            </a:r>
            <a:r>
              <a:rPr lang="en-US" sz="2400"/>
              <a:t> </a:t>
            </a:r>
            <a:endParaRPr lang="ru-RU" sz="2400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839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ABCD</a:t>
            </a:r>
            <a:r>
              <a:rPr lang="en-US" sz="2400"/>
              <a:t> = 2</a:t>
            </a:r>
            <a:r>
              <a:rPr lang="ru-RU" sz="2400"/>
              <a:t>4     Найдите периметр параллелограмма, если его высоты 3 и 4.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685800" y="1905000"/>
            <a:ext cx="5257800" cy="2362200"/>
          </a:xfrm>
          <a:prstGeom prst="parallelogram">
            <a:avLst>
              <a:gd name="adj" fmla="val 67362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1828800" y="1447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0100" y="1890713"/>
            <a:ext cx="441325" cy="2805112"/>
            <a:chOff x="2160" y="1488"/>
            <a:chExt cx="278" cy="176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160" y="1488"/>
              <a:ext cx="144" cy="1488"/>
              <a:chOff x="1248" y="1440"/>
              <a:chExt cx="144" cy="1488"/>
            </a:xfrm>
          </p:grpSpPr>
          <p:sp>
            <p:nvSpPr>
              <p:cNvPr id="294922" name="Line 10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14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923" name="Freeform 11"/>
              <p:cNvSpPr>
                <a:spLocks/>
              </p:cNvSpPr>
              <p:nvPr/>
            </p:nvSpPr>
            <p:spPr bwMode="auto">
              <a:xfrm>
                <a:off x="1248" y="2784"/>
                <a:ext cx="144" cy="14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0"/>
                  </a:cxn>
                  <a:cxn ang="0">
                    <a:pos x="0" y="144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4924" name="Text Box 12"/>
            <p:cNvSpPr txBox="1">
              <a:spLocks noChangeArrowheads="1"/>
            </p:cNvSpPr>
            <p:nvPr/>
          </p:nvSpPr>
          <p:spPr bwMode="auto">
            <a:xfrm>
              <a:off x="2160" y="2928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H</a:t>
              </a:r>
              <a:endParaRPr lang="ru-RU" sz="2800" b="1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0" y="1905000"/>
            <a:ext cx="2859088" cy="2043113"/>
            <a:chOff x="2304" y="1488"/>
            <a:chExt cx="1801" cy="1287"/>
          </a:xfrm>
        </p:grpSpPr>
        <p:sp>
          <p:nvSpPr>
            <p:cNvPr id="294926" name="Freeform 14"/>
            <p:cNvSpPr>
              <a:spLocks/>
            </p:cNvSpPr>
            <p:nvPr/>
          </p:nvSpPr>
          <p:spPr bwMode="auto">
            <a:xfrm>
              <a:off x="2304" y="1488"/>
              <a:ext cx="1592" cy="1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2" y="1064"/>
                </a:cxn>
              </a:cxnLst>
              <a:rect l="0" t="0" r="r" b="b"/>
              <a:pathLst>
                <a:path w="1592" h="1064">
                  <a:moveTo>
                    <a:pt x="0" y="0"/>
                  </a:moveTo>
                  <a:lnTo>
                    <a:pt x="1592" y="1064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4927" name="Freeform 15"/>
            <p:cNvSpPr>
              <a:spLocks/>
            </p:cNvSpPr>
            <p:nvPr/>
          </p:nvSpPr>
          <p:spPr bwMode="auto">
            <a:xfrm>
              <a:off x="3765" y="2323"/>
              <a:ext cx="227" cy="126"/>
            </a:xfrm>
            <a:custGeom>
              <a:avLst/>
              <a:gdLst/>
              <a:ahLst/>
              <a:cxnLst>
                <a:cxn ang="0">
                  <a:pos x="227" y="85"/>
                </a:cxn>
                <a:cxn ang="0">
                  <a:pos x="80" y="0"/>
                </a:cxn>
                <a:cxn ang="0">
                  <a:pos x="0" y="126"/>
                </a:cxn>
              </a:cxnLst>
              <a:rect l="0" t="0" r="r" b="b"/>
              <a:pathLst>
                <a:path w="227" h="126">
                  <a:moveTo>
                    <a:pt x="227" y="85"/>
                  </a:moveTo>
                  <a:lnTo>
                    <a:pt x="80" y="0"/>
                  </a:lnTo>
                  <a:lnTo>
                    <a:pt x="0" y="12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4928" name="Text Box 16"/>
            <p:cNvSpPr txBox="1">
              <a:spLocks noChangeArrowheads="1"/>
            </p:cNvSpPr>
            <p:nvPr/>
          </p:nvSpPr>
          <p:spPr bwMode="auto">
            <a:xfrm>
              <a:off x="3840" y="24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Р</a:t>
              </a:r>
            </a:p>
          </p:txBody>
        </p:sp>
      </p:grp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3594100" y="24241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4</a:t>
            </a:r>
          </a:p>
        </p:txBody>
      </p:sp>
      <p:sp>
        <p:nvSpPr>
          <p:cNvPr id="294931" name="Freeform 19"/>
          <p:cNvSpPr>
            <a:spLocks/>
          </p:cNvSpPr>
          <p:nvPr/>
        </p:nvSpPr>
        <p:spPr bwMode="auto">
          <a:xfrm>
            <a:off x="723900" y="4278313"/>
            <a:ext cx="3632200" cy="403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4" y="249"/>
              </a:cxn>
              <a:cxn ang="0">
                <a:pos x="2288" y="32"/>
              </a:cxn>
            </a:cxnLst>
            <a:rect l="0" t="0" r="r" b="b"/>
            <a:pathLst>
              <a:path w="2288" h="254">
                <a:moveTo>
                  <a:pt x="0" y="0"/>
                </a:moveTo>
                <a:cubicBezTo>
                  <a:pt x="171" y="41"/>
                  <a:pt x="643" y="244"/>
                  <a:pt x="1024" y="249"/>
                </a:cubicBezTo>
                <a:cubicBezTo>
                  <a:pt x="1405" y="254"/>
                  <a:pt x="2025" y="77"/>
                  <a:pt x="2288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4932" name="Text Box 20"/>
          <p:cNvSpPr txBox="1">
            <a:spLocks noChangeArrowheads="1"/>
          </p:cNvSpPr>
          <p:nvPr/>
        </p:nvSpPr>
        <p:spPr bwMode="auto">
          <a:xfrm>
            <a:off x="6172200" y="2057400"/>
            <a:ext cx="2520242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ABCD</a:t>
            </a:r>
            <a:r>
              <a:rPr lang="en-US" sz="2400" dirty="0"/>
              <a:t> = </a:t>
            </a:r>
            <a:r>
              <a:rPr lang="ru-RU" sz="2400" dirty="0"/>
              <a:t>А</a:t>
            </a:r>
            <a:r>
              <a:rPr lang="en-US" sz="2400" dirty="0"/>
              <a:t>D </a:t>
            </a:r>
            <a:r>
              <a:rPr lang="en-US" sz="2400" dirty="0" smtClean="0">
                <a:latin typeface="Trebuchet MS"/>
                <a:sym typeface="Symbol"/>
              </a:rPr>
              <a:t>·</a:t>
            </a:r>
            <a:r>
              <a:rPr lang="en-US" sz="2400" dirty="0" smtClean="0"/>
              <a:t> </a:t>
            </a:r>
            <a:r>
              <a:rPr lang="en-US" sz="2400" dirty="0"/>
              <a:t>BH </a:t>
            </a:r>
            <a:endParaRPr lang="ru-RU" sz="2400" dirty="0"/>
          </a:p>
        </p:txBody>
      </p:sp>
      <p:sp>
        <p:nvSpPr>
          <p:cNvPr id="294933" name="Text Box 21"/>
          <p:cNvSpPr txBox="1">
            <a:spLocks noChangeArrowheads="1"/>
          </p:cNvSpPr>
          <p:nvPr/>
        </p:nvSpPr>
        <p:spPr bwMode="auto">
          <a:xfrm>
            <a:off x="4356100" y="43291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sp>
        <p:nvSpPr>
          <p:cNvPr id="294934" name="Text Box 22"/>
          <p:cNvSpPr txBox="1">
            <a:spLocks noChangeArrowheads="1"/>
          </p:cNvSpPr>
          <p:nvPr/>
        </p:nvSpPr>
        <p:spPr bwMode="auto">
          <a:xfrm>
            <a:off x="6629400" y="2895600"/>
            <a:ext cx="1894108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24</a:t>
            </a:r>
            <a:r>
              <a:rPr lang="en-US" sz="2400" dirty="0"/>
              <a:t> = AD </a:t>
            </a:r>
            <a:r>
              <a:rPr lang="en-US" sz="2400" dirty="0" smtClean="0">
                <a:latin typeface="Trebuchet MS"/>
                <a:sym typeface="Symbol"/>
              </a:rPr>
              <a:t>·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endParaRPr lang="ru-RU" sz="2400" dirty="0"/>
          </a:p>
        </p:txBody>
      </p:sp>
      <p:sp>
        <p:nvSpPr>
          <p:cNvPr id="294935" name="Text Box 23"/>
          <p:cNvSpPr txBox="1">
            <a:spLocks noChangeArrowheads="1"/>
          </p:cNvSpPr>
          <p:nvPr/>
        </p:nvSpPr>
        <p:spPr bwMode="auto">
          <a:xfrm>
            <a:off x="6858000" y="3733800"/>
            <a:ext cx="12080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AD = </a:t>
            </a:r>
            <a:r>
              <a:rPr lang="ru-RU" sz="2400" dirty="0"/>
              <a:t>8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294936" name="Text Box 24"/>
          <p:cNvSpPr txBox="1">
            <a:spLocks noChangeArrowheads="1"/>
          </p:cNvSpPr>
          <p:nvPr/>
        </p:nvSpPr>
        <p:spPr bwMode="auto">
          <a:xfrm>
            <a:off x="2298700" y="28813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3</a:t>
            </a:r>
          </a:p>
        </p:txBody>
      </p:sp>
      <p:sp>
        <p:nvSpPr>
          <p:cNvPr id="294938" name="Text Box 26"/>
          <p:cNvSpPr txBox="1">
            <a:spLocks noChangeArrowheads="1"/>
          </p:cNvSpPr>
          <p:nvPr/>
        </p:nvSpPr>
        <p:spPr bwMode="auto">
          <a:xfrm>
            <a:off x="6019800" y="4572000"/>
            <a:ext cx="2597186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ABCD</a:t>
            </a:r>
            <a:r>
              <a:rPr lang="en-US" sz="2400" dirty="0"/>
              <a:t> = </a:t>
            </a:r>
            <a:r>
              <a:rPr lang="ru-RU" sz="2400" dirty="0"/>
              <a:t>С</a:t>
            </a:r>
            <a:r>
              <a:rPr lang="en-US" sz="2400" dirty="0"/>
              <a:t>D </a:t>
            </a:r>
            <a:r>
              <a:rPr lang="en-US" sz="2400" dirty="0" smtClean="0">
                <a:latin typeface="Trebuchet MS"/>
                <a:sym typeface="Symbol"/>
              </a:rPr>
              <a:t>·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ru-RU" sz="2400" dirty="0"/>
              <a:t>Р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294939" name="Text Box 27"/>
          <p:cNvSpPr txBox="1">
            <a:spLocks noChangeArrowheads="1"/>
          </p:cNvSpPr>
          <p:nvPr/>
        </p:nvSpPr>
        <p:spPr bwMode="auto">
          <a:xfrm>
            <a:off x="6477000" y="5410200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24</a:t>
            </a:r>
            <a:r>
              <a:rPr lang="en-US" sz="2400" dirty="0"/>
              <a:t> = </a:t>
            </a:r>
            <a:r>
              <a:rPr lang="ru-RU" sz="2400" dirty="0"/>
              <a:t>С</a:t>
            </a:r>
            <a:r>
              <a:rPr lang="en-US" sz="2400" dirty="0"/>
              <a:t>D </a:t>
            </a:r>
            <a:r>
              <a:rPr lang="en-US" sz="2400" dirty="0" smtClean="0">
                <a:latin typeface="Trebuchet MS"/>
                <a:sym typeface="Symbol"/>
              </a:rPr>
              <a:t>·</a:t>
            </a:r>
            <a:r>
              <a:rPr lang="en-US" sz="2400" dirty="0" smtClean="0"/>
              <a:t> </a:t>
            </a:r>
            <a:r>
              <a:rPr lang="ru-RU" sz="2400" dirty="0"/>
              <a:t>4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6705600" y="62484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С</a:t>
            </a:r>
            <a:r>
              <a:rPr lang="en-US" sz="2400"/>
              <a:t>D = </a:t>
            </a:r>
            <a:r>
              <a:rPr lang="ru-RU" sz="2400"/>
              <a:t>6</a:t>
            </a:r>
            <a:r>
              <a:rPr lang="en-US" sz="2400"/>
              <a:t> </a:t>
            </a:r>
            <a:endParaRPr lang="ru-RU" sz="2400"/>
          </a:p>
        </p:txBody>
      </p:sp>
      <p:sp>
        <p:nvSpPr>
          <p:cNvPr id="294941" name="Text Box 29"/>
          <p:cNvSpPr txBox="1">
            <a:spLocks noChangeArrowheads="1"/>
          </p:cNvSpPr>
          <p:nvPr/>
        </p:nvSpPr>
        <p:spPr bwMode="auto">
          <a:xfrm>
            <a:off x="7391400" y="6248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ru-RU" sz="2400" dirty="0"/>
              <a:t>6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214282" y="214290"/>
            <a:ext cx="441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А</a:t>
            </a:r>
            <a:r>
              <a:rPr lang="en-US" sz="2400" dirty="0"/>
              <a:t>BCD - </a:t>
            </a:r>
            <a:r>
              <a:rPr lang="ru-RU" sz="2400" dirty="0"/>
              <a:t>параллелограмм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4943" name="Text Box 31"/>
          <p:cNvSpPr txBox="1">
            <a:spLocks noChangeArrowheads="1"/>
          </p:cNvSpPr>
          <p:nvPr/>
        </p:nvSpPr>
        <p:spPr bwMode="auto">
          <a:xfrm>
            <a:off x="1812925" y="5529263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- 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625 C -0.05469 0.03955 -0.1026 0.07285 -0.19844 0.09505 C -0.29427 0.11726 -0.51788 0.13229 -0.58177 0.13969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9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9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9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11111E-6 L -0.22501 -0.43333 " pathEditMode="relative" ptsTypes="AA">
                                      <p:cBhvr>
                                        <p:cTn id="67" dur="2000" fill="hold"/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9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7" grpId="0"/>
      <p:bldP spid="294937" grpId="1"/>
      <p:bldP spid="294937" grpId="2"/>
      <p:bldP spid="294931" grpId="0" animBg="1"/>
      <p:bldP spid="294932" grpId="0"/>
      <p:bldP spid="294934" grpId="0"/>
      <p:bldP spid="294935" grpId="0"/>
      <p:bldP spid="294938" grpId="0"/>
      <p:bldP spid="294939" grpId="0"/>
      <p:bldP spid="294940" grpId="0"/>
      <p:bldP spid="294941" grpId="0"/>
      <p:bldP spid="294941" grpId="1"/>
      <p:bldP spid="294941" grpId="2"/>
      <p:bldP spid="2949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новые уроки\открытые уроки\x_3f1803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6"/>
            <a:ext cx="9144000" cy="68551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42873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6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F:\работа\конкурсы мои\gif\timer 05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11" y="642918"/>
            <a:ext cx="1423045" cy="332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423" t="54447" r="32146" b="16515"/>
          <a:stretch>
            <a:fillRect/>
          </a:stretch>
        </p:blipFill>
        <p:spPr bwMode="auto">
          <a:xfrm>
            <a:off x="285720" y="642918"/>
            <a:ext cx="8715436" cy="45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5429264"/>
            <a:ext cx="42148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Ответы: 1) 12см</a:t>
            </a:r>
            <a:r>
              <a:rPr lang="ru-RU" baseline="30000" dirty="0" smtClean="0"/>
              <a:t>2 </a:t>
            </a:r>
          </a:p>
          <a:p>
            <a:r>
              <a:rPr lang="ru-RU" dirty="0" smtClean="0"/>
              <a:t> 2)18 см</a:t>
            </a:r>
            <a:r>
              <a:rPr lang="ru-RU" baseline="30000" dirty="0" smtClean="0"/>
              <a:t>2 </a:t>
            </a:r>
            <a:endParaRPr lang="ru-RU" dirty="0" smtClean="0"/>
          </a:p>
          <a:p>
            <a:r>
              <a:rPr lang="ru-RU" dirty="0" smtClean="0"/>
              <a:t> 3)8</a:t>
            </a:r>
            <a:r>
              <a:rPr lang="ru-RU" sz="2000" dirty="0" smtClean="0"/>
              <a:t>см</a:t>
            </a:r>
            <a:r>
              <a:rPr lang="ru-RU" sz="2000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4)</a:t>
            </a:r>
            <a:r>
              <a:rPr lang="ru-RU" sz="2000" baseline="30000" dirty="0" smtClean="0"/>
              <a:t>  </a:t>
            </a:r>
            <a:r>
              <a:rPr lang="ru-RU" sz="2000" dirty="0" smtClean="0"/>
              <a:t> 28 см</a:t>
            </a:r>
            <a:r>
              <a:rPr lang="ru-RU" sz="2000" baseline="30000" dirty="0" smtClean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5429264"/>
            <a:ext cx="4071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Ответы: 1) 18см</a:t>
            </a:r>
            <a:r>
              <a:rPr lang="ru-RU" baseline="30000" dirty="0" smtClean="0"/>
              <a:t>2 </a:t>
            </a:r>
          </a:p>
          <a:p>
            <a:r>
              <a:rPr lang="ru-RU" dirty="0" smtClean="0"/>
              <a:t> 2)20 см</a:t>
            </a:r>
            <a:r>
              <a:rPr lang="ru-RU" baseline="30000" dirty="0" smtClean="0"/>
              <a:t>2 </a:t>
            </a:r>
            <a:endParaRPr lang="ru-RU" dirty="0" smtClean="0"/>
          </a:p>
          <a:p>
            <a:r>
              <a:rPr lang="ru-RU" dirty="0" smtClean="0"/>
              <a:t> 3)10</a:t>
            </a:r>
            <a:r>
              <a:rPr lang="ru-RU" sz="2000" dirty="0" smtClean="0"/>
              <a:t>см</a:t>
            </a:r>
            <a:r>
              <a:rPr lang="ru-RU" sz="2000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4)</a:t>
            </a:r>
            <a:r>
              <a:rPr lang="ru-RU" sz="2000" baseline="30000" dirty="0" smtClean="0"/>
              <a:t>  </a:t>
            </a:r>
            <a:r>
              <a:rPr lang="ru-RU" sz="2000" dirty="0" smtClean="0"/>
              <a:t>20 см</a:t>
            </a:r>
            <a:r>
              <a:rPr lang="ru-RU" sz="2000" baseline="30000" dirty="0" smtClean="0"/>
              <a:t>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143116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 698, 703 п.21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новые уроки\открытые уроки\x_3f1803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6"/>
            <a:ext cx="9144000" cy="6855184"/>
          </a:xfrm>
          <a:prstGeom prst="rect">
            <a:avLst/>
          </a:prstGeom>
          <a:noFill/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2071678"/>
            <a:ext cx="1021560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Сегодня на уроке я узнал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…»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Мне было труднее всего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…»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Самым полезным для меня было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…»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42860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Продолжите фразы: </a:t>
            </a: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параллелограмм\карта к уроку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67" t="16090" r="8330" b="13819"/>
          <a:stretch>
            <a:fillRect/>
          </a:stretch>
        </p:blipFill>
        <p:spPr bwMode="auto">
          <a:xfrm>
            <a:off x="0" y="0"/>
            <a:ext cx="9377265" cy="6858000"/>
          </a:xfrm>
          <a:prstGeom prst="rect">
            <a:avLst/>
          </a:prstGeom>
          <a:noFill/>
        </p:spPr>
      </p:pic>
      <p:sp>
        <p:nvSpPr>
          <p:cNvPr id="8" name="Text Box 63">
            <a:extLst>
              <a:ext uri="{FF2B5EF4-FFF2-40B4-BE49-F238E27FC236}">
                <a16:creationId xmlns:a16="http://schemas.microsoft.com/office/drawing/2014/main" xmlns="" id="{CB96DD7A-9753-4A9B-86F1-7FD4CC7C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918"/>
            <a:ext cx="4143404" cy="1815882"/>
          </a:xfrm>
          <a:prstGeom prst="rect">
            <a:avLst/>
          </a:prstGeom>
          <a:solidFill>
            <a:srgbClr val="99FF66"/>
          </a:soli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Верно ли , что  площадь квадрата равна сумме сторон? Чему равна площадь квадрата?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xmlns="" id="{2EA3E087-DFFF-44ED-9AF5-082AE616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1669"/>
            <a:ext cx="9358346" cy="646331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Что называют площадью многоугольника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990099"/>
              </a:solidFill>
              <a:latin typeface="Arial" charset="0"/>
            </a:endParaRPr>
          </a:p>
        </p:txBody>
      </p:sp>
      <p:sp>
        <p:nvSpPr>
          <p:cNvPr id="11" name="Text Box 65">
            <a:extLst>
              <a:ext uri="{FF2B5EF4-FFF2-40B4-BE49-F238E27FC236}">
                <a16:creationId xmlns:a16="http://schemas.microsoft.com/office/drawing/2014/main" xmlns="" id="{68091B77-4092-4549-9672-0A17D92C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8" y="785794"/>
            <a:ext cx="4857752" cy="1569660"/>
          </a:xfrm>
          <a:prstGeom prst="rect">
            <a:avLst/>
          </a:prstGeom>
          <a:solidFill>
            <a:schemeClr val="accent3"/>
          </a:soli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3)Верно ли ,что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прямоугольника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равна произведению длин  его соседних сторон?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xmlns="" id="{41BA9EE1-3100-47AA-A2FA-C202EC43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2500306"/>
            <a:ext cx="3643306" cy="353943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ru-RU" sz="2800" dirty="0" smtClean="0"/>
              <a:t>4).Сторона прямоугольника равна 15см и образует с диагональю угол 30. Найдите площадь прямоугольника ?</a:t>
            </a: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xmlns="" id="{687CE209-C4E4-46A4-9B58-4D2F5BB6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5).Какие многоугольники называются равновеликими?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29058" y="2571744"/>
            <a:ext cx="5453096" cy="3539430"/>
            <a:chOff x="3929058" y="2571744"/>
            <a:chExt cx="5453096" cy="3539430"/>
          </a:xfrm>
        </p:grpSpPr>
        <p:sp>
          <p:nvSpPr>
            <p:cNvPr id="15" name="Text Box 64">
              <a:extLst>
                <a:ext uri="{FF2B5EF4-FFF2-40B4-BE49-F238E27FC236}">
                  <a16:creationId xmlns:a16="http://schemas.microsoft.com/office/drawing/2014/main" xmlns="" id="{5DB1A8FD-341C-42F2-A2EF-658656E3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058" y="2571744"/>
              <a:ext cx="5453096" cy="353943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CC"/>
              </a:extrusionClr>
            </a:sp3d>
          </p:spPr>
          <p:txBody>
            <a:bodyPr wrap="none">
              <a:spAutoFit/>
              <a:flatTx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6).Укажите равновеликие фигуры</a:t>
              </a:r>
              <a:r>
                <a:rPr lang="ru-RU" sz="3200" dirty="0" smtClean="0"/>
                <a:t>.</a:t>
              </a:r>
            </a:p>
            <a:p>
              <a:endParaRPr lang="ru-RU" sz="3200" dirty="0" smtClean="0"/>
            </a:p>
            <a:p>
              <a:endParaRPr lang="ru-RU" sz="3200" dirty="0" smtClean="0"/>
            </a:p>
            <a:p>
              <a:endParaRPr lang="ru-RU" sz="3200" dirty="0" smtClean="0"/>
            </a:p>
            <a:p>
              <a:endParaRPr lang="ru-RU" sz="3200" dirty="0" smtClean="0"/>
            </a:p>
            <a:p>
              <a:endParaRPr lang="ru-RU" sz="3200" dirty="0" smtClean="0"/>
            </a:p>
            <a:p>
              <a:endParaRPr lang="ru-RU" sz="3200" dirty="0"/>
            </a:p>
          </p:txBody>
        </p:sp>
        <p:pic>
          <p:nvPicPr>
            <p:cNvPr id="16" name="Рисунок 15" descr="C:\Users\user\Desktop\005.jpg"/>
            <p:cNvPicPr/>
            <p:nvPr/>
          </p:nvPicPr>
          <p:blipFill>
            <a:blip r:embed="rId4" cstate="print"/>
            <a:srcRect l="13115" t="18118" r="21311" b="17708"/>
            <a:stretch>
              <a:fillRect/>
            </a:stretch>
          </p:blipFill>
          <p:spPr bwMode="auto">
            <a:xfrm>
              <a:off x="4572000" y="3143248"/>
              <a:ext cx="4357718" cy="27146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659 0.508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143000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https://fb.ru/misc/i/gallery/73489/2392510.jpg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https://s1.fotobus.msk.ru/photo/13/83/06/1383066.jpg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https://i.pinimg.com/originals/df/8b/81/df8b810d6b0f03298b4c538d4b674764.jpg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https://mobimg.b-cdn.net/v3/fetch/a4/a4259215091c0167469f4c1bfa5ba157.jpeg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клумба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http://moydomik.net/uploads/posts/2017-04/1492601191_klumba-iz-mnogoletnikov-foto-2.jpg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https://kazan.promindex.ru/files/images/product/large_image/118/1175685/ustroystvo-cvetnikov_599fa6158036b.jpg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https://www.5-nt.ru/Upload/images/303600300.jpg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здания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https://i.archi.ru/i/207986.jpg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https://na-dache.pro/uploads/posts/2021-11/1635942689_20-na-dache-pro-p-dom-svechka-foto-22.jpg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http://static.esosedi.org/fiber/153367/fit/1400x1000/zh_d_vokzal_perron_.png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парашютисты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https://i.mycdn.me/i?r=AyH4iRPQ2q0otWIFepML2LxRsZdJg4h2AFUA9LiSw2F2QQ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https://a.d-cd.net/2a49bv/960.jpg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велосипеды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https://velo-track.ru/upload/iblock/e39/e39fd09f22c5190cea60f03fc4055b11.jpeg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https://citycycle.ru/upload/product_images/331044/a060e22a126960cba35b184b4be5fc53_1320x880.jpeg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/>
              <a:t> Геометрия 8 класс - Мерзляк А.Г., Полонский В.Б., Якир М.С. (Москва, издательский центр «</a:t>
            </a:r>
            <a:r>
              <a:rPr lang="ru-RU" sz="1400" b="1" dirty="0" err="1" smtClean="0"/>
              <a:t>Вентана</a:t>
            </a:r>
            <a:r>
              <a:rPr lang="ru-RU" sz="1400" b="1" dirty="0" smtClean="0"/>
              <a:t>- Граф» 2018г.)</a:t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0010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https://parketme.ru/image/cache/catalog/esse/elka/Elka-franch-oklahome-600x600.jpg</a:t>
            </a:r>
            <a:r>
              <a:rPr lang="ru-RU" sz="1200" dirty="0" smtClean="0"/>
              <a:t> паркет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360" cap="sq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en-US" sz="4000" kern="10" dirty="0" smtClean="0">
                <a:ln w="9360" cap="sq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kern="10" dirty="0" smtClean="0">
                <a:ln w="9360" cap="sq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источников и литературы: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араллелограмм\Новая папка\dacha-2015-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095647" cy="2321735"/>
          </a:xfrm>
          <a:prstGeom prst="rect">
            <a:avLst/>
          </a:prstGeom>
          <a:noFill/>
        </p:spPr>
      </p:pic>
      <p:pic>
        <p:nvPicPr>
          <p:cNvPr id="5122" name="Picture 2" descr="C:\Users\user\Desktop\для моего урока\1492601191_klumba-iz-mnogoletnikov-fot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3053883" cy="2125425"/>
          </a:xfrm>
          <a:prstGeom prst="rect">
            <a:avLst/>
          </a:prstGeom>
          <a:noFill/>
        </p:spPr>
      </p:pic>
      <p:pic>
        <p:nvPicPr>
          <p:cNvPr id="5123" name="Picture 3" descr="C:\Users\user\Desktop\для моего урока\ustroystvo-cvetnikov_599fa6158036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6"/>
            <a:ext cx="3095626" cy="2321719"/>
          </a:xfrm>
          <a:prstGeom prst="rect">
            <a:avLst/>
          </a:prstGeom>
          <a:noFill/>
        </p:spPr>
      </p:pic>
      <p:pic>
        <p:nvPicPr>
          <p:cNvPr id="5124" name="Picture 4" descr="C:\Users\user\Desktop\для моего урока\303600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71876"/>
            <a:ext cx="3635372" cy="272652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картинок  удалите лишнюю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14298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0005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5857892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1285860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моего урока\2079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643338" cy="2428892"/>
          </a:xfrm>
          <a:prstGeom prst="rect">
            <a:avLst/>
          </a:prstGeom>
          <a:noFill/>
        </p:spPr>
      </p:pic>
      <p:pic>
        <p:nvPicPr>
          <p:cNvPr id="5" name="Picture 5" descr="C:\Users\user\Desktop\параллелограмм\Новая папка\Dockland_Hamburg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29066"/>
            <a:ext cx="3679344" cy="2446372"/>
          </a:xfrm>
          <a:prstGeom prst="rect">
            <a:avLst/>
          </a:prstGeom>
          <a:noFill/>
        </p:spPr>
      </p:pic>
      <p:pic>
        <p:nvPicPr>
          <p:cNvPr id="6147" name="Picture 3" descr="C:\Users\user\Desktop\для моего урока\1635942689_20-na-dache-pro-p-dom-svechka-foto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53662"/>
            <a:ext cx="3286148" cy="2464612"/>
          </a:xfrm>
          <a:prstGeom prst="rect">
            <a:avLst/>
          </a:prstGeom>
          <a:noFill/>
        </p:spPr>
      </p:pic>
      <p:pic>
        <p:nvPicPr>
          <p:cNvPr id="6148" name="Picture 4" descr="C:\Users\user\Desktop\для моего урока\zh_d_vokzal_perron_.jpg"/>
          <p:cNvPicPr>
            <a:picLocks noChangeAspect="1" noChangeArrowheads="1"/>
          </p:cNvPicPr>
          <p:nvPr/>
        </p:nvPicPr>
        <p:blipFill>
          <a:blip r:embed="rId6" cstate="print"/>
          <a:srcRect l="13281"/>
          <a:stretch>
            <a:fillRect/>
          </a:stretch>
        </p:blipFill>
        <p:spPr bwMode="auto">
          <a:xfrm>
            <a:off x="4643437" y="1142984"/>
            <a:ext cx="3759911" cy="23041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картинок удалите лишнюю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1433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1433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3572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3572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wnloads\91514.jpg"/>
          <p:cNvPicPr>
            <a:picLocks noChangeAspect="1" noChangeArrowheads="1"/>
          </p:cNvPicPr>
          <p:nvPr/>
        </p:nvPicPr>
        <p:blipFill>
          <a:blip r:embed="rId3" cstate="print"/>
          <a:srcRect r="16796" b="15624"/>
          <a:stretch>
            <a:fillRect/>
          </a:stretch>
        </p:blipFill>
        <p:spPr bwMode="auto">
          <a:xfrm>
            <a:off x="571472" y="4429132"/>
            <a:ext cx="2870749" cy="2183387"/>
          </a:xfrm>
          <a:prstGeom prst="rect">
            <a:avLst/>
          </a:prstGeom>
          <a:noFill/>
        </p:spPr>
      </p:pic>
      <p:pic>
        <p:nvPicPr>
          <p:cNvPr id="4098" name="Picture 2" descr="C:\Users\user\Desktop\для моего урока\авт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121152" cy="2087880"/>
          </a:xfrm>
          <a:prstGeom prst="rect">
            <a:avLst/>
          </a:prstGeom>
          <a:noFill/>
        </p:spPr>
      </p:pic>
      <p:pic>
        <p:nvPicPr>
          <p:cNvPr id="4100" name="Picture 4" descr="C:\Users\user\Desktop\для моего урока\1383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357694"/>
            <a:ext cx="3071802" cy="2047868"/>
          </a:xfrm>
          <a:prstGeom prst="rect">
            <a:avLst/>
          </a:prstGeom>
          <a:noFill/>
        </p:spPr>
      </p:pic>
      <p:pic>
        <p:nvPicPr>
          <p:cNvPr id="4101" name="Picture 5" descr="C:\Users\user\Desktop\для моего урока\df8b810d6b0f03298b4c538d4b6747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285860"/>
            <a:ext cx="2571736" cy="1928802"/>
          </a:xfrm>
          <a:prstGeom prst="rect">
            <a:avLst/>
          </a:prstGeom>
          <a:noFill/>
        </p:spPr>
      </p:pic>
      <p:pic>
        <p:nvPicPr>
          <p:cNvPr id="4102" name="Picture 6" descr="C:\Users\user\Desktop\для моего урока\a4259215091c0167469f4c1bfa5ba15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357430"/>
            <a:ext cx="2857488" cy="21431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картинок  удалите лишнюю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5001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0716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01024" y="9286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4338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8578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араллелограмм\Новая папка\bc415b4bc725c959e72b83bf993010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786314" y="1285860"/>
            <a:ext cx="3357586" cy="5036378"/>
          </a:xfrm>
          <a:prstGeom prst="rect">
            <a:avLst/>
          </a:prstGeom>
          <a:noFill/>
        </p:spPr>
      </p:pic>
      <p:sp>
        <p:nvSpPr>
          <p:cNvPr id="7170" name="AutoShape 2" descr="C:\Users\user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25195" t="27832" r="25586" b="31152"/>
          <a:stretch>
            <a:fillRect/>
          </a:stretch>
        </p:blipFill>
        <p:spPr bwMode="auto">
          <a:xfrm>
            <a:off x="500034" y="4000504"/>
            <a:ext cx="35361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Users\user\Desktop\для моего урока\960.jpg"/>
          <p:cNvPicPr>
            <a:picLocks noChangeAspect="1" noChangeArrowheads="1"/>
          </p:cNvPicPr>
          <p:nvPr/>
        </p:nvPicPr>
        <p:blipFill>
          <a:blip r:embed="rId5"/>
          <a:srcRect l="14062" r="7031" b="11230"/>
          <a:stretch>
            <a:fillRect/>
          </a:stretch>
        </p:blipFill>
        <p:spPr bwMode="auto">
          <a:xfrm>
            <a:off x="571472" y="1142984"/>
            <a:ext cx="3503568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картинок  удалите лишнюю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5716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3576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3572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5051" t="51456" r="13381" b="21711"/>
          <a:stretch>
            <a:fillRect/>
          </a:stretch>
        </p:blipFill>
        <p:spPr bwMode="auto">
          <a:xfrm>
            <a:off x="5000628" y="1785926"/>
            <a:ext cx="3643338" cy="24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esktop\для моего урока\e39fd09f22c5190cea60f03fc4055b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3571870" cy="2266153"/>
          </a:xfrm>
          <a:prstGeom prst="rect">
            <a:avLst/>
          </a:prstGeom>
          <a:noFill/>
        </p:spPr>
      </p:pic>
      <p:pic>
        <p:nvPicPr>
          <p:cNvPr id="3076" name="Picture 4" descr="C:\Users\user\Desktop\для моего урока\a060e22a126960cba35b184b4be5fc53_1320x88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3821901" cy="25479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картинок удалите лишнюю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2148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4287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геометрическая фигура объединяет эти картинки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араллелограмм\Новая папка\bc415b4bc725c959e72b83bf993010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2350554" cy="3525831"/>
          </a:xfrm>
          <a:prstGeom prst="rect">
            <a:avLst/>
          </a:prstGeom>
          <a:noFill/>
        </p:spPr>
      </p:pic>
      <p:pic>
        <p:nvPicPr>
          <p:cNvPr id="5" name="Picture 4" descr="C:\Users\user\Desktop\параллелограмм\Новая папка\dacha-2015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3121152" cy="2340864"/>
          </a:xfrm>
          <a:prstGeom prst="rect">
            <a:avLst/>
          </a:prstGeom>
          <a:noFill/>
        </p:spPr>
      </p:pic>
      <p:pic>
        <p:nvPicPr>
          <p:cNvPr id="2051" name="Picture 3" descr="C:\Users\user\Downloads\91514.jpg"/>
          <p:cNvPicPr>
            <a:picLocks noChangeAspect="1" noChangeArrowheads="1"/>
          </p:cNvPicPr>
          <p:nvPr/>
        </p:nvPicPr>
        <p:blipFill>
          <a:blip r:embed="rId5" cstate="print"/>
          <a:srcRect r="16796" b="15624"/>
          <a:stretch>
            <a:fillRect/>
          </a:stretch>
        </p:blipFill>
        <p:spPr bwMode="auto">
          <a:xfrm>
            <a:off x="383618" y="1785926"/>
            <a:ext cx="2629976" cy="200026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55051" t="51456" r="13381" b="21711"/>
          <a:stretch>
            <a:fillRect/>
          </a:stretch>
        </p:blipFill>
        <p:spPr bwMode="auto">
          <a:xfrm>
            <a:off x="6572264" y="1785926"/>
            <a:ext cx="231122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Users\user\Desktop\параллелограмм\Новая папка\Dockland_Hamburg_2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500570"/>
            <a:ext cx="279351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1468</TotalTime>
  <Words>964</Words>
  <Application>Microsoft Office PowerPoint</Application>
  <PresentationFormat>Экран (4:3)</PresentationFormat>
  <Paragraphs>245</Paragraphs>
  <Slides>30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Тема1</vt:lpstr>
      <vt:lpstr>Формула</vt:lpstr>
      <vt:lpstr>Урок геометрии  в 8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Какая геометрическая фигура объединяет эти картинки?</vt:lpstr>
      <vt:lpstr>Слайд 10</vt:lpstr>
      <vt:lpstr>Тема урока</vt:lpstr>
      <vt:lpstr>Цель урока:</vt:lpstr>
      <vt:lpstr>Слайд 13</vt:lpstr>
      <vt:lpstr>Работа в группе.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задание:</vt:lpstr>
      <vt:lpstr>Слайд 29</vt:lpstr>
      <vt:lpstr>автобус https://fb.ru/misc/i/gallery/73489/2392510.jpg  https://s1.fotobus.msk.ru/photo/13/83/06/1383066.jpg машина https://i.pinimg.com/originals/df/8b/81/df8b810d6b0f03298b4c538d4b674764.jpg https://mobimg.b-cdn.net/v3/fetch/a4/a4259215091c0167469f4c1bfa5ba157.jpeg клумба http://moydomik.net/uploads/posts/2017-04/1492601191_klumba-iz-mnogoletnikov-foto-2.jpg https://kazan.promindex.ru/files/images/product/large_image/118/1175685/ustroystvo-cvetnikov_599fa6158036b.jpg https://www.5-nt.ru/Upload/images/303600300.jpg здания  https://i.archi.ru/i/207986.jpg https://na-dache.pro/uploads/posts/2021-11/1635942689_20-na-dache-pro-p-dom-svechka-foto-22.jpg http://static.esosedi.org/fiber/153367/fit/1400x1000/zh_d_vokzal_perron_.png парашютисты https://i.mycdn.me/i?r=AyH4iRPQ2q0otWIFepML2LxRsZdJg4h2AFUA9LiSw2F2QQ https://a.d-cd.net/2a49bv/960.jpg велосипеды https://velo-track.ru/upload/iblock/e39/e39fd09f22c5190cea60f03fc4055b11.jpeg https://citycycle.ru/upload/product_images/331044/a060e22a126960cba35b184b4be5fc53_1320x880.jpeg  Геометрия 8 класс - Мерзляк А.Г., Полонский В.Б., Якир М.С. (Москва, издательский центр «Вентана- Граф» 2018г.)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162</cp:revision>
  <dcterms:created xsi:type="dcterms:W3CDTF">2022-04-09T06:34:02Z</dcterms:created>
  <dcterms:modified xsi:type="dcterms:W3CDTF">2023-10-31T18:42:59Z</dcterms:modified>
</cp:coreProperties>
</file>