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6"/>
  </p:notesMasterIdLst>
  <p:handoutMasterIdLst>
    <p:handoutMasterId r:id="rId37"/>
  </p:handoutMasterIdLst>
  <p:sldIdLst>
    <p:sldId id="277" r:id="rId3"/>
    <p:sldId id="278" r:id="rId4"/>
    <p:sldId id="295" r:id="rId5"/>
    <p:sldId id="301" r:id="rId6"/>
    <p:sldId id="296" r:id="rId7"/>
    <p:sldId id="298" r:id="rId8"/>
    <p:sldId id="299" r:id="rId9"/>
    <p:sldId id="303" r:id="rId10"/>
    <p:sldId id="275" r:id="rId11"/>
    <p:sldId id="304" r:id="rId12"/>
    <p:sldId id="285" r:id="rId13"/>
    <p:sldId id="288" r:id="rId14"/>
    <p:sldId id="289" r:id="rId15"/>
    <p:sldId id="286" r:id="rId16"/>
    <p:sldId id="287" r:id="rId17"/>
    <p:sldId id="290" r:id="rId18"/>
    <p:sldId id="291" r:id="rId19"/>
    <p:sldId id="308" r:id="rId20"/>
    <p:sldId id="309" r:id="rId21"/>
    <p:sldId id="310" r:id="rId22"/>
    <p:sldId id="292" r:id="rId23"/>
    <p:sldId id="293" r:id="rId24"/>
    <p:sldId id="312" r:id="rId25"/>
    <p:sldId id="313" r:id="rId26"/>
    <p:sldId id="314" r:id="rId27"/>
    <p:sldId id="320" r:id="rId28"/>
    <p:sldId id="276" r:id="rId29"/>
    <p:sldId id="315" r:id="rId30"/>
    <p:sldId id="294" r:id="rId31"/>
    <p:sldId id="316" r:id="rId32"/>
    <p:sldId id="284" r:id="rId33"/>
    <p:sldId id="297" r:id="rId34"/>
    <p:sldId id="3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20025" autoAdjust="0"/>
    <p:restoredTop sz="94660"/>
  </p:normalViewPr>
  <p:slideViewPr>
    <p:cSldViewPr snapToGrid="0">
      <p:cViewPr varScale="1">
        <p:scale>
          <a:sx n="54" d="100"/>
          <a:sy n="54" d="100"/>
        </p:scale>
        <p:origin x="-485" y="-62"/>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1236" y="4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DD71D7-55AC-46BD-81B3-09AB2F9EFBD8}" type="datetimeFigureOut">
              <a:rPr lang="ru-RU" smtClean="0"/>
              <a:pPr/>
              <a:t>18.05.2021</a:t>
            </a:fld>
            <a:endParaRPr lang="ru-RU" dirty="0"/>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40BD58-3BFF-4EAF-BB8B-AC67FE801E47}" type="slidenum">
              <a:rPr lang="ru-RU" smtClean="0"/>
              <a:pPr/>
              <a:t>‹#›</a:t>
            </a:fld>
            <a:endParaRPr lang="ru-RU" dirty="0"/>
          </a:p>
        </p:txBody>
      </p:sp>
    </p:spTree>
    <p:extLst>
      <p:ext uri="{BB962C8B-B14F-4D97-AF65-F5344CB8AC3E}">
        <p14:creationId xmlns:p14="http://schemas.microsoft.com/office/powerpoint/2010/main" xmlns="" val="4010594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9424F-BB59-4F4E-9822-4CA3E770FFD2}" type="datetimeFigureOut">
              <a:rPr lang="ru-RU" smtClean="0"/>
              <a:pPr/>
              <a:t>18.05.2021</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22CDD-9D6C-4F63-9EC2-648226624108}" type="slidenum">
              <a:rPr lang="ru-RU" smtClean="0"/>
              <a:pPr/>
              <a:t>‹#›</a:t>
            </a:fld>
            <a:endParaRPr lang="ru-RU" dirty="0"/>
          </a:p>
        </p:txBody>
      </p:sp>
    </p:spTree>
    <p:extLst>
      <p:ext uri="{BB962C8B-B14F-4D97-AF65-F5344CB8AC3E}">
        <p14:creationId xmlns:p14="http://schemas.microsoft.com/office/powerpoint/2010/main" xmlns="" val="851026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66800" y="2606040"/>
            <a:ext cx="10058400" cy="2743200"/>
          </a:xfrm>
        </p:spPr>
        <p:txBody>
          <a:bodyPr anchor="b">
            <a:normAutofit/>
          </a:bodyPr>
          <a:lstStyle>
            <a:lvl1pPr algn="l">
              <a:lnSpc>
                <a:spcPct val="80000"/>
              </a:lnSpc>
              <a:defRPr sz="6800">
                <a:solidFill>
                  <a:schemeClr val="tx1"/>
                </a:solidFill>
                <a:effectLst>
                  <a:outerShdw blurRad="38100" dist="25400" dir="18900000" algn="bl" rotWithShape="0">
                    <a:schemeClr val="bg1">
                      <a:alpha val="80000"/>
                    </a:schemeClr>
                  </a:outerShdw>
                </a:effectLst>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1066800" y="5360437"/>
            <a:ext cx="10058400" cy="365760"/>
          </a:xfrm>
        </p:spPr>
        <p:txBody>
          <a:bodyPr>
            <a:normAutofit/>
          </a:bodyPr>
          <a:lstStyle>
            <a:lvl1pPr marL="0" indent="0" algn="l">
              <a:spcBef>
                <a:spcPts val="0"/>
              </a:spcBef>
              <a:buNone/>
              <a:defRPr sz="2000" b="1" cap="all" baseline="0">
                <a:solidFill>
                  <a:schemeClr val="accent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dirty="0"/>
          </a:p>
        </p:txBody>
      </p:sp>
      <p:sp>
        <p:nvSpPr>
          <p:cNvPr id="8" name="Прямоугольник 7"/>
          <p:cNvSpPr/>
          <p:nvPr userDrawn="1"/>
        </p:nvSpPr>
        <p:spPr>
          <a:xfrm>
            <a:off x="0" y="5888736"/>
            <a:ext cx="12192000" cy="109728"/>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Прямоугольник 8"/>
          <p:cNvSpPr/>
          <p:nvPr userDrawn="1"/>
        </p:nvSpPr>
        <p:spPr>
          <a:xfrm>
            <a:off x="0" y="5888736"/>
            <a:ext cx="12192000" cy="109728"/>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7988627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24771542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525000" y="382230"/>
            <a:ext cx="1371600" cy="5561369"/>
          </a:xfrm>
        </p:spPr>
        <p:txBody>
          <a:bodyPr vert="eaVert"/>
          <a:lstStyle/>
          <a:p>
            <a:r>
              <a:rPr lang="ru-RU" smtClean="0"/>
              <a:t>Образец заголовка</a:t>
            </a:r>
            <a:endParaRPr lang="ru-RU" dirty="0"/>
          </a:p>
        </p:txBody>
      </p:sp>
      <p:sp>
        <p:nvSpPr>
          <p:cNvPr id="3" name="Вертикальный текст 2"/>
          <p:cNvSpPr>
            <a:spLocks noGrp="1"/>
          </p:cNvSpPr>
          <p:nvPr>
            <p:ph type="body" orient="vert" idx="1"/>
          </p:nvPr>
        </p:nvSpPr>
        <p:spPr>
          <a:xfrm>
            <a:off x="1295400" y="382230"/>
            <a:ext cx="7863840" cy="556137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252463502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p>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311244411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extLst mod="1">
    <p:ext uri="{DCECCB84-F9BA-43D5-87BE-67443E8EF086}">
      <p15:sldGuideLst xmlns=""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bwMode="hidden">
          <a:xfrm>
            <a:off x="7753739" y="283"/>
            <a:ext cx="4435717" cy="6856286"/>
          </a:xfrm>
          <a:prstGeom prst="rect">
            <a:avLst/>
          </a:prstGeom>
        </p:spPr>
      </p:pic>
      <p:sp>
        <p:nvSpPr>
          <p:cNvPr id="2" name="Заголовок 1"/>
          <p:cNvSpPr>
            <a:spLocks noGrp="1"/>
          </p:cNvSpPr>
          <p:nvPr>
            <p:ph type="title"/>
          </p:nvPr>
        </p:nvSpPr>
        <p:spPr>
          <a:xfrm>
            <a:off x="1066800" y="1565829"/>
            <a:ext cx="5943600" cy="4114800"/>
          </a:xfrm>
        </p:spPr>
        <p:txBody>
          <a:bodyPr anchor="b">
            <a:normAutofit/>
          </a:bodyPr>
          <a:lstStyle>
            <a:lvl1pPr>
              <a:lnSpc>
                <a:spcPct val="80000"/>
              </a:lnSpc>
              <a:defRPr sz="5400">
                <a:effectLst>
                  <a:outerShdw blurRad="38100" dist="25400" dir="18900000" algn="bl" rotWithShape="0">
                    <a:schemeClr val="bg1">
                      <a:alpha val="80000"/>
                    </a:schemeClr>
                  </a:outerShdw>
                </a:effectLst>
              </a:defRPr>
            </a:lvl1pPr>
          </a:lstStyle>
          <a:p>
            <a:r>
              <a:rPr lang="ru-RU" smtClean="0"/>
              <a:t>Образец заголовка</a:t>
            </a:r>
            <a:endParaRPr lang="ru-RU" dirty="0"/>
          </a:p>
        </p:txBody>
      </p:sp>
      <p:sp>
        <p:nvSpPr>
          <p:cNvPr id="3" name="Текст 2"/>
          <p:cNvSpPr>
            <a:spLocks noGrp="1"/>
          </p:cNvSpPr>
          <p:nvPr>
            <p:ph type="body" idx="1"/>
          </p:nvPr>
        </p:nvSpPr>
        <p:spPr>
          <a:xfrm>
            <a:off x="1066801" y="5682343"/>
            <a:ext cx="5943600" cy="410547"/>
          </a:xfrm>
        </p:spPr>
        <p:txBody>
          <a:bodyPr>
            <a:normAutofit/>
          </a:bodyPr>
          <a:lstStyle>
            <a:lvl1pPr marL="0" indent="0">
              <a:spcBef>
                <a:spcPts val="0"/>
              </a:spcBef>
              <a:buNone/>
              <a:defRPr sz="2200" b="1" cap="all" baseline="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smtClean="0"/>
              <a:t>Образец текста</a:t>
            </a:r>
          </a:p>
        </p:txBody>
      </p:sp>
      <p:sp>
        <p:nvSpPr>
          <p:cNvPr id="9" name="Прямоугольник 8"/>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35067780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Объект 2"/>
          <p:cNvSpPr>
            <a:spLocks noGrp="1"/>
          </p:cNvSpPr>
          <p:nvPr>
            <p:ph sz="half" idx="1"/>
          </p:nvPr>
        </p:nvSpPr>
        <p:spPr>
          <a:xfrm>
            <a:off x="1295400"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199" y="1825625"/>
            <a:ext cx="4724400" cy="4117975"/>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Дата 4"/>
          <p:cNvSpPr>
            <a:spLocks noGrp="1"/>
          </p:cNvSpPr>
          <p:nvPr>
            <p:ph type="dt" sz="half" idx="10"/>
          </p:nvPr>
        </p:nvSpPr>
        <p:spPr/>
        <p:txBody>
          <a:bodyPr/>
          <a:lstStyle/>
          <a:p>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40445679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Текст 2"/>
          <p:cNvSpPr>
            <a:spLocks noGrp="1"/>
          </p:cNvSpPr>
          <p:nvPr>
            <p:ph type="body" idx="1"/>
          </p:nvPr>
        </p:nvSpPr>
        <p:spPr>
          <a:xfrm>
            <a:off x="1295400"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1295400"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Текст 4"/>
          <p:cNvSpPr>
            <a:spLocks noGrp="1"/>
          </p:cNvSpPr>
          <p:nvPr>
            <p:ph type="body" sz="quarter" idx="3"/>
          </p:nvPr>
        </p:nvSpPr>
        <p:spPr>
          <a:xfrm>
            <a:off x="6167628" y="1828800"/>
            <a:ext cx="4727448" cy="641350"/>
          </a:xfrm>
        </p:spPr>
        <p:txBody>
          <a:bodyPr anchor="ctr">
            <a:normAutofit/>
          </a:bodyPr>
          <a:lstStyle>
            <a:lvl1pPr marL="0" indent="0">
              <a:spcBef>
                <a:spcPts val="0"/>
              </a:spcBef>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69152" y="2470151"/>
            <a:ext cx="4727448" cy="3473450"/>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7" name="Дата 6"/>
          <p:cNvSpPr>
            <a:spLocks noGrp="1"/>
          </p:cNvSpPr>
          <p:nvPr>
            <p:ph type="dt" sz="half" idx="10"/>
          </p:nvPr>
        </p:nvSpPr>
        <p:spPr/>
        <p:txBody>
          <a:bodyPr/>
          <a:lstStyle/>
          <a:p>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33979065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dirty="0"/>
          </a:p>
        </p:txBody>
      </p:sp>
      <p:sp>
        <p:nvSpPr>
          <p:cNvPr id="3" name="Дата 2"/>
          <p:cNvSpPr>
            <a:spLocks noGrp="1"/>
          </p:cNvSpPr>
          <p:nvPr>
            <p:ph type="dt" sz="half" idx="10"/>
          </p:nvPr>
        </p:nvSpPr>
        <p:spPr/>
        <p:txBody>
          <a:bodyPr/>
          <a:lstStyle/>
          <a:p>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323897671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21468172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a:stretch/>
        </p:blipFill>
        <p:spPr bwMode="hidden">
          <a:xfrm>
            <a:off x="7753739" y="283"/>
            <a:ext cx="4435717" cy="6856286"/>
          </a:xfrm>
          <a:prstGeom prst="rect">
            <a:avLst/>
          </a:prstGeom>
        </p:spPr>
      </p:pic>
      <p:sp>
        <p:nvSpPr>
          <p:cNvPr id="10" name="Прямоугольник 9"/>
          <p:cNvSpPr/>
          <p:nvPr userDrawn="1"/>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Прямоугольник 10"/>
          <p:cNvSpPr/>
          <p:nvPr userDrawn="1"/>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p:nvPr>
        </p:nvSpPr>
        <p:spPr>
          <a:xfrm>
            <a:off x="8229601" y="2514600"/>
            <a:ext cx="3474720" cy="1600200"/>
          </a:xfrm>
        </p:spPr>
        <p:txBody>
          <a:bodyPr anchor="b"/>
          <a:lstStyle>
            <a:lvl1pPr>
              <a:defRPr sz="3200"/>
            </a:lvl1pPr>
          </a:lstStyle>
          <a:p>
            <a:r>
              <a:rPr lang="ru-RU" smtClean="0"/>
              <a:t>Образец заголовка</a:t>
            </a:r>
            <a:endParaRPr lang="ru-RU" dirty="0"/>
          </a:p>
        </p:txBody>
      </p:sp>
      <p:sp>
        <p:nvSpPr>
          <p:cNvPr id="3" name="Объект 2"/>
          <p:cNvSpPr>
            <a:spLocks noGrp="1"/>
          </p:cNvSpPr>
          <p:nvPr>
            <p:ph idx="1"/>
          </p:nvPr>
        </p:nvSpPr>
        <p:spPr>
          <a:xfrm>
            <a:off x="790302" y="685800"/>
            <a:ext cx="6126480" cy="54864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Текст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1667374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xmlns="" val="0"/>
              </a:ext>
            </a:extLst>
          </a:blip>
          <a:srcRect/>
          <a:stretch/>
        </p:blipFill>
        <p:spPr bwMode="hidden">
          <a:xfrm>
            <a:off x="7753739" y="283"/>
            <a:ext cx="4435717" cy="6856286"/>
          </a:xfrm>
          <a:prstGeom prst="rect">
            <a:avLst/>
          </a:prstGeom>
        </p:spPr>
      </p:pic>
      <p:sp>
        <p:nvSpPr>
          <p:cNvPr id="9" name="Прямоугольник 8"/>
          <p:cNvSpPr/>
          <p:nvPr/>
        </p:nvSpPr>
        <p:spPr>
          <a:xfrm>
            <a:off x="7707084" y="0"/>
            <a:ext cx="54864" cy="6858000"/>
          </a:xfrm>
          <a:prstGeom prst="rect">
            <a:avLst/>
          </a:prstGeom>
          <a:ln>
            <a:noFill/>
          </a:ln>
          <a:effectLst>
            <a:outerShdw blurRad="25400" dist="254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7707084" y="0"/>
            <a:ext cx="54864" cy="6858000"/>
          </a:xfrm>
          <a:prstGeom prst="rect">
            <a:avLst/>
          </a:prstGeom>
          <a:ln>
            <a:noFill/>
          </a:ln>
          <a:effectLst>
            <a:innerShdw blurRad="25400" dist="127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p:nvPr>
        </p:nvSpPr>
        <p:spPr>
          <a:xfrm>
            <a:off x="8229600" y="2514600"/>
            <a:ext cx="3474720" cy="1600200"/>
          </a:xfrm>
        </p:spPr>
        <p:txBody>
          <a:bodyPr anchor="b"/>
          <a:lstStyle>
            <a:lvl1pPr>
              <a:defRPr sz="3200"/>
            </a:lvl1pPr>
          </a:lstStyle>
          <a:p>
            <a:r>
              <a:rPr lang="ru-RU" smtClean="0"/>
              <a:t>Образец заголовка</a:t>
            </a:r>
            <a:endParaRPr lang="ru-RU" dirty="0"/>
          </a:p>
        </p:txBody>
      </p:sp>
      <p:sp>
        <p:nvSpPr>
          <p:cNvPr id="3" name="Рисунок 2"/>
          <p:cNvSpPr>
            <a:spLocks noGrp="1"/>
          </p:cNvSpPr>
          <p:nvPr>
            <p:ph type="pic" idx="1"/>
          </p:nvPr>
        </p:nvSpPr>
        <p:spPr>
          <a:xfrm>
            <a:off x="0" y="1325880"/>
            <a:ext cx="6858000" cy="4206240"/>
          </a:xfrm>
          <a:solidFill>
            <a:schemeClr val="bg2"/>
          </a:solidFill>
          <a:effectLst>
            <a:outerShdw blurRad="63500" sx="101000" sy="101000" algn="ctr" rotWithShape="0">
              <a:prstClr val="black">
                <a:alpha val="15000"/>
              </a:prst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dirty="0"/>
          </a:p>
        </p:txBody>
      </p:sp>
      <p:sp>
        <p:nvSpPr>
          <p:cNvPr id="4" name="Текст 3"/>
          <p:cNvSpPr>
            <a:spLocks noGrp="1"/>
          </p:cNvSpPr>
          <p:nvPr>
            <p:ph type="body" sz="half" idx="2"/>
          </p:nvPr>
        </p:nvSpPr>
        <p:spPr>
          <a:xfrm>
            <a:off x="8229600" y="4343400"/>
            <a:ext cx="3474720" cy="1188720"/>
          </a:xfrm>
        </p:spPr>
        <p:txBody>
          <a:bodyPr>
            <a:normAutofit/>
          </a:bodyPr>
          <a:lstStyle>
            <a:lvl1pPr marL="0" indent="0">
              <a:spcBef>
                <a:spcPts val="8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1375A4-56A4-47D6-9801-1991572033F7}" type="slidenum">
              <a:rPr lang="ru-RU" smtClean="0"/>
              <a:pPr/>
              <a:t>‹#›</a:t>
            </a:fld>
            <a:endParaRPr lang="ru-RU" dirty="0"/>
          </a:p>
        </p:txBody>
      </p:sp>
    </p:spTree>
    <p:extLst>
      <p:ext uri="{BB962C8B-B14F-4D97-AF65-F5344CB8AC3E}">
        <p14:creationId xmlns:p14="http://schemas.microsoft.com/office/powerpoint/2010/main" xmlns="" val="297724975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Прямоугольник 8"/>
          <p:cNvSpPr/>
          <p:nvPr/>
        </p:nvSpPr>
        <p:spPr>
          <a:xfrm>
            <a:off x="0" y="6257036"/>
            <a:ext cx="12192000" cy="54864"/>
          </a:xfrm>
          <a:prstGeom prst="rect">
            <a:avLst/>
          </a:prstGeom>
          <a:ln>
            <a:noFill/>
          </a:ln>
          <a:effectLst>
            <a:outerShdw blurRad="25400" dist="25400" dir="5400000" algn="t"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Заголовок 1"/>
          <p:cNvSpPr>
            <a:spLocks noGrp="1"/>
          </p:cNvSpPr>
          <p:nvPr>
            <p:ph type="title"/>
          </p:nvPr>
        </p:nvSpPr>
        <p:spPr>
          <a:xfrm>
            <a:off x="1295400" y="381000"/>
            <a:ext cx="9601200" cy="1143000"/>
          </a:xfrm>
          <a:prstGeom prst="rect">
            <a:avLst/>
          </a:prstGeom>
        </p:spPr>
        <p:txBody>
          <a:bodyPr vert="horz" lIns="91440" tIns="45720" rIns="91440" bIns="45720" rtlCol="0" anchor="b">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295400" y="1828800"/>
            <a:ext cx="9601200" cy="411480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556170" y="6419462"/>
            <a:ext cx="1351383" cy="238902"/>
          </a:xfrm>
          <a:prstGeom prst="rect">
            <a:avLst/>
          </a:prstGeom>
        </p:spPr>
        <p:txBody>
          <a:bodyPr vert="horz" lIns="91440" tIns="45720" rIns="91440" bIns="45720" rtlCol="0" anchor="ctr"/>
          <a:lstStyle>
            <a:lvl1pPr algn="r">
              <a:defRPr sz="1000">
                <a:solidFill>
                  <a:schemeClr val="tx1"/>
                </a:solidFill>
              </a:defRPr>
            </a:lvl1pPr>
          </a:lstStyle>
          <a:p>
            <a:endParaRPr lang="ru-RU" dirty="0"/>
          </a:p>
        </p:txBody>
      </p:sp>
      <p:sp>
        <p:nvSpPr>
          <p:cNvPr id="5" name="Нижний колонтитул 4"/>
          <p:cNvSpPr>
            <a:spLocks noGrp="1"/>
          </p:cNvSpPr>
          <p:nvPr>
            <p:ph type="ftr" sz="quarter" idx="3"/>
          </p:nvPr>
        </p:nvSpPr>
        <p:spPr>
          <a:xfrm>
            <a:off x="1295400" y="6419462"/>
            <a:ext cx="5181600" cy="238902"/>
          </a:xfrm>
          <a:prstGeom prst="rect">
            <a:avLst/>
          </a:prstGeom>
        </p:spPr>
        <p:txBody>
          <a:bodyPr vert="horz" lIns="91440" tIns="45720" rIns="91440" bIns="45720" rtlCol="0" anchor="ctr"/>
          <a:lstStyle>
            <a:lvl1pPr algn="l">
              <a:defRPr sz="1000">
                <a:solidFill>
                  <a:schemeClr val="tx1"/>
                </a:solidFill>
              </a:defRPr>
            </a:lvl1pPr>
          </a:lstStyle>
          <a:p>
            <a:endParaRPr lang="ru-RU" dirty="0"/>
          </a:p>
        </p:txBody>
      </p:sp>
      <p:sp>
        <p:nvSpPr>
          <p:cNvPr id="6" name="Номер слайда 5"/>
          <p:cNvSpPr>
            <a:spLocks noGrp="1"/>
          </p:cNvSpPr>
          <p:nvPr>
            <p:ph type="sldNum" sz="quarter" idx="4"/>
          </p:nvPr>
        </p:nvSpPr>
        <p:spPr>
          <a:xfrm>
            <a:off x="10198358" y="6419462"/>
            <a:ext cx="698241" cy="238902"/>
          </a:xfrm>
          <a:prstGeom prst="rect">
            <a:avLst/>
          </a:prstGeom>
        </p:spPr>
        <p:txBody>
          <a:bodyPr vert="horz" lIns="91440" tIns="45720" rIns="91440" bIns="45720" rtlCol="0" anchor="ctr"/>
          <a:lstStyle>
            <a:lvl1pPr algn="r">
              <a:defRPr sz="1000">
                <a:solidFill>
                  <a:schemeClr val="tx1"/>
                </a:solidFill>
              </a:defRPr>
            </a:lvl1pPr>
          </a:lstStyle>
          <a:p>
            <a:fld id="{E31375A4-56A4-47D6-9801-1991572033F7}" type="slidenum">
              <a:rPr lang="ru-RU" smtClean="0"/>
              <a:pPr/>
              <a:t>‹#›</a:t>
            </a:fld>
            <a:endParaRPr lang="ru-RU" dirty="0"/>
          </a:p>
        </p:txBody>
      </p:sp>
      <p:sp>
        <p:nvSpPr>
          <p:cNvPr id="8" name="Прямоугольник 7"/>
          <p:cNvSpPr/>
          <p:nvPr/>
        </p:nvSpPr>
        <p:spPr>
          <a:xfrm>
            <a:off x="0" y="6257036"/>
            <a:ext cx="12192000" cy="54864"/>
          </a:xfrm>
          <a:prstGeom prst="rect">
            <a:avLst/>
          </a:prstGeom>
          <a:ln>
            <a:noFill/>
          </a:ln>
          <a:effectLst>
            <a:innerShdw blurRad="25400" dist="12700" dir="16200000">
              <a:schemeClr val="accent1">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xmlns=""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cap="all" baseline="0">
          <a:solidFill>
            <a:schemeClr val="accent1"/>
          </a:solidFill>
          <a:effectLst>
            <a:outerShdw blurRad="38100" dist="25400" dir="18900000" algn="bl" rotWithShape="0">
              <a:schemeClr val="bg1">
                <a:alpha val="80000"/>
              </a:schemeClr>
            </a:outerShdw>
          </a:effectLst>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accent1"/>
        </a:buClr>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5pPr>
      <a:lvl6pPr marL="182880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6pPr>
      <a:lvl7pPr marL="210312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7pPr>
      <a:lvl8pPr marL="237744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8pPr>
      <a:lvl9pPr marL="2651760" indent="-228600" algn="l" defTabSz="914400" rtl="0" eaLnBrk="1" latinLnBrk="0" hangingPunct="1">
        <a:lnSpc>
          <a:spcPct val="90000"/>
        </a:lnSpc>
        <a:spcBef>
          <a:spcPts val="800"/>
        </a:spcBef>
        <a:buClr>
          <a:schemeClr val="accent1"/>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10"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l" defTabSz="914400">
              <a:lnSpc>
                <a:spcPct val="80000"/>
              </a:lnSpc>
              <a:spcBef>
                <a:spcPts val="0"/>
              </a:spcBef>
              <a:buNone/>
            </a:pPr>
            <a:r>
              <a:rPr lang="ru-RU" sz="6800" b="1" i="0" baseline="0" dirty="0" smtClean="0">
                <a:solidFill>
                  <a:srgbClr val="514A40"/>
                </a:solidFill>
                <a:effectLst>
                  <a:outerShdw blurRad="38100" dist="25400" dir="18900000" algn="bl">
                    <a:prstClr val="aliceBlue">
                      <a:alpha val="80000"/>
                    </a:prstClr>
                  </a:outerShdw>
                </a:effectLst>
                <a:latin typeface="Cambria"/>
                <a:ea typeface="+mj-ea"/>
                <a:cs typeface="+mj-cs"/>
              </a:rPr>
              <a:t>Лондон</a:t>
            </a:r>
            <a:endParaRPr lang="ru-RU" sz="6800" b="1" i="0" baseline="0" dirty="0">
              <a:solidFill>
                <a:srgbClr val="514A40"/>
              </a:solidFill>
              <a:effectLst>
                <a:outerShdw blurRad="38100" dist="25400" dir="18900000" algn="bl">
                  <a:prstClr val="aliceBlue">
                    <a:alpha val="80000"/>
                  </a:prstClr>
                </a:outerShdw>
              </a:effectLst>
              <a:latin typeface="Cambria"/>
              <a:ea typeface="+mj-ea"/>
              <a:cs typeface="+mj-cs"/>
            </a:endParaRPr>
          </a:p>
        </p:txBody>
      </p:sp>
    </p:spTree>
    <p:extLst>
      <p:ext uri="{BB962C8B-B14F-4D97-AF65-F5344CB8AC3E}">
        <p14:creationId xmlns:p14="http://schemas.microsoft.com/office/powerpoint/2010/main" xmlns="" val="353226357"/>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5822" y="-137785"/>
            <a:ext cx="10672174" cy="7114782"/>
          </a:xfrm>
          <a:prstGeom prst="rect">
            <a:avLst/>
          </a:prstGeom>
        </p:spPr>
      </p:pic>
    </p:spTree>
    <p:extLst>
      <p:ext uri="{BB962C8B-B14F-4D97-AF65-F5344CB8AC3E}">
        <p14:creationId xmlns:p14="http://schemas.microsoft.com/office/powerpoint/2010/main" xmlns="" val="16141052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66970" y="-479121"/>
            <a:ext cx="3782860" cy="1631515"/>
          </a:xfrm>
        </p:spPr>
        <p:txBody>
          <a:bodyPr/>
          <a:lstStyle/>
          <a:p>
            <a:pPr algn="ctr"/>
            <a:r>
              <a:rPr lang="ru-RU" dirty="0"/>
              <a:t>Трафальгарская площадь</a:t>
            </a:r>
          </a:p>
        </p:txBody>
      </p:sp>
      <p:sp>
        <p:nvSpPr>
          <p:cNvPr id="4" name="Текст 3"/>
          <p:cNvSpPr>
            <a:spLocks noGrp="1"/>
          </p:cNvSpPr>
          <p:nvPr>
            <p:ph type="body" sz="half" idx="2"/>
          </p:nvPr>
        </p:nvSpPr>
        <p:spPr>
          <a:xfrm>
            <a:off x="7816241" y="1211894"/>
            <a:ext cx="4375759" cy="1188720"/>
          </a:xfrm>
        </p:spPr>
        <p:txBody>
          <a:bodyPr>
            <a:noAutofit/>
          </a:bodyPr>
          <a:lstStyle/>
          <a:p>
            <a:r>
              <a:rPr lang="ru-RU" sz="2000" b="1" dirty="0"/>
              <a:t>Трафальгарская площадь </a:t>
            </a:r>
            <a:r>
              <a:rPr lang="ru-RU" sz="2000" dirty="0"/>
              <a:t>построена в честь Трафальгарской битвы 1805 года, в результате которой Англия добилась морского превосходства над Францией. В центре площади - 18-футовая статуя героя Трафальгара адмирала Нельсона на колонне, в основании которой установлены знаменитые </a:t>
            </a:r>
            <a:r>
              <a:rPr lang="ru-RU" sz="2000" dirty="0" err="1"/>
              <a:t>ландсеровские</a:t>
            </a:r>
            <a:r>
              <a:rPr lang="ru-RU" sz="2000" dirty="0"/>
              <a:t> львы. Трафальгарская площадь — традиционное место митингов, демонстраций, а также проведения массовых праздников — например, китайского нового года и русского старого нового года. 8 мая 1945 года Черчилль объявил перед собравшимися на площади лондонцами о победе во Второй мировой войне.</a:t>
            </a:r>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6461" y="633048"/>
            <a:ext cx="7173862" cy="5444195"/>
          </a:xfrm>
          <a:prstGeom prst="rect">
            <a:avLst/>
          </a:prstGeom>
        </p:spPr>
      </p:pic>
    </p:spTree>
    <p:extLst>
      <p:ext uri="{BB962C8B-B14F-4D97-AF65-F5344CB8AC3E}">
        <p14:creationId xmlns:p14="http://schemas.microsoft.com/office/powerpoint/2010/main" xmlns="" val="19483156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0" y="-278704"/>
            <a:ext cx="3474720" cy="1600200"/>
          </a:xfrm>
        </p:spPr>
        <p:txBody>
          <a:bodyPr>
            <a:normAutofit/>
          </a:bodyPr>
          <a:lstStyle/>
          <a:p>
            <a:pPr algn="ctr"/>
            <a:r>
              <a:rPr lang="ru-RU" sz="3600" dirty="0"/>
              <a:t>Площадь </a:t>
            </a:r>
            <a:r>
              <a:rPr lang="ru-RU" sz="3600" dirty="0" err="1"/>
              <a:t>Пикадилли</a:t>
            </a:r>
            <a:r>
              <a:rPr lang="ru-RU" sz="3600" dirty="0"/>
              <a:t> </a:t>
            </a: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3357" b="3357"/>
          <a:stretch>
            <a:fillRect/>
          </a:stretch>
        </p:blipFill>
        <p:spPr>
          <a:xfrm>
            <a:off x="211627" y="211015"/>
            <a:ext cx="6020362" cy="3692489"/>
          </a:xfrm>
        </p:spPr>
      </p:pic>
      <p:sp>
        <p:nvSpPr>
          <p:cNvPr id="4" name="Текст 3"/>
          <p:cNvSpPr>
            <a:spLocks noGrp="1"/>
          </p:cNvSpPr>
          <p:nvPr>
            <p:ph type="body" sz="half" idx="2"/>
          </p:nvPr>
        </p:nvSpPr>
        <p:spPr>
          <a:xfrm>
            <a:off x="7928975" y="1512518"/>
            <a:ext cx="3800397" cy="1188720"/>
          </a:xfrm>
        </p:spPr>
        <p:txBody>
          <a:bodyPr>
            <a:noAutofit/>
          </a:bodyPr>
          <a:lstStyle/>
          <a:p>
            <a:r>
              <a:rPr lang="ru-RU" sz="2400" b="1" dirty="0"/>
              <a:t>Площадь </a:t>
            </a:r>
            <a:r>
              <a:rPr lang="ru-RU" sz="2400" b="1" dirty="0" err="1"/>
              <a:t>Пикадилли</a:t>
            </a:r>
            <a:r>
              <a:rPr lang="ru-RU" sz="2400" b="1" dirty="0"/>
              <a:t> </a:t>
            </a:r>
            <a:r>
              <a:rPr lang="ru-RU" sz="2400" dirty="0"/>
              <a:t>- главная площадь Лондона на соединении пяти улиц. Основные достопримечательности площади </a:t>
            </a:r>
            <a:r>
              <a:rPr lang="ru-RU" sz="2400" dirty="0" err="1"/>
              <a:t>Пикадилли</a:t>
            </a:r>
            <a:r>
              <a:rPr lang="ru-RU" sz="2400" dirty="0"/>
              <a:t> — огромные неоновые рекламы и статуя ангела христианского милосердия, более известного как Эрос.</a:t>
            </a:r>
          </a:p>
        </p:txBody>
      </p:sp>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98701" y="3249638"/>
            <a:ext cx="4548553" cy="3411415"/>
          </a:xfrm>
          <a:prstGeom prst="rect">
            <a:avLst/>
          </a:prstGeom>
        </p:spPr>
      </p:pic>
    </p:spTree>
    <p:extLst>
      <p:ext uri="{BB962C8B-B14F-4D97-AF65-F5344CB8AC3E}">
        <p14:creationId xmlns:p14="http://schemas.microsoft.com/office/powerpoint/2010/main" xmlns="" val="22349303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92021" y="-237995"/>
            <a:ext cx="3474720" cy="1600200"/>
          </a:xfrm>
        </p:spPr>
        <p:txBody>
          <a:bodyPr>
            <a:normAutofit/>
          </a:bodyPr>
          <a:lstStyle/>
          <a:p>
            <a:pPr algn="ctr"/>
            <a:r>
              <a:rPr lang="ru-RU" dirty="0"/>
              <a:t>Музей Шерлока Холмса </a:t>
            </a: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9105" b="9105"/>
          <a:stretch>
            <a:fillRect/>
          </a:stretch>
        </p:blipFill>
        <p:spPr>
          <a:xfrm>
            <a:off x="365761" y="211017"/>
            <a:ext cx="4567832" cy="2996418"/>
          </a:xfrm>
        </p:spPr>
      </p:pic>
      <p:sp>
        <p:nvSpPr>
          <p:cNvPr id="4" name="Текст 3"/>
          <p:cNvSpPr>
            <a:spLocks noGrp="1"/>
          </p:cNvSpPr>
          <p:nvPr>
            <p:ph type="body" sz="half" idx="2"/>
          </p:nvPr>
        </p:nvSpPr>
        <p:spPr>
          <a:xfrm>
            <a:off x="7753611" y="1324627"/>
            <a:ext cx="4438389" cy="2345499"/>
          </a:xfrm>
        </p:spPr>
        <p:txBody>
          <a:bodyPr>
            <a:noAutofit/>
          </a:bodyPr>
          <a:lstStyle/>
          <a:p>
            <a:r>
              <a:rPr lang="ru-RU" sz="2000" b="1" dirty="0"/>
              <a:t>Музей Шерлока Холмса </a:t>
            </a:r>
            <a:r>
              <a:rPr lang="ru-RU" sz="2000" dirty="0"/>
              <a:t>— лондонский дом-музей легендарного сыщика Шерлока Холмса. Музей инспирирован фантазией Сэра Артура </a:t>
            </a:r>
            <a:r>
              <a:rPr lang="ru-RU" sz="2000" dirty="0" err="1"/>
              <a:t>Конана</a:t>
            </a:r>
            <a:r>
              <a:rPr lang="ru-RU" sz="2000" dirty="0"/>
              <a:t> Дойла. Во время написания этих произведений такого адреса в Лондоне не существовало. В связи с этим при создании музея дому был присвоен этот «специальный» номер, выбивающийся из общей нумерации </a:t>
            </a:r>
            <a:r>
              <a:rPr lang="ru-RU" sz="2000" dirty="0" smtClean="0"/>
              <a:t>улицы. Воспроизведена </a:t>
            </a:r>
            <a:r>
              <a:rPr lang="ru-RU" sz="2000" dirty="0"/>
              <a:t>обстановка викторианского стиля, очень близкая к описанной в книгах о Шерлоке Холмсе. Здесь есть его знаменитое кресло, оборудование для научных экспериментов и его записи. На стене </a:t>
            </a:r>
            <a:r>
              <a:rPr lang="ru-RU" sz="2000" dirty="0" smtClean="0"/>
              <a:t>гостиной </a:t>
            </a:r>
            <a:r>
              <a:rPr lang="ru-RU" sz="2000" dirty="0"/>
              <a:t>под стеклом красуется монограмма королевы Виктории «VR</a:t>
            </a:r>
            <a:r>
              <a:rPr lang="ru-RU" sz="2000" dirty="0" smtClean="0"/>
              <a:t>».</a:t>
            </a:r>
            <a:endParaRPr lang="ru-RU" sz="20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4695" y="3834338"/>
            <a:ext cx="4115102" cy="2742329"/>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81894" y="2010039"/>
            <a:ext cx="3700592" cy="2772977"/>
          </a:xfrm>
          <a:prstGeom prst="rect">
            <a:avLst/>
          </a:prstGeom>
        </p:spPr>
      </p:pic>
    </p:spTree>
    <p:extLst>
      <p:ext uri="{BB962C8B-B14F-4D97-AF65-F5344CB8AC3E}">
        <p14:creationId xmlns:p14="http://schemas.microsoft.com/office/powerpoint/2010/main" xmlns="" val="29950207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03715" y="-425884"/>
            <a:ext cx="4388285" cy="1600200"/>
          </a:xfrm>
        </p:spPr>
        <p:txBody>
          <a:bodyPr>
            <a:normAutofit/>
          </a:bodyPr>
          <a:lstStyle/>
          <a:p>
            <a:pPr algn="ctr"/>
            <a:r>
              <a:rPr lang="ru-RU" sz="3600" dirty="0"/>
              <a:t>Шекспировский театр "Глобус</a:t>
            </a: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3964" b="3964"/>
          <a:stretch>
            <a:fillRect/>
          </a:stretch>
        </p:blipFill>
        <p:spPr>
          <a:xfrm>
            <a:off x="0" y="1150515"/>
            <a:ext cx="7703507" cy="4724818"/>
          </a:xfrm>
        </p:spPr>
      </p:pic>
      <p:sp>
        <p:nvSpPr>
          <p:cNvPr id="4" name="Текст 3"/>
          <p:cNvSpPr>
            <a:spLocks noGrp="1"/>
          </p:cNvSpPr>
          <p:nvPr>
            <p:ph type="body" sz="half" idx="2"/>
          </p:nvPr>
        </p:nvSpPr>
        <p:spPr>
          <a:xfrm>
            <a:off x="7803715" y="1462414"/>
            <a:ext cx="4388285" cy="1188720"/>
          </a:xfrm>
        </p:spPr>
        <p:txBody>
          <a:bodyPr>
            <a:noAutofit/>
          </a:bodyPr>
          <a:lstStyle/>
          <a:p>
            <a:r>
              <a:rPr lang="ru-RU" sz="2400" b="1" dirty="0"/>
              <a:t>Шекспировский театр "Глобус"</a:t>
            </a:r>
            <a:r>
              <a:rPr lang="ru-RU" sz="2400" dirty="0"/>
              <a:t> - самый известный во всем мире театр Лондона. Современный реконструированный театр открыт в 1997г. Театр расположен в 200 метрах от первоначального сооружения, построенного </a:t>
            </a:r>
            <a:r>
              <a:rPr lang="ru-RU" sz="2400" dirty="0" smtClean="0"/>
              <a:t>в </a:t>
            </a:r>
            <a:r>
              <a:rPr lang="ru-RU" sz="2400" dirty="0"/>
              <a:t>1599 году на средства труппы актеров </a:t>
            </a:r>
            <a:r>
              <a:rPr lang="ru-RU" sz="2400" dirty="0" err="1"/>
              <a:t>Lord</a:t>
            </a:r>
            <a:r>
              <a:rPr lang="ru-RU" sz="2400" dirty="0"/>
              <a:t> </a:t>
            </a:r>
            <a:r>
              <a:rPr lang="ru-RU" sz="2400" dirty="0" err="1"/>
              <a:t>Chamberlain’s</a:t>
            </a:r>
            <a:r>
              <a:rPr lang="ru-RU" sz="2400" dirty="0"/>
              <a:t> </a:t>
            </a:r>
            <a:r>
              <a:rPr lang="ru-RU" sz="2400" dirty="0" err="1"/>
              <a:t>Men</a:t>
            </a:r>
            <a:r>
              <a:rPr lang="ru-RU" sz="2400" dirty="0"/>
              <a:t>, к которой принадлежал и сам Шекспир. Показ спектаклей идёт каждое лето (с мая по октябрь).</a:t>
            </a:r>
          </a:p>
        </p:txBody>
      </p:sp>
    </p:spTree>
    <p:extLst>
      <p:ext uri="{BB962C8B-B14F-4D97-AF65-F5344CB8AC3E}">
        <p14:creationId xmlns:p14="http://schemas.microsoft.com/office/powerpoint/2010/main" xmlns="" val="11753525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85149" y="1111766"/>
            <a:ext cx="5738038" cy="438386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6948" y="1083630"/>
            <a:ext cx="5977992" cy="4383861"/>
          </a:xfrm>
          <a:prstGeom prst="rect">
            <a:avLst/>
          </a:prstGeom>
        </p:spPr>
      </p:pic>
    </p:spTree>
    <p:extLst>
      <p:ext uri="{BB962C8B-B14F-4D97-AF65-F5344CB8AC3E}">
        <p14:creationId xmlns:p14="http://schemas.microsoft.com/office/powerpoint/2010/main" xmlns="" val="11181354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20244" y="-571500"/>
            <a:ext cx="9601200" cy="1143000"/>
          </a:xfrm>
        </p:spPr>
        <p:txBody>
          <a:bodyPr/>
          <a:lstStyle/>
          <a:p>
            <a:pPr algn="ctr"/>
            <a:r>
              <a:rPr lang="ru-RU" dirty="0"/>
              <a:t>парк Гарри Поттера</a:t>
            </a:r>
          </a:p>
        </p:txBody>
      </p:sp>
      <p:sp>
        <p:nvSpPr>
          <p:cNvPr id="3" name="Объект 2"/>
          <p:cNvSpPr>
            <a:spLocks noGrp="1"/>
          </p:cNvSpPr>
          <p:nvPr>
            <p:ph idx="1"/>
          </p:nvPr>
        </p:nvSpPr>
        <p:spPr>
          <a:xfrm>
            <a:off x="0" y="526093"/>
            <a:ext cx="12192000" cy="4114800"/>
          </a:xfrm>
        </p:spPr>
        <p:txBody>
          <a:bodyPr>
            <a:noAutofit/>
          </a:bodyPr>
          <a:lstStyle/>
          <a:p>
            <a:pPr marL="45720" indent="0">
              <a:buNone/>
            </a:pPr>
            <a:r>
              <a:rPr lang="ru-RU" sz="2400" dirty="0"/>
              <a:t>31 марта 2012 года на студии, где снимались фильмы про Гарри Поттера, открылась выставка </a:t>
            </a:r>
            <a:r>
              <a:rPr lang="ru-RU" sz="2400" dirty="0" err="1"/>
              <a:t>Making</a:t>
            </a:r>
            <a:r>
              <a:rPr lang="ru-RU" sz="2400" dirty="0"/>
              <a:t> </a:t>
            </a:r>
            <a:r>
              <a:rPr lang="ru-RU" sz="2400" dirty="0" err="1"/>
              <a:t>of</a:t>
            </a:r>
            <a:r>
              <a:rPr lang="ru-RU" sz="2400" dirty="0"/>
              <a:t> </a:t>
            </a:r>
            <a:r>
              <a:rPr lang="ru-RU" sz="2400" dirty="0" err="1"/>
              <a:t>Harry</a:t>
            </a:r>
            <a:r>
              <a:rPr lang="ru-RU" sz="2400" dirty="0"/>
              <a:t> </a:t>
            </a:r>
            <a:r>
              <a:rPr lang="ru-RU" sz="2400" dirty="0" err="1"/>
              <a:t>Potter</a:t>
            </a:r>
            <a:r>
              <a:rPr lang="ru-RU" sz="2400" dirty="0"/>
              <a:t>. Она расположена в 30 км к северо-западу от Лондона, в ангарах аэропорта </a:t>
            </a:r>
            <a:r>
              <a:rPr lang="ru-RU" sz="2400" dirty="0" err="1"/>
              <a:t>Ливесден</a:t>
            </a:r>
            <a:r>
              <a:rPr lang="ru-RU" sz="2400" dirty="0"/>
              <a:t> (</a:t>
            </a:r>
            <a:r>
              <a:rPr lang="ru-RU" sz="2400" dirty="0" err="1"/>
              <a:t>Leavesden</a:t>
            </a:r>
            <a:r>
              <a:rPr lang="ru-RU" sz="2400" dirty="0" smtClean="0"/>
              <a:t>).</a:t>
            </a:r>
            <a:endParaRPr lang="ru-RU" sz="2400" dirty="0"/>
          </a:p>
          <a:p>
            <a:pPr marL="45720" indent="0">
              <a:buNone/>
            </a:pPr>
            <a:r>
              <a:rPr lang="ru-RU" sz="2400" dirty="0"/>
              <a:t>Во время экскурсии можно заглянуть в чулан под лестницей, где жил Гарри, </a:t>
            </a:r>
            <a:r>
              <a:rPr lang="ru-RU" sz="2400" dirty="0" smtClean="0"/>
              <a:t>оказаться </a:t>
            </a:r>
            <a:r>
              <a:rPr lang="ru-RU" sz="2400" dirty="0"/>
              <a:t>в Большом зале </a:t>
            </a:r>
            <a:r>
              <a:rPr lang="ru-RU" sz="2400" dirty="0" err="1"/>
              <a:t>Хогвартса</a:t>
            </a:r>
            <a:r>
              <a:rPr lang="ru-RU" sz="2400" dirty="0"/>
              <a:t>, общей комнате </a:t>
            </a:r>
            <a:r>
              <a:rPr lang="ru-RU" sz="2400" dirty="0" err="1"/>
              <a:t>Гриффиндора</a:t>
            </a:r>
            <a:r>
              <a:rPr lang="ru-RU" sz="2400" dirty="0"/>
              <a:t> и классе </a:t>
            </a:r>
            <a:r>
              <a:rPr lang="ru-RU" sz="2400" dirty="0" err="1"/>
              <a:t>зельеварения</a:t>
            </a:r>
            <a:r>
              <a:rPr lang="ru-RU" sz="2400" dirty="0"/>
              <a:t>, побывать в Косом переулке и в кабинете </a:t>
            </a:r>
            <a:r>
              <a:rPr lang="ru-RU" sz="2400" dirty="0" err="1"/>
              <a:t>Дамблдора</a:t>
            </a:r>
            <a:r>
              <a:rPr lang="ru-RU" sz="2400" dirty="0"/>
              <a:t>, "прокатиться" на метле в зале с "зеленым экраном" и на автобусе "Ночной рыцарь</a:t>
            </a:r>
            <a:r>
              <a:rPr lang="ru-RU" sz="2400" dirty="0" smtClean="0"/>
              <a:t>".</a:t>
            </a:r>
            <a:endParaRPr lang="ru-RU" sz="2400" dirty="0"/>
          </a:p>
          <a:p>
            <a:pPr marL="45720" indent="0">
              <a:buNone/>
            </a:pPr>
            <a:r>
              <a:rPr lang="ru-RU" sz="2400" dirty="0"/>
              <a:t>На студии проводятся развлекательные мероприятия - например, Неделя животных-актеров, во время которой на выставке можно увидеть кошку, "сыгравшую" миссис </a:t>
            </a:r>
            <a:r>
              <a:rPr lang="ru-RU" sz="2400" dirty="0" err="1"/>
              <a:t>Норрис</a:t>
            </a:r>
            <a:r>
              <a:rPr lang="ru-RU" sz="2400" dirty="0"/>
              <a:t>, сову - </a:t>
            </a:r>
            <a:r>
              <a:rPr lang="ru-RU" sz="2400" dirty="0" err="1"/>
              <a:t>Хедвига</a:t>
            </a:r>
            <a:r>
              <a:rPr lang="ru-RU" sz="2400" dirty="0"/>
              <a:t> и крысу Рона</a:t>
            </a:r>
            <a:r>
              <a:rPr lang="ru-RU" sz="2400" dirty="0" smtClean="0"/>
              <a:t>.</a:t>
            </a:r>
            <a:endParaRPr lang="ru-RU" sz="2400" dirty="0"/>
          </a:p>
          <a:p>
            <a:pPr marL="45720" indent="0">
              <a:buNone/>
            </a:pPr>
            <a:r>
              <a:rPr lang="ru-RU" sz="2400" dirty="0"/>
              <a:t>В сувенирном магазине продаются угощения (шоколадные лягушки и другие сладости), копии волшебных палочек, метлы и мячи для </a:t>
            </a:r>
            <a:r>
              <a:rPr lang="ru-RU" sz="2400" dirty="0" err="1"/>
              <a:t>квиддича</a:t>
            </a:r>
            <a:r>
              <a:rPr lang="ru-RU" sz="2400" dirty="0"/>
              <a:t>, форма студентов </a:t>
            </a:r>
            <a:r>
              <a:rPr lang="ru-RU" sz="2400" dirty="0" err="1"/>
              <a:t>Хогвартса</a:t>
            </a:r>
            <a:r>
              <a:rPr lang="ru-RU" sz="2400" dirty="0"/>
              <a:t> и другие "волшебные" предметы. Поесть можно в </a:t>
            </a:r>
            <a:r>
              <a:rPr lang="ru-RU" sz="2400" dirty="0" err="1"/>
              <a:t>Studio</a:t>
            </a:r>
            <a:r>
              <a:rPr lang="ru-RU" sz="2400" dirty="0"/>
              <a:t> </a:t>
            </a:r>
            <a:r>
              <a:rPr lang="ru-RU" sz="2400" dirty="0" err="1"/>
              <a:t>Cafe</a:t>
            </a:r>
            <a:r>
              <a:rPr lang="ru-RU" sz="2400" dirty="0"/>
              <a:t>, а в закусочной </a:t>
            </a:r>
            <a:r>
              <a:rPr lang="ru-RU" sz="2400" dirty="0" err="1"/>
              <a:t>The</a:t>
            </a:r>
            <a:r>
              <a:rPr lang="ru-RU" sz="2400" dirty="0"/>
              <a:t> </a:t>
            </a:r>
            <a:r>
              <a:rPr lang="ru-RU" sz="2400" dirty="0" err="1"/>
              <a:t>Backlot</a:t>
            </a:r>
            <a:r>
              <a:rPr lang="ru-RU" sz="2400" dirty="0"/>
              <a:t> - перекусить и попить, например, сливочного пива. Также на территории студии есть зона для пикника под открытым небом.</a:t>
            </a:r>
          </a:p>
        </p:txBody>
      </p:sp>
    </p:spTree>
    <p:extLst>
      <p:ext uri="{BB962C8B-B14F-4D97-AF65-F5344CB8AC3E}">
        <p14:creationId xmlns:p14="http://schemas.microsoft.com/office/powerpoint/2010/main" xmlns="" val="40523047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68813" y="1055077"/>
            <a:ext cx="5749708" cy="4139791"/>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74132" y="1125415"/>
            <a:ext cx="6217868" cy="4139791"/>
          </a:xfrm>
          <a:prstGeom prst="rect">
            <a:avLst/>
          </a:prstGeom>
        </p:spPr>
      </p:pic>
    </p:spTree>
    <p:extLst>
      <p:ext uri="{BB962C8B-B14F-4D97-AF65-F5344CB8AC3E}">
        <p14:creationId xmlns:p14="http://schemas.microsoft.com/office/powerpoint/2010/main" xmlns="" val="34447159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86061" y="0"/>
            <a:ext cx="6619875" cy="333375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86062" y="3524250"/>
            <a:ext cx="6619875" cy="3333750"/>
          </a:xfrm>
          <a:prstGeom prst="rect">
            <a:avLst/>
          </a:prstGeom>
        </p:spPr>
      </p:pic>
    </p:spTree>
    <p:extLst>
      <p:ext uri="{BB962C8B-B14F-4D97-AF65-F5344CB8AC3E}">
        <p14:creationId xmlns:p14="http://schemas.microsoft.com/office/powerpoint/2010/main" xmlns="" val="3795835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1674" y="211016"/>
            <a:ext cx="6619875" cy="333375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10283" y="3185172"/>
            <a:ext cx="6619875" cy="3335204"/>
          </a:xfrm>
          <a:prstGeom prst="rect">
            <a:avLst/>
          </a:prstGeom>
        </p:spPr>
      </p:pic>
    </p:spTree>
    <p:extLst>
      <p:ext uri="{BB962C8B-B14F-4D97-AF65-F5344CB8AC3E}">
        <p14:creationId xmlns:p14="http://schemas.microsoft.com/office/powerpoint/2010/main" xmlns="" val="20976166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23925" y="538619"/>
            <a:ext cx="11386159" cy="5599134"/>
          </a:xfrm>
        </p:spPr>
        <p:txBody>
          <a:bodyPr>
            <a:normAutofit/>
          </a:bodyPr>
          <a:lstStyle/>
          <a:p>
            <a:r>
              <a:rPr lang="ru-RU" sz="2800" dirty="0"/>
              <a:t>Удивительный и необыкновенный город </a:t>
            </a:r>
            <a:r>
              <a:rPr lang="ru-RU" sz="2800" b="1" dirty="0"/>
              <a:t>Лондон</a:t>
            </a:r>
            <a:r>
              <a:rPr lang="ru-RU" sz="2800" dirty="0"/>
              <a:t> - огромное сердце Великобритании, крупнейшего государства Европы, и его бесспорный лидер по количеству населения (в столице Соединенного Королевства проживает примерно 8 млн. человек). Это не только любимое место туристов, но и город мирового значения, финансовый центр, который диктует законы экономики, политики, бизнеса, культуры и даже моды.</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0312" y="3940360"/>
            <a:ext cx="11933387" cy="1758981"/>
          </a:xfrm>
          <a:prstGeom prst="rect">
            <a:avLst/>
          </a:prstGeom>
        </p:spPr>
      </p:pic>
    </p:spTree>
    <p:extLst>
      <p:ext uri="{BB962C8B-B14F-4D97-AF65-F5344CB8AC3E}">
        <p14:creationId xmlns:p14="http://schemas.microsoft.com/office/powerpoint/2010/main" xmlns="" val="188153843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1753" y="365760"/>
            <a:ext cx="6286500" cy="31623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199258" y="3489667"/>
            <a:ext cx="6238875" cy="3143250"/>
          </a:xfrm>
          <a:prstGeom prst="rect">
            <a:avLst/>
          </a:prstGeom>
        </p:spPr>
      </p:pic>
    </p:spTree>
    <p:extLst>
      <p:ext uri="{BB962C8B-B14F-4D97-AF65-F5344CB8AC3E}">
        <p14:creationId xmlns:p14="http://schemas.microsoft.com/office/powerpoint/2010/main" xmlns="" val="33499207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2126" y="-278704"/>
            <a:ext cx="3707704" cy="1600200"/>
          </a:xfrm>
        </p:spPr>
        <p:txBody>
          <a:bodyPr/>
          <a:lstStyle/>
          <a:p>
            <a:pPr algn="ctr"/>
            <a:r>
              <a:rPr lang="ru-RU" dirty="0"/>
              <a:t>Национальная картинная галерея </a:t>
            </a: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4222" b="4222"/>
          <a:stretch>
            <a:fillRect/>
          </a:stretch>
        </p:blipFill>
        <p:spPr>
          <a:xfrm>
            <a:off x="0" y="1125464"/>
            <a:ext cx="7703507" cy="4724818"/>
          </a:xfrm>
        </p:spPr>
      </p:pic>
      <p:sp>
        <p:nvSpPr>
          <p:cNvPr id="4" name="Текст 3"/>
          <p:cNvSpPr>
            <a:spLocks noGrp="1"/>
          </p:cNvSpPr>
          <p:nvPr>
            <p:ph type="body" sz="half" idx="2"/>
          </p:nvPr>
        </p:nvSpPr>
        <p:spPr>
          <a:xfrm>
            <a:off x="7766137" y="1199367"/>
            <a:ext cx="4425863" cy="1681619"/>
          </a:xfrm>
        </p:spPr>
        <p:txBody>
          <a:bodyPr>
            <a:noAutofit/>
          </a:bodyPr>
          <a:lstStyle/>
          <a:p>
            <a:r>
              <a:rPr lang="ru-RU" sz="2400" b="1" dirty="0"/>
              <a:t>Национальная картинная галерея </a:t>
            </a:r>
            <a:r>
              <a:rPr lang="ru-RU" sz="2400" dirty="0"/>
              <a:t>хранит коллекцию из более 2000 образцов западноевропейской живописи XIII — начала XX века. Среди авторов - Леонардо да Винчи, Боттичелли, </a:t>
            </a:r>
            <a:r>
              <a:rPr lang="ru-RU" sz="2400" dirty="0" smtClean="0"/>
              <a:t>Беллини, Микеланджело</a:t>
            </a:r>
            <a:r>
              <a:rPr lang="ru-RU" sz="2400" dirty="0"/>
              <a:t> </a:t>
            </a:r>
            <a:r>
              <a:rPr lang="ru-RU" sz="2400" dirty="0" smtClean="0"/>
              <a:t>и многие другие. </a:t>
            </a:r>
            <a:r>
              <a:rPr lang="ru-RU" sz="2400" dirty="0"/>
              <a:t>Национальная картинная галерея была </a:t>
            </a:r>
            <a:r>
              <a:rPr lang="ru-RU" sz="2400" dirty="0" smtClean="0"/>
              <a:t>основана благодаря </a:t>
            </a:r>
            <a:r>
              <a:rPr lang="ru-RU" sz="2400" dirty="0"/>
              <a:t>королю Георгу IV, который потребовал от правительства приобретения коллекции из 38 картин, среди которых были шесть работ Хогарта.</a:t>
            </a:r>
          </a:p>
        </p:txBody>
      </p:sp>
    </p:spTree>
    <p:extLst>
      <p:ext uri="{BB962C8B-B14F-4D97-AF65-F5344CB8AC3E}">
        <p14:creationId xmlns:p14="http://schemas.microsoft.com/office/powerpoint/2010/main" xmlns="" val="246527594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9600" y="-491646"/>
            <a:ext cx="3474720" cy="1600200"/>
          </a:xfrm>
        </p:spPr>
        <p:txBody>
          <a:bodyPr/>
          <a:lstStyle/>
          <a:p>
            <a:pPr algn="ctr"/>
            <a:r>
              <a:rPr lang="ru-RU" dirty="0"/>
              <a:t>Музей мадам </a:t>
            </a:r>
            <a:r>
              <a:rPr lang="ru-RU" dirty="0" err="1"/>
              <a:t>Тюссо</a:t>
            </a:r>
            <a:r>
              <a:rPr lang="ru-RU" dirty="0"/>
              <a:t> </a:t>
            </a: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9105" b="9105"/>
          <a:stretch>
            <a:fillRect/>
          </a:stretch>
        </p:blipFill>
        <p:spPr>
          <a:xfrm>
            <a:off x="0" y="1137988"/>
            <a:ext cx="7702485" cy="4724191"/>
          </a:xfrm>
        </p:spPr>
      </p:pic>
      <p:sp>
        <p:nvSpPr>
          <p:cNvPr id="4" name="Текст 3"/>
          <p:cNvSpPr>
            <a:spLocks noGrp="1"/>
          </p:cNvSpPr>
          <p:nvPr>
            <p:ph type="body" sz="half" idx="2"/>
          </p:nvPr>
        </p:nvSpPr>
        <p:spPr>
          <a:xfrm>
            <a:off x="7766137" y="1049055"/>
            <a:ext cx="4425863" cy="2257816"/>
          </a:xfrm>
        </p:spPr>
        <p:txBody>
          <a:bodyPr>
            <a:noAutofit/>
          </a:bodyPr>
          <a:lstStyle/>
          <a:p>
            <a:r>
              <a:rPr lang="ru-RU" b="1" dirty="0"/>
              <a:t>Музей мадам </a:t>
            </a:r>
            <a:r>
              <a:rPr lang="ru-RU" b="1" dirty="0" err="1"/>
              <a:t>Тюссо</a:t>
            </a:r>
            <a:r>
              <a:rPr lang="ru-RU" b="1" dirty="0"/>
              <a:t> </a:t>
            </a:r>
            <a:r>
              <a:rPr lang="ru-RU" dirty="0"/>
              <a:t>— музей восковых фигур, имеющий филиалы в Амстердаме, Лас-Вегасе, Копенгагене, Нью-Йорке, Лос </a:t>
            </a:r>
            <a:r>
              <a:rPr lang="ru-RU" dirty="0" err="1"/>
              <a:t>Анджелесе</a:t>
            </a:r>
            <a:r>
              <a:rPr lang="ru-RU" dirty="0"/>
              <a:t>, Гонконге и Берлине. Основан скульптором Марией </a:t>
            </a:r>
            <a:r>
              <a:rPr lang="ru-RU" dirty="0" err="1"/>
              <a:t>Тюссо</a:t>
            </a:r>
            <a:r>
              <a:rPr lang="ru-RU" dirty="0"/>
              <a:t> в 1835 году. В 1777 году Мария </a:t>
            </a:r>
            <a:r>
              <a:rPr lang="ru-RU" dirty="0" err="1"/>
              <a:t>Тюссо</a:t>
            </a:r>
            <a:r>
              <a:rPr lang="ru-RU" dirty="0"/>
              <a:t> создаёт свою первую восковую фигуру Вольтера, а затем последовали Жан-Жак Руссо, Бенджамин Франклин. Коллекция расширялась с посмертных масок во время Французской революции: Луи XVI и Мария-</a:t>
            </a:r>
            <a:r>
              <a:rPr lang="ru-RU" dirty="0" err="1"/>
              <a:t>Антуанетта</a:t>
            </a:r>
            <a:r>
              <a:rPr lang="ru-RU" dirty="0"/>
              <a:t> располагаются рядом с топором, обезглавившим их. Одной из центральной части музея является Кабинет Ужасов. Часть выставки включала жертв французской революции, фигуры убийц и других </a:t>
            </a:r>
            <a:r>
              <a:rPr lang="ru-RU" dirty="0" err="1"/>
              <a:t>преступников.Со</a:t>
            </a:r>
            <a:r>
              <a:rPr lang="ru-RU" dirty="0"/>
              <a:t> временем коллекция пополнилась фигурами других знаменитых людей, таких как адмирал Нельсон, Вальтер Скотт.</a:t>
            </a:r>
          </a:p>
        </p:txBody>
      </p:sp>
    </p:spTree>
    <p:extLst>
      <p:ext uri="{BB962C8B-B14F-4D97-AF65-F5344CB8AC3E}">
        <p14:creationId xmlns:p14="http://schemas.microsoft.com/office/powerpoint/2010/main" xmlns="" val="123711709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84447" y="0"/>
            <a:ext cx="5569142" cy="68580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98047" y="0"/>
            <a:ext cx="4572000" cy="6858000"/>
          </a:xfrm>
          <a:prstGeom prst="rect">
            <a:avLst/>
          </a:prstGeom>
        </p:spPr>
      </p:pic>
    </p:spTree>
    <p:extLst>
      <p:ext uri="{BB962C8B-B14F-4D97-AF65-F5344CB8AC3E}">
        <p14:creationId xmlns:p14="http://schemas.microsoft.com/office/powerpoint/2010/main" xmlns="" val="9366948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15900" y="0"/>
            <a:ext cx="5143500"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11795" y="0"/>
            <a:ext cx="4941794" cy="6858000"/>
          </a:xfrm>
          <a:prstGeom prst="rect">
            <a:avLst/>
          </a:prstGeom>
        </p:spPr>
      </p:pic>
    </p:spTree>
    <p:extLst>
      <p:ext uri="{BB962C8B-B14F-4D97-AF65-F5344CB8AC3E}">
        <p14:creationId xmlns:p14="http://schemas.microsoft.com/office/powerpoint/2010/main" xmlns="" val="41399609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xmlns="" val="0"/>
              </a:ext>
            </a:extLst>
          </a:blip>
          <a:srcRect t="4878" b="21813"/>
          <a:stretch/>
        </p:blipFill>
        <p:spPr>
          <a:xfrm>
            <a:off x="216990" y="267480"/>
            <a:ext cx="6467604" cy="32004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22326" y="3094892"/>
            <a:ext cx="6096888" cy="3425676"/>
          </a:xfrm>
          <a:prstGeom prst="rect">
            <a:avLst/>
          </a:prstGeom>
        </p:spPr>
      </p:pic>
    </p:spTree>
    <p:extLst>
      <p:ext uri="{BB962C8B-B14F-4D97-AF65-F5344CB8AC3E}">
        <p14:creationId xmlns:p14="http://schemas.microsoft.com/office/powerpoint/2010/main" xmlns="" val="12917530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0938" y="-96541"/>
            <a:ext cx="4718161" cy="7073537"/>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84962" y="-12133"/>
            <a:ext cx="4591233" cy="698913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11870" y="-50104"/>
            <a:ext cx="4743178" cy="6958208"/>
          </a:xfrm>
          <a:prstGeom prst="rect">
            <a:avLst/>
          </a:prstGeom>
        </p:spPr>
      </p:pic>
    </p:spTree>
    <p:extLst>
      <p:ext uri="{BB962C8B-B14F-4D97-AF65-F5344CB8AC3E}">
        <p14:creationId xmlns:p14="http://schemas.microsoft.com/office/powerpoint/2010/main" xmlns="" val="6999431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92022" y="-613776"/>
            <a:ext cx="3474720" cy="1600200"/>
          </a:xfrm>
        </p:spPr>
        <p:txBody>
          <a:bodyPr/>
          <a:lstStyle/>
          <a:p>
            <a:pPr algn="ctr"/>
            <a:r>
              <a:rPr lang="ru-RU" dirty="0"/>
              <a:t>Студия Эбби </a:t>
            </a:r>
            <a:r>
              <a:rPr lang="ru-RU" dirty="0" err="1"/>
              <a:t>Роуд</a:t>
            </a:r>
            <a:r>
              <a:rPr lang="ru-RU" dirty="0"/>
              <a:t> </a:t>
            </a:r>
          </a:p>
        </p:txBody>
      </p:sp>
      <p:pic>
        <p:nvPicPr>
          <p:cNvPr id="5" name="Рисунок 4"/>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t="7169" b="7169"/>
          <a:stretch>
            <a:fillRect/>
          </a:stretch>
        </p:blipFill>
        <p:spPr>
          <a:xfrm>
            <a:off x="0" y="1112937"/>
            <a:ext cx="7703507" cy="4724818"/>
          </a:xfrm>
        </p:spPr>
      </p:pic>
      <p:sp>
        <p:nvSpPr>
          <p:cNvPr id="4" name="Текст 3"/>
          <p:cNvSpPr>
            <a:spLocks noGrp="1"/>
          </p:cNvSpPr>
          <p:nvPr>
            <p:ph type="body" sz="half" idx="2"/>
          </p:nvPr>
        </p:nvSpPr>
        <p:spPr>
          <a:xfrm>
            <a:off x="7853819" y="948846"/>
            <a:ext cx="4338181" cy="1188720"/>
          </a:xfrm>
        </p:spPr>
        <p:txBody>
          <a:bodyPr>
            <a:noAutofit/>
          </a:bodyPr>
          <a:lstStyle/>
          <a:p>
            <a:r>
              <a:rPr lang="ru-RU" sz="2000" b="1" dirty="0"/>
              <a:t>Студия Эбби </a:t>
            </a:r>
            <a:r>
              <a:rPr lang="ru-RU" sz="2000" b="1" dirty="0" err="1"/>
              <a:t>Роуд</a:t>
            </a:r>
            <a:r>
              <a:rPr lang="ru-RU" sz="2000" b="1" dirty="0"/>
              <a:t> </a:t>
            </a:r>
            <a:r>
              <a:rPr lang="ru-RU" sz="2000" dirty="0"/>
              <a:t>— звукозаписывающая студия в Лондоне, в районе </a:t>
            </a:r>
            <a:r>
              <a:rPr lang="ru-RU" sz="2000" dirty="0" err="1"/>
              <a:t>Сент</a:t>
            </a:r>
            <a:r>
              <a:rPr lang="ru-RU" sz="2000" dirty="0"/>
              <a:t> Джонс Вуд, созданная в ноябре 1931 года компанией EMI. В этой студии был записан последний шедевр Битлз. Четверка так любила это место, что увековечила это имя в своем последнем альбоме 1969, на обложке которого они изображены переходящими улицу перед студией. Имя Эбби </a:t>
            </a:r>
            <a:r>
              <a:rPr lang="ru-RU" sz="2000" dirty="0" err="1"/>
              <a:t>Роад</a:t>
            </a:r>
            <a:r>
              <a:rPr lang="ru-RU" sz="2000" dirty="0"/>
              <a:t> навсегда останется в сердцах и умах поклонников рока. В этой студии также записывались такие легендарные рок-группы, как </a:t>
            </a:r>
            <a:r>
              <a:rPr lang="ru-RU" sz="2000" dirty="0" err="1"/>
              <a:t>The</a:t>
            </a:r>
            <a:r>
              <a:rPr lang="ru-RU" sz="2000" dirty="0"/>
              <a:t> </a:t>
            </a:r>
            <a:r>
              <a:rPr lang="ru-RU" sz="2000" dirty="0" err="1"/>
              <a:t>Beatles</a:t>
            </a:r>
            <a:r>
              <a:rPr lang="ru-RU" sz="2000" dirty="0"/>
              <a:t>, </a:t>
            </a:r>
            <a:r>
              <a:rPr lang="ru-RU" sz="2000" dirty="0" err="1"/>
              <a:t>Mike</a:t>
            </a:r>
            <a:r>
              <a:rPr lang="ru-RU" sz="2000" dirty="0"/>
              <a:t> </a:t>
            </a:r>
            <a:r>
              <a:rPr lang="ru-RU" sz="2000" dirty="0" err="1"/>
              <a:t>Oldfield</a:t>
            </a:r>
            <a:r>
              <a:rPr lang="ru-RU" sz="2000" dirty="0"/>
              <a:t>, </a:t>
            </a:r>
            <a:r>
              <a:rPr lang="ru-RU" sz="2000" dirty="0" err="1"/>
              <a:t>The</a:t>
            </a:r>
            <a:r>
              <a:rPr lang="ru-RU" sz="2000" dirty="0"/>
              <a:t> </a:t>
            </a:r>
            <a:r>
              <a:rPr lang="ru-RU" sz="2000" dirty="0" err="1"/>
              <a:t>Shadows</a:t>
            </a:r>
            <a:r>
              <a:rPr lang="ru-RU" sz="2000" dirty="0"/>
              <a:t> и </a:t>
            </a:r>
            <a:r>
              <a:rPr lang="ru-RU" sz="2000" dirty="0" err="1"/>
              <a:t>Pink</a:t>
            </a:r>
            <a:r>
              <a:rPr lang="ru-RU" sz="2000" dirty="0"/>
              <a:t> </a:t>
            </a:r>
            <a:r>
              <a:rPr lang="ru-RU" sz="2000" dirty="0" err="1"/>
              <a:t>Floyd</a:t>
            </a:r>
            <a:r>
              <a:rPr lang="ru-RU" sz="2000" dirty="0"/>
              <a:t>, </a:t>
            </a:r>
            <a:r>
              <a:rPr lang="ru-RU" sz="2000" dirty="0" err="1"/>
              <a:t>Oasis</a:t>
            </a:r>
            <a:r>
              <a:rPr lang="ru-RU" sz="2000" dirty="0"/>
              <a:t>, </a:t>
            </a:r>
            <a:r>
              <a:rPr lang="ru-RU" sz="2000" dirty="0" err="1"/>
              <a:t>Travis</a:t>
            </a:r>
            <a:r>
              <a:rPr lang="ru-RU" sz="2000" dirty="0"/>
              <a:t>, Машина Времени, </a:t>
            </a:r>
            <a:r>
              <a:rPr lang="ru-RU" sz="2000" dirty="0" err="1"/>
              <a:t>Патрицио</a:t>
            </a:r>
            <a:r>
              <a:rPr lang="ru-RU" sz="2000" dirty="0"/>
              <a:t> </a:t>
            </a:r>
            <a:r>
              <a:rPr lang="ru-RU" sz="2000" dirty="0" err="1"/>
              <a:t>Буанне</a:t>
            </a:r>
            <a:r>
              <a:rPr lang="ru-RU" sz="2000" dirty="0"/>
              <a:t> и </a:t>
            </a:r>
            <a:r>
              <a:rPr lang="ru-RU" sz="2000" dirty="0" err="1"/>
              <a:t>Nightwish</a:t>
            </a:r>
            <a:r>
              <a:rPr lang="ru-RU" sz="2000" dirty="0"/>
              <a:t> и др. </a:t>
            </a:r>
          </a:p>
        </p:txBody>
      </p:sp>
    </p:spTree>
    <p:extLst>
      <p:ext uri="{BB962C8B-B14F-4D97-AF65-F5344CB8AC3E}">
        <p14:creationId xmlns:p14="http://schemas.microsoft.com/office/powerpoint/2010/main" xmlns="" val="339264444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67000" y="0"/>
            <a:ext cx="6852781" cy="6852781"/>
          </a:xfrm>
          <a:prstGeom prst="rect">
            <a:avLst/>
          </a:prstGeom>
        </p:spPr>
      </p:pic>
    </p:spTree>
    <p:extLst>
      <p:ext uri="{BB962C8B-B14F-4D97-AF65-F5344CB8AC3E}">
        <p14:creationId xmlns:p14="http://schemas.microsoft.com/office/powerpoint/2010/main" xmlns="" val="33978653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17074" y="-587158"/>
            <a:ext cx="3474720" cy="1600200"/>
          </a:xfrm>
        </p:spPr>
        <p:txBody>
          <a:bodyPr/>
          <a:lstStyle/>
          <a:p>
            <a:r>
              <a:rPr lang="ru-RU" dirty="0" smtClean="0"/>
              <a:t>Око Лондона (</a:t>
            </a:r>
            <a:r>
              <a:rPr lang="en-US" dirty="0" smtClean="0"/>
              <a:t>London Eye)</a:t>
            </a:r>
            <a:endParaRPr lang="ru-RU" dirty="0"/>
          </a:p>
        </p:txBody>
      </p:sp>
      <p:pic>
        <p:nvPicPr>
          <p:cNvPr id="5" name="Рисунок 4"/>
          <p:cNvPicPr>
            <a:picLocks noGrp="1" noChangeAspect="1"/>
          </p:cNvPicPr>
          <p:nvPr>
            <p:ph type="pic" idx="1"/>
          </p:nvPr>
        </p:nvPicPr>
        <p:blipFill rotWithShape="1">
          <a:blip r:embed="rId2">
            <a:extLst>
              <a:ext uri="{28A0092B-C50C-407E-A947-70E740481C1C}">
                <a14:useLocalDpi xmlns:a14="http://schemas.microsoft.com/office/drawing/2010/main" xmlns="" val="0"/>
              </a:ext>
            </a:extLst>
          </a:blip>
          <a:srcRect t="3865" b="8989"/>
          <a:stretch/>
        </p:blipFill>
        <p:spPr>
          <a:xfrm>
            <a:off x="-41068" y="962626"/>
            <a:ext cx="7744576" cy="4486196"/>
          </a:xfrm>
        </p:spPr>
      </p:pic>
      <p:sp>
        <p:nvSpPr>
          <p:cNvPr id="4" name="Текст 3"/>
          <p:cNvSpPr>
            <a:spLocks noGrp="1"/>
          </p:cNvSpPr>
          <p:nvPr>
            <p:ph type="body" sz="half" idx="2"/>
          </p:nvPr>
        </p:nvSpPr>
        <p:spPr>
          <a:xfrm>
            <a:off x="7753611" y="1024002"/>
            <a:ext cx="4438389" cy="5833998"/>
          </a:xfrm>
        </p:spPr>
        <p:txBody>
          <a:bodyPr>
            <a:normAutofit/>
          </a:bodyPr>
          <a:lstStyle/>
          <a:p>
            <a:r>
              <a:rPr lang="ru-RU" b="1" dirty="0"/>
              <a:t>Око Лондона</a:t>
            </a:r>
            <a:r>
              <a:rPr lang="ru-RU" dirty="0"/>
              <a:t>, или как его еще называют Колесо Тысячелетия, – это гигантское колесо обозрения, установленное в Лондоне на берегу Темзы. Высота колеса 135 метров</a:t>
            </a:r>
            <a:r>
              <a:rPr lang="ru-RU" dirty="0" smtClean="0"/>
              <a:t>.</a:t>
            </a:r>
          </a:p>
          <a:p>
            <a:r>
              <a:rPr lang="ru-RU" dirty="0"/>
              <a:t>На колесе установлены 32 пассажирские капсулы яйцеобразной формы, по числу районов, составляющих Большой Лондон. Каждая капсула вмещает до 25 человек. Капсулы полностью закрыты, поэтому во время движения пассажиры могут как сидеть, так и свободно ходить по салону. </a:t>
            </a:r>
            <a:r>
              <a:rPr lang="ru-RU" dirty="0" smtClean="0"/>
              <a:t>Оборот </a:t>
            </a:r>
            <a:r>
              <a:rPr lang="ru-RU" dirty="0"/>
              <a:t>занимает приблизительно 45 минут</a:t>
            </a:r>
            <a:r>
              <a:rPr lang="ru-RU" dirty="0" smtClean="0"/>
              <a:t>.</a:t>
            </a:r>
          </a:p>
          <a:p>
            <a:r>
              <a:rPr lang="ru-RU" dirty="0"/>
              <a:t>Око Лондона стало таким же символом города и так же дает своим посетителям редкую возможность полюбоваться на весь город с высоты птичьего полета. В сумерках включается подсветка, и Око Лондона представляет собой незабываемое зрелище.</a:t>
            </a:r>
          </a:p>
          <a:p>
            <a:endParaRPr lang="ru-RU" dirty="0"/>
          </a:p>
        </p:txBody>
      </p:sp>
    </p:spTree>
    <p:extLst>
      <p:ext uri="{BB962C8B-B14F-4D97-AF65-F5344CB8AC3E}">
        <p14:creationId xmlns:p14="http://schemas.microsoft.com/office/powerpoint/2010/main" xmlns="" val="36849608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41918" y="-441543"/>
            <a:ext cx="3474720" cy="1600200"/>
          </a:xfrm>
        </p:spPr>
        <p:txBody>
          <a:bodyPr/>
          <a:lstStyle/>
          <a:p>
            <a:pPr algn="ctr"/>
            <a:r>
              <a:rPr lang="ru-RU" dirty="0" smtClean="0"/>
              <a:t>Букингемский дворец</a:t>
            </a:r>
            <a:endParaRPr lang="ru-RU"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3820" b="3820"/>
          <a:stretch>
            <a:fillRect/>
          </a:stretch>
        </p:blipFill>
        <p:spPr>
          <a:xfrm>
            <a:off x="0" y="987677"/>
            <a:ext cx="7703507" cy="4724818"/>
          </a:xfrm>
        </p:spPr>
      </p:pic>
      <p:sp>
        <p:nvSpPr>
          <p:cNvPr id="4" name="Текст 3"/>
          <p:cNvSpPr>
            <a:spLocks noGrp="1"/>
          </p:cNvSpPr>
          <p:nvPr>
            <p:ph type="body" sz="half" idx="2"/>
          </p:nvPr>
        </p:nvSpPr>
        <p:spPr>
          <a:xfrm>
            <a:off x="7841293" y="1449887"/>
            <a:ext cx="4350707" cy="5564688"/>
          </a:xfrm>
        </p:spPr>
        <p:txBody>
          <a:bodyPr>
            <a:normAutofit/>
          </a:bodyPr>
          <a:lstStyle/>
          <a:p>
            <a:r>
              <a:rPr lang="ru-RU" sz="2400" b="1" dirty="0"/>
              <a:t>Букингемский дворец </a:t>
            </a:r>
            <a:r>
              <a:rPr lang="ru-RU" sz="2400" dirty="0"/>
              <a:t>- официальная лондонская резиденция британских монархов. Дворец охраняет Придворный дивизион, состоящий из полка гвардейской пехоты и Королевского конно-гвардейского полка. Каждый день в 11:30 с апреля по август (в остальные месяцы — через день) проходит церемония смены караула.</a:t>
            </a:r>
          </a:p>
        </p:txBody>
      </p:sp>
    </p:spTree>
    <p:extLst>
      <p:ext uri="{BB962C8B-B14F-4D97-AF65-F5344CB8AC3E}">
        <p14:creationId xmlns:p14="http://schemas.microsoft.com/office/powerpoint/2010/main" xmlns="" val="14515040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1560" y="-125260"/>
            <a:ext cx="10734805" cy="7056762"/>
          </a:xfrm>
          <a:prstGeom prst="rect">
            <a:avLst/>
          </a:prstGeom>
        </p:spPr>
      </p:pic>
    </p:spTree>
    <p:extLst>
      <p:ext uri="{BB962C8B-B14F-4D97-AF65-F5344CB8AC3E}">
        <p14:creationId xmlns:p14="http://schemas.microsoft.com/office/powerpoint/2010/main" xmlns="" val="36344733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17074" y="-403964"/>
            <a:ext cx="3474720" cy="1600200"/>
          </a:xfrm>
        </p:spPr>
        <p:txBody>
          <a:bodyPr>
            <a:normAutofit/>
          </a:bodyPr>
          <a:lstStyle/>
          <a:p>
            <a:pPr algn="ctr"/>
            <a:r>
              <a:rPr lang="ru-RU" sz="3600" dirty="0" smtClean="0"/>
              <a:t>Британский музей</a:t>
            </a:r>
            <a:endParaRPr lang="ru-RU" sz="3600"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l="4083" r="4083"/>
          <a:stretch>
            <a:fillRect/>
          </a:stretch>
        </p:blipFill>
        <p:spPr>
          <a:xfrm>
            <a:off x="0" y="1325880"/>
            <a:ext cx="7682064" cy="4711666"/>
          </a:xfrm>
        </p:spPr>
      </p:pic>
      <p:sp>
        <p:nvSpPr>
          <p:cNvPr id="4" name="Текст 3"/>
          <p:cNvSpPr>
            <a:spLocks noGrp="1"/>
          </p:cNvSpPr>
          <p:nvPr>
            <p:ph type="body" sz="half" idx="2"/>
          </p:nvPr>
        </p:nvSpPr>
        <p:spPr>
          <a:xfrm>
            <a:off x="7778663" y="1700408"/>
            <a:ext cx="4296427" cy="6454036"/>
          </a:xfrm>
        </p:spPr>
        <p:txBody>
          <a:bodyPr>
            <a:noAutofit/>
          </a:bodyPr>
          <a:lstStyle/>
          <a:p>
            <a:r>
              <a:rPr lang="ru-RU" sz="2000" b="1" dirty="0"/>
              <a:t>Британский музей </a:t>
            </a:r>
            <a:r>
              <a:rPr lang="ru-RU" sz="2000" dirty="0"/>
              <a:t>— главный историко-археологический музей Великобритании и один из крупнейших музеев мира. Музей хранит произведения искусства Древнего Египта, Междуречья, Античной Греции, Античного Рима, изделия средневековых мастеров Европы и Азии, собрания монет и медалей, рисунков, гравюр, этнографические коллекции</a:t>
            </a:r>
            <a:r>
              <a:rPr lang="ru-RU" sz="2000" dirty="0" smtClean="0"/>
              <a:t>.</a:t>
            </a:r>
            <a:endParaRPr lang="en-US" sz="2000" dirty="0" smtClean="0"/>
          </a:p>
          <a:p>
            <a:r>
              <a:rPr lang="ru-RU" sz="2000" dirty="0"/>
              <a:t>Греция и Египет, из которых были вывезены древние памятники, до сих пор требуют их возвращения назад.</a:t>
            </a:r>
          </a:p>
        </p:txBody>
      </p:sp>
    </p:spTree>
    <p:extLst>
      <p:ext uri="{BB962C8B-B14F-4D97-AF65-F5344CB8AC3E}">
        <p14:creationId xmlns:p14="http://schemas.microsoft.com/office/powerpoint/2010/main" xmlns="" val="372513916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79288" y="-228600"/>
            <a:ext cx="3474720" cy="1600200"/>
          </a:xfrm>
        </p:spPr>
        <p:txBody>
          <a:bodyPr/>
          <a:lstStyle/>
          <a:p>
            <a:pPr algn="ctr"/>
            <a:r>
              <a:rPr lang="ru-RU" dirty="0"/>
              <a:t>Лондонская Темница</a:t>
            </a:r>
          </a:p>
        </p:txBody>
      </p:sp>
      <p:sp>
        <p:nvSpPr>
          <p:cNvPr id="4" name="Текст 3"/>
          <p:cNvSpPr>
            <a:spLocks noGrp="1"/>
          </p:cNvSpPr>
          <p:nvPr>
            <p:ph type="body" sz="half" idx="2"/>
          </p:nvPr>
        </p:nvSpPr>
        <p:spPr>
          <a:xfrm>
            <a:off x="7728559" y="1424835"/>
            <a:ext cx="4463441" cy="1188720"/>
          </a:xfrm>
        </p:spPr>
        <p:txBody>
          <a:bodyPr>
            <a:noAutofit/>
          </a:bodyPr>
          <a:lstStyle/>
          <a:p>
            <a:r>
              <a:rPr lang="ru-RU" sz="2400" b="1" dirty="0"/>
              <a:t>Лондонская Темница</a:t>
            </a:r>
            <a:r>
              <a:rPr lang="ru-RU" sz="2400" dirty="0"/>
              <a:t> </a:t>
            </a:r>
            <a:r>
              <a:rPr lang="ru-RU" sz="2400" dirty="0" smtClean="0"/>
              <a:t>- </a:t>
            </a:r>
            <a:r>
              <a:rPr lang="ru-RU" sz="2400" dirty="0"/>
              <a:t>это не столько музей, сколько жуткое воспроизведение темных страниц европейской истории. Расположена в подвале возле Лондонского моста, представляет своего рода дом ужасов для взрослых. Несколько раз получала награду в области туризма. Здесь можно побродить по комнатам пыток и экзекуций, где представлены устройства для пыток и казней.</a:t>
            </a:r>
          </a:p>
        </p:txBody>
      </p:sp>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9944" y="580698"/>
            <a:ext cx="6026846" cy="5904680"/>
          </a:xfrm>
          <a:prstGeom prst="rect">
            <a:avLst/>
          </a:prstGeom>
        </p:spPr>
      </p:pic>
    </p:spTree>
    <p:extLst>
      <p:ext uri="{BB962C8B-B14F-4D97-AF65-F5344CB8AC3E}">
        <p14:creationId xmlns:p14="http://schemas.microsoft.com/office/powerpoint/2010/main" xmlns="" val="16498056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370603"/>
            <a:ext cx="6660925" cy="3770334"/>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13787" y="1370603"/>
            <a:ext cx="5678213" cy="3770334"/>
          </a:xfrm>
          <a:prstGeom prst="rect">
            <a:avLst/>
          </a:prstGeom>
        </p:spPr>
      </p:pic>
    </p:spTree>
    <p:extLst>
      <p:ext uri="{BB962C8B-B14F-4D97-AF65-F5344CB8AC3E}">
        <p14:creationId xmlns:p14="http://schemas.microsoft.com/office/powerpoint/2010/main" xmlns="" val="15710398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67286" y="773724"/>
            <a:ext cx="5992837" cy="492369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83680" y="168812"/>
            <a:ext cx="5356567" cy="6613045"/>
          </a:xfrm>
          <a:prstGeom prst="rect">
            <a:avLst/>
          </a:prstGeom>
        </p:spPr>
      </p:pic>
    </p:spTree>
    <p:extLst>
      <p:ext uri="{BB962C8B-B14F-4D97-AF65-F5344CB8AC3E}">
        <p14:creationId xmlns:p14="http://schemas.microsoft.com/office/powerpoint/2010/main" xmlns="" val="25070414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91189" y="-316282"/>
            <a:ext cx="4400811" cy="1600200"/>
          </a:xfrm>
        </p:spPr>
        <p:txBody>
          <a:bodyPr/>
          <a:lstStyle/>
          <a:p>
            <a:pPr algn="ctr"/>
            <a:r>
              <a:rPr lang="ru-RU" dirty="0"/>
              <a:t>Вестминстерский дворец </a:t>
            </a:r>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9156" b="9156"/>
          <a:stretch>
            <a:fillRect/>
          </a:stretch>
        </p:blipFill>
        <p:spPr>
          <a:xfrm>
            <a:off x="0" y="1125464"/>
            <a:ext cx="7703507" cy="4724818"/>
          </a:xfrm>
        </p:spPr>
      </p:pic>
      <p:sp>
        <p:nvSpPr>
          <p:cNvPr id="4" name="Текст 3"/>
          <p:cNvSpPr>
            <a:spLocks noGrp="1"/>
          </p:cNvSpPr>
          <p:nvPr>
            <p:ph type="body" sz="half" idx="2"/>
          </p:nvPr>
        </p:nvSpPr>
        <p:spPr>
          <a:xfrm>
            <a:off x="7753611" y="1462413"/>
            <a:ext cx="4438389" cy="1188720"/>
          </a:xfrm>
        </p:spPr>
        <p:txBody>
          <a:bodyPr>
            <a:noAutofit/>
          </a:bodyPr>
          <a:lstStyle/>
          <a:p>
            <a:r>
              <a:rPr lang="ru-RU" sz="2400" b="1" dirty="0"/>
              <a:t>Вестминстерский дворец </a:t>
            </a:r>
            <a:r>
              <a:rPr lang="ru-RU" sz="2400" dirty="0"/>
              <a:t>уже на протяжении свыше 900 лет является домом британского правительства. После пожара 16 октября 1834 года дворец выстроен </a:t>
            </a:r>
            <a:r>
              <a:rPr lang="ru-RU" sz="2400" dirty="0" smtClean="0"/>
              <a:t>заново. Здание </a:t>
            </a:r>
            <a:r>
              <a:rPr lang="ru-RU" sz="2400" dirty="0"/>
              <a:t>занимает площадь в восемь гектаров и состоит из 1100 комнат, 100 лестниц и 11 дворов. </a:t>
            </a:r>
            <a:r>
              <a:rPr lang="ru-RU" sz="2400" dirty="0" smtClean="0"/>
              <a:t>Лучший </a:t>
            </a:r>
            <a:r>
              <a:rPr lang="ru-RU" sz="2400" dirty="0"/>
              <a:t>вид открывается с близлежащей Парламентской площади. В парламенте находятся Вестминстерский зал, подземная церковь, члены парламента. </a:t>
            </a:r>
          </a:p>
        </p:txBody>
      </p:sp>
    </p:spTree>
    <p:extLst>
      <p:ext uri="{BB962C8B-B14F-4D97-AF65-F5344CB8AC3E}">
        <p14:creationId xmlns:p14="http://schemas.microsoft.com/office/powerpoint/2010/main" xmlns="" val="32837084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801858"/>
            <a:ext cx="12192001" cy="5126421"/>
          </a:xfrm>
          <a:prstGeom prst="rect">
            <a:avLst/>
          </a:prstGeom>
        </p:spPr>
      </p:pic>
    </p:spTree>
    <p:extLst>
      <p:ext uri="{BB962C8B-B14F-4D97-AF65-F5344CB8AC3E}">
        <p14:creationId xmlns:p14="http://schemas.microsoft.com/office/powerpoint/2010/main" xmlns="" val="725958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2126" y="-905005"/>
            <a:ext cx="3474720" cy="1600200"/>
          </a:xfrm>
        </p:spPr>
        <p:txBody>
          <a:bodyPr>
            <a:normAutofit/>
          </a:bodyPr>
          <a:lstStyle/>
          <a:p>
            <a:pPr algn="ctr"/>
            <a:r>
              <a:rPr lang="ru-RU" sz="3600" dirty="0" smtClean="0"/>
              <a:t>Биг Бен</a:t>
            </a:r>
            <a:endParaRPr lang="ru-RU" sz="3600" dirty="0"/>
          </a:p>
        </p:txBody>
      </p:sp>
      <p:pic>
        <p:nvPicPr>
          <p:cNvPr id="5" name="Рисунок 4"/>
          <p:cNvPicPr>
            <a:picLocks noGrp="1" noChangeAspect="1"/>
          </p:cNvPicPr>
          <p:nvPr>
            <p:ph type="pic" idx="1"/>
          </p:nvPr>
        </p:nvPicPr>
        <p:blipFill>
          <a:blip r:embed="rId2">
            <a:extLst>
              <a:ext uri="{28A0092B-C50C-407E-A947-70E740481C1C}">
                <a14:useLocalDpi xmlns:a14="http://schemas.microsoft.com/office/drawing/2010/main" xmlns="" val="0"/>
              </a:ext>
            </a:extLst>
          </a:blip>
          <a:srcRect t="6184" b="6184"/>
          <a:stretch>
            <a:fillRect/>
          </a:stretch>
        </p:blipFill>
        <p:spPr>
          <a:xfrm>
            <a:off x="0" y="1075359"/>
            <a:ext cx="7702485" cy="4724191"/>
          </a:xfrm>
        </p:spPr>
      </p:pic>
      <p:sp>
        <p:nvSpPr>
          <p:cNvPr id="4" name="Текст 3"/>
          <p:cNvSpPr>
            <a:spLocks noGrp="1"/>
          </p:cNvSpPr>
          <p:nvPr>
            <p:ph type="body" sz="half" idx="2"/>
          </p:nvPr>
        </p:nvSpPr>
        <p:spPr>
          <a:xfrm>
            <a:off x="7741085" y="685799"/>
            <a:ext cx="4450915" cy="6028152"/>
          </a:xfrm>
        </p:spPr>
        <p:txBody>
          <a:bodyPr>
            <a:normAutofit/>
          </a:bodyPr>
          <a:lstStyle/>
          <a:p>
            <a:r>
              <a:rPr lang="ru-RU" sz="2000" b="1" dirty="0"/>
              <a:t>Биг Бен </a:t>
            </a:r>
            <a:r>
              <a:rPr lang="ru-RU" sz="2000" dirty="0"/>
              <a:t>— это наиболее узнаваемая достопримечательность Лондона. Вообще Биг Бен является названием самого большого колокола на часах, расположенных в северной части Вестминстерского дворца в </a:t>
            </a:r>
            <a:r>
              <a:rPr lang="ru-RU" sz="2000" dirty="0" smtClean="0"/>
              <a:t>Лондоне. Это </a:t>
            </a:r>
            <a:r>
              <a:rPr lang="ru-RU" sz="2000" dirty="0"/>
              <a:t>часть архитектурного комплекса Вестминстерского дворца. Официальное наименование — «Часовая башня Вестминстерского дворца», также её называют «Башней Св. Стефана». </a:t>
            </a:r>
            <a:r>
              <a:rPr lang="ru-RU" sz="2000" dirty="0" smtClean="0"/>
              <a:t>Биг </a:t>
            </a:r>
            <a:r>
              <a:rPr lang="ru-RU" sz="2000" dirty="0"/>
              <a:t>Бен — это самые большие четырехсторонние часы с колоколами и третья по высоте часовая башня в мире. В мае 2009 года часы отметили свой 150-ый юбилей (часы впервые завели 31 мая) многочисленными торжественными мероприятиями.</a:t>
            </a:r>
          </a:p>
        </p:txBody>
      </p:sp>
    </p:spTree>
    <p:extLst>
      <p:ext uri="{BB962C8B-B14F-4D97-AF65-F5344CB8AC3E}">
        <p14:creationId xmlns:p14="http://schemas.microsoft.com/office/powerpoint/2010/main" xmlns="" val="29153699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97280" y="0"/>
            <a:ext cx="10187322" cy="6789889"/>
          </a:xfrm>
          <a:prstGeom prst="rect">
            <a:avLst/>
          </a:prstGeom>
        </p:spPr>
      </p:pic>
    </p:spTree>
    <p:extLst>
      <p:ext uri="{BB962C8B-B14F-4D97-AF65-F5344CB8AC3E}">
        <p14:creationId xmlns:p14="http://schemas.microsoft.com/office/powerpoint/2010/main" xmlns="" val="2283167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2127" y="-241127"/>
            <a:ext cx="3474720" cy="1606463"/>
          </a:xfrm>
        </p:spPr>
        <p:txBody>
          <a:bodyPr>
            <a:normAutofit/>
          </a:bodyPr>
          <a:lstStyle/>
          <a:p>
            <a:pPr algn="ctr"/>
            <a:r>
              <a:rPr lang="ru-RU" sz="4000" dirty="0" err="1"/>
              <a:t>Тауэрский</a:t>
            </a:r>
            <a:r>
              <a:rPr lang="ru-RU" sz="4000" dirty="0"/>
              <a:t> мост </a:t>
            </a: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442756"/>
            <a:ext cx="7716033" cy="5787024"/>
          </a:xfrm>
        </p:spPr>
      </p:pic>
      <p:sp>
        <p:nvSpPr>
          <p:cNvPr id="4" name="Текст 3"/>
          <p:cNvSpPr>
            <a:spLocks noGrp="1"/>
          </p:cNvSpPr>
          <p:nvPr>
            <p:ph type="body" sz="half" idx="2"/>
          </p:nvPr>
        </p:nvSpPr>
        <p:spPr>
          <a:xfrm>
            <a:off x="8229600" y="1462414"/>
            <a:ext cx="3474720" cy="1188720"/>
          </a:xfrm>
        </p:spPr>
        <p:txBody>
          <a:bodyPr>
            <a:noAutofit/>
          </a:bodyPr>
          <a:lstStyle/>
          <a:p>
            <a:r>
              <a:rPr lang="ru-RU" sz="2000" b="1" dirty="0" err="1"/>
              <a:t>Тауэрский</a:t>
            </a:r>
            <a:r>
              <a:rPr lang="ru-RU" sz="2000" b="1" dirty="0"/>
              <a:t> мост </a:t>
            </a:r>
            <a:r>
              <a:rPr lang="ru-RU" sz="2000" dirty="0"/>
              <a:t>- разводной мост в центре Лондона над рекой Темзой, недалеко от Лондонского Тауэра. Является одним из символов Британии и самым знаменитым мостом в мире</a:t>
            </a:r>
            <a:r>
              <a:rPr lang="ru-RU" sz="2000" dirty="0" smtClean="0"/>
              <a:t>. Спроектирован </a:t>
            </a:r>
            <a:r>
              <a:rPr lang="ru-RU" sz="2000" dirty="0"/>
              <a:t>Сэром </a:t>
            </a:r>
            <a:r>
              <a:rPr lang="ru-RU" sz="2000" dirty="0" err="1"/>
              <a:t>Хорейсом</a:t>
            </a:r>
            <a:r>
              <a:rPr lang="ru-RU" sz="2000" dirty="0"/>
              <a:t> Джонсом и открыт в 1894 году. Оборудован специальным подъемным механизмом. С моста открывается прекрасный вид на Лондонский Тауэр и Темзу.</a:t>
            </a:r>
          </a:p>
        </p:txBody>
      </p:sp>
    </p:spTree>
    <p:extLst>
      <p:ext uri="{BB962C8B-B14F-4D97-AF65-F5344CB8AC3E}">
        <p14:creationId xmlns:p14="http://schemas.microsoft.com/office/powerpoint/2010/main" xmlns="" val="159345308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S103031023">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15_4109default" id="{E728D685-11FC-4812-BA85-57AC6F9C9F40}" vid="{BC4E008B-95FF-4815-904E-143A8EDFC1D4}"/>
    </a:ext>
  </a:extLst>
</a:theme>
</file>

<file path=ppt/theme/theme2.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RedLineBusiness_16x9">
      <a:dk1>
        <a:srgbClr val="514A40"/>
      </a:dk1>
      <a:lt1>
        <a:sysClr val="window" lastClr="FFFFFF"/>
      </a:lt1>
      <a:dk2>
        <a:srgbClr val="000000"/>
      </a:dk2>
      <a:lt2>
        <a:srgbClr val="F9F7F3"/>
      </a:lt2>
      <a:accent1>
        <a:srgbClr val="A85229"/>
      </a:accent1>
      <a:accent2>
        <a:srgbClr val="98916E"/>
      </a:accent2>
      <a:accent3>
        <a:srgbClr val="C9A645"/>
      </a:accent3>
      <a:accent4>
        <a:srgbClr val="76A7B2"/>
      </a:accent4>
      <a:accent5>
        <a:srgbClr val="82A670"/>
      </a:accent5>
      <a:accent6>
        <a:srgbClr val="896170"/>
      </a:accent6>
      <a:hlink>
        <a:srgbClr val="A85229"/>
      </a:hlink>
      <a:folHlink>
        <a:srgbClr val="98916E"/>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F180B1C-2212-497F-A259-C959ADD048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TS103031023</Template>
  <TotalTime>0</TotalTime>
  <Words>1338</Words>
  <Application>Microsoft Office PowerPoint</Application>
  <PresentationFormat>Произвольный</PresentationFormat>
  <Paragraphs>38</Paragraphs>
  <Slides>33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33</vt:i4>
      </vt:variant>
    </vt:vector>
  </HeadingPairs>
  <TitlesOfParts>
    <vt:vector size="34" baseType="lpstr">
      <vt:lpstr>TS103031023</vt:lpstr>
      <vt:lpstr>Лондон</vt:lpstr>
      <vt:lpstr>Слайд 2</vt:lpstr>
      <vt:lpstr>Букингемский дворец</vt:lpstr>
      <vt:lpstr>Слайд 4</vt:lpstr>
      <vt:lpstr>Вестминстерский дворец </vt:lpstr>
      <vt:lpstr>Слайд 6</vt:lpstr>
      <vt:lpstr>Биг Бен</vt:lpstr>
      <vt:lpstr>Слайд 8</vt:lpstr>
      <vt:lpstr>Тауэрский мост </vt:lpstr>
      <vt:lpstr>Слайд 10</vt:lpstr>
      <vt:lpstr>Трафальгарская площадь</vt:lpstr>
      <vt:lpstr>Площадь Пикадилли </vt:lpstr>
      <vt:lpstr>Музей Шерлока Холмса </vt:lpstr>
      <vt:lpstr>Шекспировский театр "Глобус</vt:lpstr>
      <vt:lpstr>Слайд 15</vt:lpstr>
      <vt:lpstr>парк Гарри Поттера</vt:lpstr>
      <vt:lpstr>Слайд 17</vt:lpstr>
      <vt:lpstr>Слайд 18</vt:lpstr>
      <vt:lpstr>Слайд 19</vt:lpstr>
      <vt:lpstr>Слайд 20</vt:lpstr>
      <vt:lpstr>Национальная картинная галерея </vt:lpstr>
      <vt:lpstr>Музей мадам Тюссо </vt:lpstr>
      <vt:lpstr>Слайд 23</vt:lpstr>
      <vt:lpstr>Слайд 24</vt:lpstr>
      <vt:lpstr>Слайд 25</vt:lpstr>
      <vt:lpstr>Слайд 26</vt:lpstr>
      <vt:lpstr>Студия Эбби Роуд </vt:lpstr>
      <vt:lpstr>Слайд 28</vt:lpstr>
      <vt:lpstr>Око Лондона (London Eye)</vt:lpstr>
      <vt:lpstr>Слайд 30</vt:lpstr>
      <vt:lpstr>Британский музей</vt:lpstr>
      <vt:lpstr>Лондонская Темница</vt:lpstr>
      <vt:lpstr>Слайд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2013-11-15T09:10:35Z</dcterms:created>
  <dcterms:modified xsi:type="dcterms:W3CDTF">2021-05-17T19:10:57Z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TC030310239991</vt:lpwstr>
  </property>
</Properties>
</file>