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80" r:id="rId3"/>
    <p:sldId id="282" r:id="rId4"/>
    <p:sldId id="283" r:id="rId5"/>
    <p:sldId id="259" r:id="rId6"/>
    <p:sldId id="312" r:id="rId7"/>
    <p:sldId id="300" r:id="rId8"/>
    <p:sldId id="310" r:id="rId9"/>
    <p:sldId id="309" r:id="rId10"/>
    <p:sldId id="285" r:id="rId11"/>
    <p:sldId id="286" r:id="rId12"/>
    <p:sldId id="287" r:id="rId13"/>
    <p:sldId id="288" r:id="rId14"/>
    <p:sldId id="317" r:id="rId15"/>
    <p:sldId id="333" r:id="rId16"/>
    <p:sldId id="314" r:id="rId17"/>
    <p:sldId id="319" r:id="rId18"/>
    <p:sldId id="316" r:id="rId19"/>
    <p:sldId id="320" r:id="rId20"/>
    <p:sldId id="321" r:id="rId21"/>
    <p:sldId id="327" r:id="rId22"/>
    <p:sldId id="328" r:id="rId23"/>
    <p:sldId id="329" r:id="rId24"/>
    <p:sldId id="330" r:id="rId25"/>
    <p:sldId id="322" r:id="rId26"/>
    <p:sldId id="324" r:id="rId27"/>
    <p:sldId id="325" r:id="rId28"/>
    <p:sldId id="331" r:id="rId29"/>
    <p:sldId id="332" r:id="rId30"/>
    <p:sldId id="334" r:id="rId31"/>
    <p:sldId id="335" r:id="rId32"/>
    <p:sldId id="336" r:id="rId33"/>
    <p:sldId id="337" r:id="rId34"/>
    <p:sldId id="342" r:id="rId35"/>
    <p:sldId id="338" r:id="rId36"/>
    <p:sldId id="339" r:id="rId37"/>
    <p:sldId id="340" r:id="rId38"/>
    <p:sldId id="341" r:id="rId39"/>
    <p:sldId id="346" r:id="rId40"/>
    <p:sldId id="302" r:id="rId4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86" d="100"/>
          <a:sy n="86" d="100"/>
        </p:scale>
        <p:origin x="-666"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8D44DE0-C5C8-4DF4-9148-ABBAAE0577C1}" type="datetimeFigureOut">
              <a:rPr lang="ru-RU" smtClean="0"/>
              <a:pPr/>
              <a:t>12.01.2024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CAEEE70-A021-4FCB-9EFA-93FCDAC50897}" type="slidenum">
              <a:rPr lang="ru-RU" smtClean="0"/>
              <a:pPr/>
              <a:t>‹#›</a:t>
            </a:fld>
            <a:endParaRPr lang="ru-RU" dirty="0"/>
          </a:p>
        </p:txBody>
      </p:sp>
    </p:spTree>
    <p:extLst>
      <p:ext uri="{BB962C8B-B14F-4D97-AF65-F5344CB8AC3E}">
        <p14:creationId xmlns="" xmlns:p14="http://schemas.microsoft.com/office/powerpoint/2010/main" val="1624488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8D44DE0-C5C8-4DF4-9148-ABBAAE0577C1}" type="datetimeFigureOut">
              <a:rPr lang="ru-RU" smtClean="0"/>
              <a:pPr/>
              <a:t>12.01.2024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CAEEE70-A021-4FCB-9EFA-93FCDAC50897}" type="slidenum">
              <a:rPr lang="ru-RU" smtClean="0"/>
              <a:pPr/>
              <a:t>‹#›</a:t>
            </a:fld>
            <a:endParaRPr lang="ru-RU" dirty="0"/>
          </a:p>
        </p:txBody>
      </p:sp>
    </p:spTree>
    <p:extLst>
      <p:ext uri="{BB962C8B-B14F-4D97-AF65-F5344CB8AC3E}">
        <p14:creationId xmlns="" xmlns:p14="http://schemas.microsoft.com/office/powerpoint/2010/main" val="3085210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8D44DE0-C5C8-4DF4-9148-ABBAAE0577C1}" type="datetimeFigureOut">
              <a:rPr lang="ru-RU" smtClean="0"/>
              <a:pPr/>
              <a:t>12.01.2024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CAEEE70-A021-4FCB-9EFA-93FCDAC50897}" type="slidenum">
              <a:rPr lang="ru-RU" smtClean="0"/>
              <a:pPr/>
              <a:t>‹#›</a:t>
            </a:fld>
            <a:endParaRPr lang="ru-RU" dirty="0"/>
          </a:p>
        </p:txBody>
      </p:sp>
    </p:spTree>
    <p:extLst>
      <p:ext uri="{BB962C8B-B14F-4D97-AF65-F5344CB8AC3E}">
        <p14:creationId xmlns="" xmlns:p14="http://schemas.microsoft.com/office/powerpoint/2010/main" val="1406313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8D44DE0-C5C8-4DF4-9148-ABBAAE0577C1}" type="datetimeFigureOut">
              <a:rPr lang="ru-RU" smtClean="0"/>
              <a:pPr/>
              <a:t>12.01.2024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CAEEE70-A021-4FCB-9EFA-93FCDAC50897}" type="slidenum">
              <a:rPr lang="ru-RU" smtClean="0"/>
              <a:pPr/>
              <a:t>‹#›</a:t>
            </a:fld>
            <a:endParaRPr lang="ru-RU" dirty="0"/>
          </a:p>
        </p:txBody>
      </p:sp>
    </p:spTree>
    <p:extLst>
      <p:ext uri="{BB962C8B-B14F-4D97-AF65-F5344CB8AC3E}">
        <p14:creationId xmlns="" xmlns:p14="http://schemas.microsoft.com/office/powerpoint/2010/main" val="1612473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8D44DE0-C5C8-4DF4-9148-ABBAAE0577C1}" type="datetimeFigureOut">
              <a:rPr lang="ru-RU" smtClean="0"/>
              <a:pPr/>
              <a:t>12.01.2024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CAEEE70-A021-4FCB-9EFA-93FCDAC50897}" type="slidenum">
              <a:rPr lang="ru-RU" smtClean="0"/>
              <a:pPr/>
              <a:t>‹#›</a:t>
            </a:fld>
            <a:endParaRPr lang="ru-RU" dirty="0"/>
          </a:p>
        </p:txBody>
      </p:sp>
    </p:spTree>
    <p:extLst>
      <p:ext uri="{BB962C8B-B14F-4D97-AF65-F5344CB8AC3E}">
        <p14:creationId xmlns="" xmlns:p14="http://schemas.microsoft.com/office/powerpoint/2010/main" val="392172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8D44DE0-C5C8-4DF4-9148-ABBAAE0577C1}" type="datetimeFigureOut">
              <a:rPr lang="ru-RU" smtClean="0"/>
              <a:pPr/>
              <a:t>12.01.2024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1CAEEE70-A021-4FCB-9EFA-93FCDAC50897}" type="slidenum">
              <a:rPr lang="ru-RU" smtClean="0"/>
              <a:pPr/>
              <a:t>‹#›</a:t>
            </a:fld>
            <a:endParaRPr lang="ru-RU" dirty="0"/>
          </a:p>
        </p:txBody>
      </p:sp>
    </p:spTree>
    <p:extLst>
      <p:ext uri="{BB962C8B-B14F-4D97-AF65-F5344CB8AC3E}">
        <p14:creationId xmlns="" xmlns:p14="http://schemas.microsoft.com/office/powerpoint/2010/main" val="1242361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8D44DE0-C5C8-4DF4-9148-ABBAAE0577C1}" type="datetimeFigureOut">
              <a:rPr lang="ru-RU" smtClean="0"/>
              <a:pPr/>
              <a:t>12.01.2024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1CAEEE70-A021-4FCB-9EFA-93FCDAC50897}" type="slidenum">
              <a:rPr lang="ru-RU" smtClean="0"/>
              <a:pPr/>
              <a:t>‹#›</a:t>
            </a:fld>
            <a:endParaRPr lang="ru-RU" dirty="0"/>
          </a:p>
        </p:txBody>
      </p:sp>
    </p:spTree>
    <p:extLst>
      <p:ext uri="{BB962C8B-B14F-4D97-AF65-F5344CB8AC3E}">
        <p14:creationId xmlns="" xmlns:p14="http://schemas.microsoft.com/office/powerpoint/2010/main" val="633519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8D44DE0-C5C8-4DF4-9148-ABBAAE0577C1}" type="datetimeFigureOut">
              <a:rPr lang="ru-RU" smtClean="0"/>
              <a:pPr/>
              <a:t>12.01.2024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1CAEEE70-A021-4FCB-9EFA-93FCDAC50897}" type="slidenum">
              <a:rPr lang="ru-RU" smtClean="0"/>
              <a:pPr/>
              <a:t>‹#›</a:t>
            </a:fld>
            <a:endParaRPr lang="ru-RU" dirty="0"/>
          </a:p>
        </p:txBody>
      </p:sp>
    </p:spTree>
    <p:extLst>
      <p:ext uri="{BB962C8B-B14F-4D97-AF65-F5344CB8AC3E}">
        <p14:creationId xmlns="" xmlns:p14="http://schemas.microsoft.com/office/powerpoint/2010/main" val="1138913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8D44DE0-C5C8-4DF4-9148-ABBAAE0577C1}" type="datetimeFigureOut">
              <a:rPr lang="ru-RU" smtClean="0"/>
              <a:pPr/>
              <a:t>12.01.2024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1CAEEE70-A021-4FCB-9EFA-93FCDAC50897}" type="slidenum">
              <a:rPr lang="ru-RU" smtClean="0"/>
              <a:pPr/>
              <a:t>‹#›</a:t>
            </a:fld>
            <a:endParaRPr lang="ru-RU" dirty="0"/>
          </a:p>
        </p:txBody>
      </p:sp>
    </p:spTree>
    <p:extLst>
      <p:ext uri="{BB962C8B-B14F-4D97-AF65-F5344CB8AC3E}">
        <p14:creationId xmlns="" xmlns:p14="http://schemas.microsoft.com/office/powerpoint/2010/main" val="46447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8D44DE0-C5C8-4DF4-9148-ABBAAE0577C1}" type="datetimeFigureOut">
              <a:rPr lang="ru-RU" smtClean="0"/>
              <a:pPr/>
              <a:t>12.01.2024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1CAEEE70-A021-4FCB-9EFA-93FCDAC50897}" type="slidenum">
              <a:rPr lang="ru-RU" smtClean="0"/>
              <a:pPr/>
              <a:t>‹#›</a:t>
            </a:fld>
            <a:endParaRPr lang="ru-RU" dirty="0"/>
          </a:p>
        </p:txBody>
      </p:sp>
    </p:spTree>
    <p:extLst>
      <p:ext uri="{BB962C8B-B14F-4D97-AF65-F5344CB8AC3E}">
        <p14:creationId xmlns="" xmlns:p14="http://schemas.microsoft.com/office/powerpoint/2010/main" val="1846892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8D44DE0-C5C8-4DF4-9148-ABBAAE0577C1}" type="datetimeFigureOut">
              <a:rPr lang="ru-RU" smtClean="0"/>
              <a:pPr/>
              <a:t>12.01.2024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1CAEEE70-A021-4FCB-9EFA-93FCDAC50897}" type="slidenum">
              <a:rPr lang="ru-RU" smtClean="0"/>
              <a:pPr/>
              <a:t>‹#›</a:t>
            </a:fld>
            <a:endParaRPr lang="ru-RU" dirty="0"/>
          </a:p>
        </p:txBody>
      </p:sp>
    </p:spTree>
    <p:extLst>
      <p:ext uri="{BB962C8B-B14F-4D97-AF65-F5344CB8AC3E}">
        <p14:creationId xmlns="" xmlns:p14="http://schemas.microsoft.com/office/powerpoint/2010/main" val="2068293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7000">
              <a:schemeClr val="accent1">
                <a:lumMod val="60000"/>
                <a:lumOff val="40000"/>
              </a:schemeClr>
            </a:gs>
            <a:gs pos="51000">
              <a:schemeClr val="accent1">
                <a:lumMod val="45000"/>
                <a:lumOff val="55000"/>
              </a:schemeClr>
            </a:gs>
            <a:gs pos="66000">
              <a:schemeClr val="accent1">
                <a:lumMod val="45000"/>
                <a:lumOff val="55000"/>
              </a:schemeClr>
            </a:gs>
            <a:gs pos="86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44DE0-C5C8-4DF4-9148-ABBAAE0577C1}" type="datetimeFigureOut">
              <a:rPr lang="ru-RU" smtClean="0"/>
              <a:pPr/>
              <a:t>12.01.2024</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EEE70-A021-4FCB-9EFA-93FCDAC50897}" type="slidenum">
              <a:rPr lang="ru-RU" smtClean="0"/>
              <a:pPr/>
              <a:t>‹#›</a:t>
            </a:fld>
            <a:endParaRPr lang="ru-RU" dirty="0"/>
          </a:p>
        </p:txBody>
      </p:sp>
    </p:spTree>
    <p:extLst>
      <p:ext uri="{BB962C8B-B14F-4D97-AF65-F5344CB8AC3E}">
        <p14:creationId xmlns="" xmlns:p14="http://schemas.microsoft.com/office/powerpoint/2010/main" val="1970997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1145755" y="1795750"/>
            <a:ext cx="9727893" cy="1200329"/>
          </a:xfrm>
          <a:prstGeom prst="rect">
            <a:avLst/>
          </a:prstGeom>
        </p:spPr>
        <p:txBody>
          <a:bodyPr wrap="square">
            <a:spAutoFit/>
          </a:bodyPr>
          <a:lstStyle/>
          <a:p>
            <a:pPr algn="ctr"/>
            <a:r>
              <a:rPr lang="ru-RU" sz="2400" b="1" dirty="0">
                <a:solidFill>
                  <a:srgbClr val="7030A0"/>
                </a:solidFill>
                <a:latin typeface="Times New Roman" pitchFamily="18" charset="0"/>
                <a:cs typeface="Times New Roman" pitchFamily="18" charset="0"/>
              </a:rPr>
              <a:t>«Использование игрового набора </a:t>
            </a:r>
          </a:p>
          <a:p>
            <a:pPr algn="ctr"/>
            <a:r>
              <a:rPr lang="ru-RU" sz="2400" b="1" dirty="0">
                <a:solidFill>
                  <a:srgbClr val="7030A0"/>
                </a:solidFill>
                <a:latin typeface="Times New Roman" pitchFamily="18" charset="0"/>
                <a:cs typeface="Times New Roman" pitchFamily="18" charset="0"/>
              </a:rPr>
              <a:t>«Дары Фребеля» </a:t>
            </a:r>
            <a:endParaRPr lang="ru-RU" sz="2400" dirty="0">
              <a:solidFill>
                <a:srgbClr val="7030A0"/>
              </a:solidFill>
              <a:latin typeface="Times New Roman" pitchFamily="18" charset="0"/>
              <a:cs typeface="Times New Roman" pitchFamily="18" charset="0"/>
            </a:endParaRPr>
          </a:p>
          <a:p>
            <a:pPr algn="ctr"/>
            <a:r>
              <a:rPr lang="ru-RU" sz="2400" b="1" dirty="0" smtClean="0">
                <a:solidFill>
                  <a:srgbClr val="7030A0"/>
                </a:solidFill>
                <a:latin typeface="Times New Roman" pitchFamily="18" charset="0"/>
                <a:cs typeface="Times New Roman" pitchFamily="18" charset="0"/>
              </a:rPr>
              <a:t>на занятиях </a:t>
            </a:r>
            <a:r>
              <a:rPr lang="ru-RU" sz="2400" b="1" dirty="0" smtClean="0">
                <a:solidFill>
                  <a:srgbClr val="7030A0"/>
                </a:solidFill>
                <a:latin typeface="Times New Roman" pitchFamily="18" charset="0"/>
                <a:cs typeface="Times New Roman" pitchFamily="18" charset="0"/>
              </a:rPr>
              <a:t>педагога-психолога с </a:t>
            </a:r>
            <a:r>
              <a:rPr lang="ru-RU" sz="2400" b="1" dirty="0" smtClean="0">
                <a:solidFill>
                  <a:srgbClr val="7030A0"/>
                </a:solidFill>
                <a:latin typeface="Times New Roman" pitchFamily="18" charset="0"/>
                <a:cs typeface="Times New Roman" pitchFamily="18" charset="0"/>
              </a:rPr>
              <a:t>воспитанниками старшей группы </a:t>
            </a:r>
            <a:endParaRPr lang="ru-RU" sz="2400" b="1" dirty="0">
              <a:ln w="19050">
                <a:solidFill>
                  <a:prstClr val="white"/>
                </a:solidFill>
                <a:prstDash val="solid"/>
              </a:ln>
              <a:solidFill>
                <a:srgbClr val="7030A0"/>
              </a:solidFill>
              <a:effectLst>
                <a:outerShdw blurRad="50000" dist="50800" dir="7500000" algn="tl">
                  <a:srgbClr val="000000">
                    <a:shade val="5000"/>
                    <a:alpha val="35000"/>
                  </a:srgbClr>
                </a:outerShdw>
              </a:effectLst>
              <a:latin typeface="Times New Roman" pitchFamily="18" charset="0"/>
              <a:cs typeface="Times New Roman" pitchFamily="18" charset="0"/>
            </a:endParaRPr>
          </a:p>
        </p:txBody>
      </p:sp>
      <p:sp>
        <p:nvSpPr>
          <p:cNvPr id="5" name="Прямоугольник 4"/>
          <p:cNvSpPr/>
          <p:nvPr/>
        </p:nvSpPr>
        <p:spPr>
          <a:xfrm rot="10800000" flipV="1">
            <a:off x="1090669" y="5027965"/>
            <a:ext cx="517792" cy="923330"/>
          </a:xfrm>
          <a:prstGeom prst="rect">
            <a:avLst/>
          </a:prstGeom>
        </p:spPr>
        <p:txBody>
          <a:bodyPr wrap="square">
            <a:spAutoFit/>
          </a:bodyPr>
          <a:lstStyle/>
          <a:p>
            <a:pPr fontAlgn="base">
              <a:spcBef>
                <a:spcPct val="0"/>
              </a:spcBef>
              <a:spcAft>
                <a:spcPct val="0"/>
              </a:spcAft>
              <a:defRPr/>
            </a:pPr>
            <a:r>
              <a:rPr lang="ru-RU" dirty="0" smtClean="0">
                <a:solidFill>
                  <a:schemeClr val="tx2">
                    <a:lumMod val="50000"/>
                  </a:schemeClr>
                </a:solidFill>
                <a:latin typeface="Times New Roman" pitchFamily="18" charset="0"/>
                <a:cs typeface="Times New Roman" pitchFamily="18" charset="0"/>
              </a:rPr>
              <a:t>                                                                                                                                                               </a:t>
            </a:r>
            <a:endParaRPr lang="ru-RU" dirty="0">
              <a:solidFill>
                <a:schemeClr val="tx2">
                  <a:lumMod val="50000"/>
                </a:schemeClr>
              </a:solidFill>
              <a:latin typeface="Times New Roman" pitchFamily="18" charset="0"/>
              <a:cs typeface="Times New Roman" pitchFamily="18" charset="0"/>
            </a:endParaRPr>
          </a:p>
          <a:p>
            <a:pPr algn="ctr" fontAlgn="base">
              <a:spcBef>
                <a:spcPct val="0"/>
              </a:spcBef>
              <a:spcAft>
                <a:spcPct val="0"/>
              </a:spcAft>
              <a:defRPr/>
            </a:pPr>
            <a:endParaRPr lang="ru-RU" dirty="0" smtClean="0">
              <a:solidFill>
                <a:schemeClr val="tx2">
                  <a:lumMod val="50000"/>
                </a:schemeClr>
              </a:solidFill>
              <a:latin typeface="Times New Roman" pitchFamily="18" charset="0"/>
              <a:cs typeface="Times New Roman" pitchFamily="18" charset="0"/>
            </a:endParaRPr>
          </a:p>
          <a:p>
            <a:pPr algn="ctr" fontAlgn="base">
              <a:spcBef>
                <a:spcPct val="0"/>
              </a:spcBef>
              <a:spcAft>
                <a:spcPct val="0"/>
              </a:spcAft>
              <a:defRPr/>
            </a:pPr>
            <a:endParaRPr lang="ru-RU" dirty="0">
              <a:solidFill>
                <a:schemeClr val="tx2">
                  <a:lumMod val="50000"/>
                </a:schemeClr>
              </a:solidFill>
              <a:latin typeface="Times New Roman" pitchFamily="18" charset="0"/>
              <a:cs typeface="Times New Roman" pitchFamily="18" charset="0"/>
            </a:endParaRPr>
          </a:p>
        </p:txBody>
      </p:sp>
      <p:sp>
        <p:nvSpPr>
          <p:cNvPr id="4" name="Прямоугольник 3"/>
          <p:cNvSpPr/>
          <p:nvPr/>
        </p:nvSpPr>
        <p:spPr>
          <a:xfrm>
            <a:off x="2401677" y="253387"/>
            <a:ext cx="6995711" cy="923330"/>
          </a:xfrm>
          <a:prstGeom prst="rect">
            <a:avLst/>
          </a:prstGeom>
        </p:spPr>
        <p:txBody>
          <a:bodyPr wrap="square">
            <a:spAutoFit/>
          </a:bodyPr>
          <a:lstStyle/>
          <a:p>
            <a:pPr algn="ctr"/>
            <a:r>
              <a:rPr lang="ru-RU" b="1" dirty="0">
                <a:solidFill>
                  <a:srgbClr val="7030A0"/>
                </a:solidFill>
                <a:latin typeface="Times New Roman" panose="02020603050405020304" pitchFamily="18" charset="0"/>
                <a:cs typeface="Times New Roman" panose="02020603050405020304" pitchFamily="18" charset="0"/>
              </a:rPr>
              <a:t>Муниципальное </a:t>
            </a:r>
            <a:r>
              <a:rPr lang="ru-RU" b="1" dirty="0" smtClean="0">
                <a:solidFill>
                  <a:srgbClr val="7030A0"/>
                </a:solidFill>
                <a:latin typeface="Times New Roman" panose="02020603050405020304" pitchFamily="18" charset="0"/>
                <a:cs typeface="Times New Roman" panose="02020603050405020304" pitchFamily="18" charset="0"/>
              </a:rPr>
              <a:t>бюджетное </a:t>
            </a:r>
            <a:r>
              <a:rPr lang="ru-RU" b="1" dirty="0">
                <a:solidFill>
                  <a:srgbClr val="7030A0"/>
                </a:solidFill>
                <a:latin typeface="Times New Roman" panose="02020603050405020304" pitchFamily="18" charset="0"/>
                <a:cs typeface="Times New Roman" panose="02020603050405020304" pitchFamily="18" charset="0"/>
              </a:rPr>
              <a:t>дошкольное образовательное учреждение </a:t>
            </a:r>
            <a:r>
              <a:rPr lang="ru-RU" b="1" dirty="0" smtClean="0">
                <a:solidFill>
                  <a:srgbClr val="7030A0"/>
                </a:solidFill>
                <a:latin typeface="Times New Roman" panose="02020603050405020304" pitchFamily="18" charset="0"/>
                <a:cs typeface="Times New Roman" panose="02020603050405020304" pitchFamily="18" charset="0"/>
              </a:rPr>
              <a:t> «Детский </a:t>
            </a:r>
            <a:r>
              <a:rPr lang="ru-RU" b="1" dirty="0">
                <a:solidFill>
                  <a:srgbClr val="7030A0"/>
                </a:solidFill>
                <a:latin typeface="Times New Roman" panose="02020603050405020304" pitchFamily="18" charset="0"/>
                <a:cs typeface="Times New Roman" panose="02020603050405020304" pitchFamily="18" charset="0"/>
              </a:rPr>
              <a:t>сад </a:t>
            </a:r>
            <a:r>
              <a:rPr lang="ru-RU" b="1" dirty="0" smtClean="0">
                <a:solidFill>
                  <a:srgbClr val="7030A0"/>
                </a:solidFill>
                <a:latin typeface="Times New Roman" panose="02020603050405020304" pitchFamily="18" charset="0"/>
                <a:cs typeface="Times New Roman" panose="02020603050405020304" pitchFamily="18" charset="0"/>
              </a:rPr>
              <a:t> «Теремок» с.Шаран»</a:t>
            </a:r>
            <a:endParaRPr lang="ru-RU" b="1" dirty="0">
              <a:solidFill>
                <a:srgbClr val="7030A0"/>
              </a:solidFill>
              <a:latin typeface="Times New Roman" panose="02020603050405020304" pitchFamily="18" charset="0"/>
              <a:cs typeface="Times New Roman" panose="02020603050405020304" pitchFamily="18" charset="0"/>
            </a:endParaRPr>
          </a:p>
          <a:p>
            <a:pPr algn="ctr"/>
            <a:endParaRPr lang="ru-RU"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583218" y="6282466"/>
            <a:ext cx="927925" cy="369332"/>
          </a:xfrm>
          <a:prstGeom prst="rect">
            <a:avLst/>
          </a:prstGeom>
        </p:spPr>
        <p:txBody>
          <a:bodyPr wrap="square">
            <a:spAutoFit/>
          </a:bodyPr>
          <a:lstStyle/>
          <a:p>
            <a:pPr algn="ctr" fontAlgn="base">
              <a:spcBef>
                <a:spcPct val="0"/>
              </a:spcBef>
              <a:spcAft>
                <a:spcPct val="0"/>
              </a:spcAft>
              <a:defRPr/>
            </a:pPr>
            <a:r>
              <a:rPr lang="ru-RU" b="1" dirty="0" smtClean="0">
                <a:solidFill>
                  <a:srgbClr val="7030A0"/>
                </a:solidFill>
                <a:latin typeface="Times New Roman" pitchFamily="18" charset="0"/>
                <a:cs typeface="Times New Roman" pitchFamily="18" charset="0"/>
              </a:rPr>
              <a:t>2022 </a:t>
            </a:r>
            <a:r>
              <a:rPr lang="ru-RU" b="1" dirty="0">
                <a:solidFill>
                  <a:srgbClr val="7030A0"/>
                </a:solidFill>
                <a:latin typeface="Times New Roman" pitchFamily="18" charset="0"/>
                <a:cs typeface="Times New Roman" pitchFamily="18" charset="0"/>
              </a:rPr>
              <a:t>г.</a:t>
            </a:r>
          </a:p>
        </p:txBody>
      </p:sp>
      <p:sp>
        <p:nvSpPr>
          <p:cNvPr id="7" name="Прямоугольник 6"/>
          <p:cNvSpPr/>
          <p:nvPr/>
        </p:nvSpPr>
        <p:spPr>
          <a:xfrm>
            <a:off x="3048000" y="2551837"/>
            <a:ext cx="4084320" cy="369332"/>
          </a:xfrm>
          <a:prstGeom prst="rect">
            <a:avLst/>
          </a:prstGeom>
        </p:spPr>
        <p:txBody>
          <a:bodyPr wrap="square">
            <a:spAutoFit/>
          </a:bodyPr>
          <a:lstStyle/>
          <a:p>
            <a:pPr algn="ctr" fontAlgn="base">
              <a:spcBef>
                <a:spcPct val="0"/>
              </a:spcBef>
              <a:spcAft>
                <a:spcPct val="0"/>
              </a:spcAft>
              <a:defRPr/>
            </a:pPr>
            <a:endParaRPr lang="ru-RU" dirty="0">
              <a:solidFill>
                <a:schemeClr val="tx2">
                  <a:lumMod val="50000"/>
                </a:schemeClr>
              </a:solidFill>
              <a:latin typeface="Times New Roman" pitchFamily="18" charset="0"/>
              <a:cs typeface="Times New Roman" pitchFamily="18" charset="0"/>
            </a:endParaRPr>
          </a:p>
        </p:txBody>
      </p:sp>
      <p:sp>
        <p:nvSpPr>
          <p:cNvPr id="9" name="Прямоугольник 8"/>
          <p:cNvSpPr/>
          <p:nvPr/>
        </p:nvSpPr>
        <p:spPr>
          <a:xfrm>
            <a:off x="8174517" y="4935557"/>
            <a:ext cx="3690650" cy="892552"/>
          </a:xfrm>
          <a:prstGeom prst="rect">
            <a:avLst/>
          </a:prstGeom>
        </p:spPr>
        <p:txBody>
          <a:bodyPr wrap="square">
            <a:spAutoFit/>
          </a:bodyPr>
          <a:lstStyle/>
          <a:p>
            <a:pPr fontAlgn="base">
              <a:spcBef>
                <a:spcPct val="0"/>
              </a:spcBef>
              <a:spcAft>
                <a:spcPct val="0"/>
              </a:spcAft>
              <a:defRPr/>
            </a:pPr>
            <a:r>
              <a:rPr lang="ru-RU" sz="1600" b="1" dirty="0" smtClean="0">
                <a:solidFill>
                  <a:schemeClr val="accent5">
                    <a:lumMod val="50000"/>
                  </a:schemeClr>
                </a:solidFill>
                <a:latin typeface="Times New Roman" pitchFamily="18" charset="0"/>
                <a:cs typeface="Times New Roman" pitchFamily="18" charset="0"/>
              </a:rPr>
              <a:t>Подготовили: </a:t>
            </a:r>
          </a:p>
          <a:p>
            <a:pPr fontAlgn="base">
              <a:spcBef>
                <a:spcPct val="0"/>
              </a:spcBef>
              <a:spcAft>
                <a:spcPct val="0"/>
              </a:spcAft>
              <a:defRPr/>
            </a:pPr>
            <a:r>
              <a:rPr lang="ru-RU" sz="1600" b="1" dirty="0" smtClean="0">
                <a:solidFill>
                  <a:schemeClr val="accent5">
                    <a:lumMod val="50000"/>
                  </a:schemeClr>
                </a:solidFill>
                <a:latin typeface="Times New Roman" pitchFamily="18" charset="0"/>
                <a:cs typeface="Times New Roman" pitchFamily="18" charset="0"/>
              </a:rPr>
              <a:t>Педагог-психолог Рустямова Л.Ф</a:t>
            </a:r>
            <a:r>
              <a:rPr lang="ru-RU" sz="1600" b="1" dirty="0" smtClean="0">
                <a:solidFill>
                  <a:schemeClr val="accent5">
                    <a:lumMod val="50000"/>
                  </a:schemeClr>
                </a:solidFill>
                <a:latin typeface="Times New Roman" pitchFamily="18" charset="0"/>
                <a:cs typeface="Times New Roman" pitchFamily="18" charset="0"/>
              </a:rPr>
              <a:t>.</a:t>
            </a:r>
            <a:r>
              <a:rPr lang="ru-RU" dirty="0" smtClean="0">
                <a:solidFill>
                  <a:schemeClr val="tx2">
                    <a:lumMod val="50000"/>
                  </a:schemeClr>
                </a:solidFill>
                <a:latin typeface="Times New Roman" pitchFamily="18" charset="0"/>
                <a:cs typeface="Times New Roman" pitchFamily="18" charset="0"/>
              </a:rPr>
              <a:t>                                                                                                                             </a:t>
            </a:r>
            <a:endParaRPr lang="ru-RU" dirty="0">
              <a:solidFill>
                <a:schemeClr val="tx2">
                  <a:lumMod val="50000"/>
                </a:schemeClr>
              </a:solidFill>
              <a:latin typeface="Times New Roman" pitchFamily="18" charset="0"/>
              <a:cs typeface="Times New Roman" pitchFamily="18" charset="0"/>
            </a:endParaRPr>
          </a:p>
          <a:p>
            <a:pPr algn="just" fontAlgn="base">
              <a:spcBef>
                <a:spcPct val="0"/>
              </a:spcBef>
              <a:spcAft>
                <a:spcPct val="0"/>
              </a:spcAft>
              <a:defRPr/>
            </a:pPr>
            <a:r>
              <a:rPr lang="ru-RU" dirty="0">
                <a:solidFill>
                  <a:schemeClr val="tx2">
                    <a:lumMod val="50000"/>
                  </a:schemeClr>
                </a:solidFill>
                <a:latin typeface="Times New Roman" pitchFamily="18" charset="0"/>
                <a:cs typeface="Times New Roman" pitchFamily="18" charset="0"/>
              </a:rPr>
              <a:t>                                                                                                                                                       </a:t>
            </a:r>
          </a:p>
        </p:txBody>
      </p:sp>
    </p:spTree>
    <p:extLst>
      <p:ext uri="{BB962C8B-B14F-4D97-AF65-F5344CB8AC3E}">
        <p14:creationId xmlns="" xmlns:p14="http://schemas.microsoft.com/office/powerpoint/2010/main" val="2202656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6647543" y="232229"/>
            <a:ext cx="4659086" cy="461665"/>
          </a:xfrm>
          <a:prstGeom prst="rect">
            <a:avLst/>
          </a:prstGeom>
        </p:spPr>
        <p:txBody>
          <a:bodyPr wrap="square">
            <a:spAutoFit/>
          </a:bodyPr>
          <a:lstStyle/>
          <a:p>
            <a:pPr marL="274320" lvl="0" indent="-274320">
              <a:spcBef>
                <a:spcPts val="600"/>
              </a:spcBef>
              <a:buClr>
                <a:srgbClr val="AC66BB"/>
              </a:buClr>
              <a:buSzPct val="85000"/>
            </a:pPr>
            <a:r>
              <a:rPr lang="ru-RU" sz="2400" b="1" i="1" dirty="0" smtClean="0">
                <a:solidFill>
                  <a:srgbClr val="C00000"/>
                </a:solidFill>
                <a:latin typeface="Times New Roman" panose="02020603050405020304" pitchFamily="18" charset="0"/>
                <a:cs typeface="Times New Roman" panose="02020603050405020304" pitchFamily="18" charset="0"/>
              </a:rPr>
              <a:t>Четвертый дар Фрёбеля</a:t>
            </a:r>
          </a:p>
        </p:txBody>
      </p:sp>
      <p:pic>
        <p:nvPicPr>
          <p:cNvPr id="4" name="Рисунок 3" descr="Четвертый дар — куб, состоящий из 8 плиток"/>
          <p:cNvPicPr/>
          <p:nvPr/>
        </p:nvPicPr>
        <p:blipFill>
          <a:blip r:embed="rId3">
            <a:extLst>
              <a:ext uri="{28A0092B-C50C-407E-A947-70E740481C1C}">
                <a14:useLocalDpi xmlns="" xmlns:a14="http://schemas.microsoft.com/office/drawing/2010/main" val="0"/>
              </a:ext>
            </a:extLst>
          </a:blip>
          <a:srcRect/>
          <a:stretch>
            <a:fillRect/>
          </a:stretch>
        </p:blipFill>
        <p:spPr bwMode="auto">
          <a:xfrm>
            <a:off x="556901" y="232229"/>
            <a:ext cx="3855442" cy="3614057"/>
          </a:xfrm>
          <a:prstGeom prst="rect">
            <a:avLst/>
          </a:prstGeom>
          <a:ln>
            <a:noFill/>
          </a:ln>
          <a:effectLst>
            <a:softEdge rad="112500"/>
          </a:effectLst>
        </p:spPr>
      </p:pic>
      <p:sp>
        <p:nvSpPr>
          <p:cNvPr id="3" name="Прямоугольник 2"/>
          <p:cNvSpPr/>
          <p:nvPr/>
        </p:nvSpPr>
        <p:spPr>
          <a:xfrm>
            <a:off x="5109028" y="833790"/>
            <a:ext cx="6197601" cy="3046988"/>
          </a:xfrm>
          <a:prstGeom prst="rect">
            <a:avLst/>
          </a:prstGeom>
        </p:spPr>
        <p:txBody>
          <a:bodyPr wrap="square">
            <a:spAutoFit/>
          </a:bodyPr>
          <a:lstStyle/>
          <a:p>
            <a:r>
              <a:rPr lang="ru-RU" sz="2400" b="1" i="1" dirty="0" smtClean="0">
                <a:solidFill>
                  <a:srgbClr val="7030A0"/>
                </a:solidFill>
                <a:effectLst/>
                <a:latin typeface="Times New Roman" panose="02020603050405020304" pitchFamily="18" charset="0"/>
                <a:cs typeface="Times New Roman" panose="02020603050405020304" pitchFamily="18" charset="0"/>
              </a:rPr>
              <a:t>Куб из брусков (куб, разделенный на 8 брусочков) </a:t>
            </a:r>
          </a:p>
          <a:p>
            <a:r>
              <a:rPr lang="ru-RU" sz="2400" b="1" i="1" dirty="0" smtClean="0">
                <a:solidFill>
                  <a:srgbClr val="7030A0"/>
                </a:solidFill>
                <a:effectLst/>
                <a:latin typeface="Times New Roman" panose="02020603050405020304" pitchFamily="18" charset="0"/>
                <a:cs typeface="Times New Roman" panose="02020603050405020304" pitchFamily="18" charset="0"/>
              </a:rPr>
              <a:t>Возраст: с 3 лет </a:t>
            </a:r>
          </a:p>
          <a:p>
            <a:r>
              <a:rPr lang="ru-RU" sz="2400" b="1" i="1" dirty="0" smtClean="0">
                <a:solidFill>
                  <a:srgbClr val="7030A0"/>
                </a:solidFill>
                <a:effectLst/>
                <a:latin typeface="Times New Roman" panose="02020603050405020304" pitchFamily="18" charset="0"/>
                <a:cs typeface="Times New Roman" panose="02020603050405020304" pitchFamily="18" charset="0"/>
              </a:rPr>
              <a:t>Цель игры: развитие пространственного мышления; понимание взаимоотношений между различными частями целого; развитие зрительно-моторной координации. </a:t>
            </a:r>
            <a:endParaRPr lang="ru-RU" sz="2400" b="1" i="1" dirty="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rot="10800000" flipV="1">
            <a:off x="1117598" y="4307755"/>
            <a:ext cx="10406744" cy="1938992"/>
          </a:xfrm>
          <a:prstGeom prst="rect">
            <a:avLst/>
          </a:prstGeom>
        </p:spPr>
        <p:txBody>
          <a:bodyPr wrap="square">
            <a:spAutoFit/>
          </a:bodyPr>
          <a:lstStyle/>
          <a:p>
            <a:r>
              <a:rPr lang="ru-RU" sz="2400" b="1" i="1" dirty="0" smtClean="0">
                <a:solidFill>
                  <a:srgbClr val="7030A0"/>
                </a:solidFill>
                <a:effectLst/>
                <a:latin typeface="Times New Roman" panose="02020603050405020304" pitchFamily="18" charset="0"/>
                <a:cs typeface="Times New Roman" panose="02020603050405020304" pitchFamily="18" charset="0"/>
              </a:rPr>
              <a:t>Этот дар дополняет другой куб. Вместе они значительно расширяют возможности ребенка для строительства новых фигур. Но этот — чуть сложнее, у его частей другая форма. Объединяя детали обоих кубов, ребенок может составлять фигуры с пустыми пространствами, лучше усваивать геометрию предметов.</a:t>
            </a:r>
            <a:endParaRPr lang="ru-RU" sz="24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637566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3643086" y="275771"/>
            <a:ext cx="8229600" cy="3785652"/>
          </a:xfrm>
          <a:prstGeom prst="rect">
            <a:avLst/>
          </a:prstGeom>
        </p:spPr>
        <p:txBody>
          <a:bodyPr wrap="square">
            <a:spAutoFit/>
          </a:bodyPr>
          <a:lstStyle/>
          <a:p>
            <a:pPr algn="ctr"/>
            <a:r>
              <a:rPr lang="ru-RU" sz="2400" b="1" i="1" dirty="0" smtClean="0">
                <a:solidFill>
                  <a:srgbClr val="FF0000"/>
                </a:solidFill>
                <a:effectLst/>
                <a:latin typeface="Times New Roman" panose="02020603050405020304" pitchFamily="18" charset="0"/>
                <a:cs typeface="Times New Roman" panose="02020603050405020304" pitchFamily="18" charset="0"/>
              </a:rPr>
              <a:t>Пятый дар Фрёбеля</a:t>
            </a:r>
          </a:p>
          <a:p>
            <a:r>
              <a:rPr lang="ru-RU" sz="2400" b="1" i="1" dirty="0" smtClean="0">
                <a:solidFill>
                  <a:srgbClr val="7030A0"/>
                </a:solidFill>
                <a:effectLst/>
                <a:latin typeface="Times New Roman" panose="02020603050405020304" pitchFamily="18" charset="0"/>
                <a:cs typeface="Times New Roman" panose="02020603050405020304" pitchFamily="18" charset="0"/>
              </a:rPr>
              <a:t>Кубики и призмы (куб, разделенный на 27 маленьких кубиков, при этом 9 из них разделены на более мелкие составляющие) </a:t>
            </a:r>
          </a:p>
          <a:p>
            <a:r>
              <a:rPr lang="ru-RU" sz="2400" b="1" i="1" dirty="0" smtClean="0">
                <a:solidFill>
                  <a:srgbClr val="7030A0"/>
                </a:solidFill>
                <a:effectLst/>
                <a:latin typeface="Times New Roman" panose="02020603050405020304" pitchFamily="18" charset="0"/>
                <a:cs typeface="Times New Roman" panose="02020603050405020304" pitchFamily="18" charset="0"/>
              </a:rPr>
              <a:t>Возраст: с 4 лет </a:t>
            </a:r>
          </a:p>
          <a:p>
            <a:endParaRPr lang="ru-RU" sz="2400" b="1" i="1" dirty="0">
              <a:solidFill>
                <a:srgbClr val="383838"/>
              </a:solidFill>
              <a:latin typeface="Times New Roman" panose="02020603050405020304" pitchFamily="18" charset="0"/>
              <a:cs typeface="Times New Roman" panose="02020603050405020304" pitchFamily="18" charset="0"/>
            </a:endParaRPr>
          </a:p>
          <a:p>
            <a:r>
              <a:rPr lang="ru-RU" sz="2400" b="1" i="1" dirty="0" smtClean="0">
                <a:solidFill>
                  <a:srgbClr val="7030A0"/>
                </a:solidFill>
                <a:effectLst/>
                <a:latin typeface="Times New Roman" panose="02020603050405020304" pitchFamily="18" charset="0"/>
                <a:cs typeface="Times New Roman" panose="02020603050405020304" pitchFamily="18" charset="0"/>
              </a:rPr>
              <a:t>Цель игры: знакомство с понятиями квадрата и треугольника; знакомство с  объемными  формами (куб и треугольная призма); развитие воображения; развитие зрительно-моторной координации. </a:t>
            </a:r>
            <a:endParaRPr lang="ru-RU" sz="2400" b="1" i="1" dirty="0">
              <a:solidFill>
                <a:srgbClr val="7030A0"/>
              </a:solidFill>
              <a:latin typeface="Times New Roman" panose="02020603050405020304" pitchFamily="18" charset="0"/>
              <a:cs typeface="Times New Roman" panose="02020603050405020304" pitchFamily="18" charset="0"/>
            </a:endParaRPr>
          </a:p>
        </p:txBody>
      </p:sp>
      <p:pic>
        <p:nvPicPr>
          <p:cNvPr id="4" name="Рисунок 3" descr="Пятый дар — куб, состоящий из 27 кубиков"/>
          <p:cNvPicPr/>
          <p:nvPr/>
        </p:nvPicPr>
        <p:blipFill rotWithShape="1">
          <a:blip r:embed="rId3">
            <a:extLst>
              <a:ext uri="{28A0092B-C50C-407E-A947-70E740481C1C}">
                <a14:useLocalDpi xmlns="" xmlns:a14="http://schemas.microsoft.com/office/drawing/2010/main" val="0"/>
              </a:ext>
            </a:extLst>
          </a:blip>
          <a:srcRect l="14550" r="20751"/>
          <a:stretch/>
        </p:blipFill>
        <p:spPr bwMode="auto">
          <a:xfrm>
            <a:off x="252325" y="326967"/>
            <a:ext cx="3231104" cy="3364866"/>
          </a:xfrm>
          <a:prstGeom prst="rect">
            <a:avLst/>
          </a:prstGeom>
          <a:ln>
            <a:noFill/>
          </a:ln>
          <a:effectLst>
            <a:softEdge rad="112500"/>
          </a:effectLst>
        </p:spPr>
      </p:pic>
      <p:sp>
        <p:nvSpPr>
          <p:cNvPr id="3" name="Прямоугольник 2"/>
          <p:cNvSpPr/>
          <p:nvPr/>
        </p:nvSpPr>
        <p:spPr>
          <a:xfrm>
            <a:off x="252325" y="4398944"/>
            <a:ext cx="11620361" cy="1938992"/>
          </a:xfrm>
          <a:prstGeom prst="rect">
            <a:avLst/>
          </a:prstGeom>
        </p:spPr>
        <p:txBody>
          <a:bodyPr wrap="square">
            <a:spAutoFit/>
          </a:bodyPr>
          <a:lstStyle/>
          <a:p>
            <a:r>
              <a:rPr lang="ru-RU" sz="2400" b="1" i="1" dirty="0" smtClean="0">
                <a:solidFill>
                  <a:srgbClr val="7030A0"/>
                </a:solidFill>
                <a:effectLst/>
                <a:latin typeface="Times New Roman" panose="02020603050405020304" pitchFamily="18" charset="0"/>
                <a:cs typeface="Times New Roman" panose="02020603050405020304" pitchFamily="18" charset="0"/>
              </a:rPr>
              <a:t>Занимаясь с этим кубом, ребенок обучается более сложным задачам - благодаря этому развивается пространственное мышление и моторика рук. Разнообразие кубов дает пространство для воображения, из кубиков разных размеров можно собирать сложные фигуры. Ребенок лучше использует творческие навыки и фантазию.</a:t>
            </a:r>
            <a:endParaRPr lang="ru-RU" sz="24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5356663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Рисунок 2" descr="Шестой дар — куб, состоящий из 27 кубиков, которые разделены на мелкие предметы"/>
          <p:cNvPicPr/>
          <p:nvPr/>
        </p:nvPicPr>
        <p:blipFill rotWithShape="1">
          <a:blip r:embed="rId3">
            <a:extLst>
              <a:ext uri="{28A0092B-C50C-407E-A947-70E740481C1C}">
                <a14:useLocalDpi xmlns="" xmlns:a14="http://schemas.microsoft.com/office/drawing/2010/main" val="0"/>
              </a:ext>
            </a:extLst>
          </a:blip>
          <a:srcRect l="-5595" t="525" r="24702" b="-525"/>
          <a:stretch/>
        </p:blipFill>
        <p:spPr bwMode="auto">
          <a:xfrm>
            <a:off x="-226534" y="0"/>
            <a:ext cx="4958192" cy="4450024"/>
          </a:xfrm>
          <a:prstGeom prst="rect">
            <a:avLst/>
          </a:prstGeom>
          <a:ln>
            <a:noFill/>
          </a:ln>
          <a:effectLst>
            <a:softEdge rad="112500"/>
          </a:effectLst>
        </p:spPr>
      </p:pic>
      <p:sp>
        <p:nvSpPr>
          <p:cNvPr id="2" name="Прямоугольник 1"/>
          <p:cNvSpPr/>
          <p:nvPr/>
        </p:nvSpPr>
        <p:spPr>
          <a:xfrm>
            <a:off x="4731658" y="261257"/>
            <a:ext cx="7460340" cy="4154984"/>
          </a:xfrm>
          <a:prstGeom prst="rect">
            <a:avLst/>
          </a:prstGeom>
        </p:spPr>
        <p:txBody>
          <a:bodyPr wrap="square">
            <a:spAutoFit/>
          </a:bodyPr>
          <a:lstStyle/>
          <a:p>
            <a:pPr algn="ctr"/>
            <a:r>
              <a:rPr lang="ru-RU" sz="2400" b="1" i="1" dirty="0" smtClean="0">
                <a:solidFill>
                  <a:srgbClr val="FF0000"/>
                </a:solidFill>
                <a:effectLst/>
                <a:latin typeface="Times New Roman" panose="02020603050405020304" pitchFamily="18" charset="0"/>
                <a:cs typeface="Times New Roman" panose="02020603050405020304" pitchFamily="18" charset="0"/>
              </a:rPr>
              <a:t>Шестой дар Фрёбеля</a:t>
            </a:r>
          </a:p>
          <a:p>
            <a:pPr algn="ctr"/>
            <a:r>
              <a:rPr lang="ru-RU" sz="2400" b="1" i="1" dirty="0" smtClean="0">
                <a:solidFill>
                  <a:srgbClr val="FF0000"/>
                </a:solidFill>
                <a:effectLst/>
                <a:latin typeface="Times New Roman" panose="02020603050405020304" pitchFamily="18" charset="0"/>
                <a:cs typeface="Times New Roman" panose="02020603050405020304" pitchFamily="18" charset="0"/>
              </a:rPr>
              <a:t> </a:t>
            </a:r>
          </a:p>
          <a:p>
            <a:r>
              <a:rPr lang="ru-RU" sz="2400" b="1" i="1" dirty="0" smtClean="0">
                <a:solidFill>
                  <a:srgbClr val="7030A0"/>
                </a:solidFill>
                <a:effectLst/>
                <a:latin typeface="Times New Roman" panose="02020603050405020304" pitchFamily="18" charset="0"/>
                <a:cs typeface="Times New Roman" panose="02020603050405020304" pitchFamily="18" charset="0"/>
              </a:rPr>
              <a:t>Кубики, столбики и кирпичики (куб, разделенный на 27 кубиков, многие из которых разделены на другие фигуры) </a:t>
            </a:r>
          </a:p>
          <a:p>
            <a:endParaRPr lang="ru-RU" sz="2400" b="1" i="1" dirty="0" smtClean="0">
              <a:solidFill>
                <a:srgbClr val="7030A0"/>
              </a:solidFill>
              <a:effectLst/>
              <a:latin typeface="Times New Roman" panose="02020603050405020304" pitchFamily="18" charset="0"/>
              <a:cs typeface="Times New Roman" panose="02020603050405020304" pitchFamily="18" charset="0"/>
            </a:endParaRPr>
          </a:p>
          <a:p>
            <a:r>
              <a:rPr lang="ru-RU" sz="2400" b="1" i="1" dirty="0" smtClean="0">
                <a:solidFill>
                  <a:srgbClr val="7030A0"/>
                </a:solidFill>
                <a:effectLst/>
                <a:latin typeface="Times New Roman" panose="02020603050405020304" pitchFamily="18" charset="0"/>
                <a:cs typeface="Times New Roman" panose="02020603050405020304" pitchFamily="18" charset="0"/>
              </a:rPr>
              <a:t>Возраст: с 4 лет </a:t>
            </a:r>
          </a:p>
          <a:p>
            <a:endParaRPr lang="ru-RU" sz="2400" b="1" i="1" dirty="0">
              <a:solidFill>
                <a:srgbClr val="7030A0"/>
              </a:solidFill>
              <a:latin typeface="Times New Roman" panose="02020603050405020304" pitchFamily="18" charset="0"/>
              <a:cs typeface="Times New Roman" panose="02020603050405020304" pitchFamily="18" charset="0"/>
            </a:endParaRPr>
          </a:p>
          <a:p>
            <a:r>
              <a:rPr lang="ru-RU" sz="2400" b="1" i="1" dirty="0" smtClean="0">
                <a:solidFill>
                  <a:srgbClr val="7030A0"/>
                </a:solidFill>
                <a:effectLst/>
                <a:latin typeface="Times New Roman" panose="02020603050405020304" pitchFamily="18" charset="0"/>
                <a:cs typeface="Times New Roman" panose="02020603050405020304" pitchFamily="18" charset="0"/>
              </a:rPr>
              <a:t>Цель игры: знакомство с понятиями полуцилиндра; развитие  пространственного  мышления; развитие воображения. </a:t>
            </a:r>
            <a:endParaRPr lang="ru-RU" sz="2400" b="1" i="1" dirty="0">
              <a:solidFill>
                <a:srgbClr val="7030A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49943" y="4711281"/>
            <a:ext cx="11292113" cy="1200329"/>
          </a:xfrm>
          <a:prstGeom prst="rect">
            <a:avLst/>
          </a:prstGeom>
        </p:spPr>
        <p:txBody>
          <a:bodyPr wrap="square">
            <a:spAutoFit/>
          </a:bodyPr>
          <a:lstStyle/>
          <a:p>
            <a:r>
              <a:rPr lang="ru-RU" sz="2400" b="1" i="1" dirty="0" smtClean="0">
                <a:solidFill>
                  <a:srgbClr val="7030A0"/>
                </a:solidFill>
                <a:effectLst/>
                <a:latin typeface="Times New Roman" panose="02020603050405020304" pitchFamily="18" charset="0"/>
                <a:cs typeface="Times New Roman" panose="02020603050405020304" pitchFamily="18" charset="0"/>
              </a:rPr>
              <a:t>Вместе 4 набора составляют большой и сложный конструктор, состоящий из простых геометрических фигур. Помимо этих 6 даров, Фребель предлагал другие разнообразные игры, в частности</a:t>
            </a:r>
            <a:endParaRPr lang="ru-RU" sz="24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2434010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4484914" y="664865"/>
            <a:ext cx="7373257" cy="1200329"/>
          </a:xfrm>
          <a:prstGeom prst="rect">
            <a:avLst/>
          </a:prstGeom>
        </p:spPr>
        <p:txBody>
          <a:bodyPr wrap="square">
            <a:spAutoFit/>
          </a:bodyPr>
          <a:lstStyle/>
          <a:p>
            <a:r>
              <a:rPr lang="ru-RU" sz="2400" b="1" i="1" dirty="0" smtClean="0">
                <a:solidFill>
                  <a:srgbClr val="383838"/>
                </a:solidFill>
                <a:effectLst/>
                <a:latin typeface="Times New Roman" panose="02020603050405020304" pitchFamily="18" charset="0"/>
                <a:cs typeface="Times New Roman" panose="02020603050405020304" pitchFamily="18" charset="0"/>
              </a:rPr>
              <a:t>Цветные фигуры </a:t>
            </a:r>
          </a:p>
          <a:p>
            <a:r>
              <a:rPr lang="ru-RU" sz="2400" b="1" i="1" dirty="0" smtClean="0">
                <a:solidFill>
                  <a:srgbClr val="383838"/>
                </a:solidFill>
                <a:effectLst/>
                <a:latin typeface="Times New Roman" panose="02020603050405020304" pitchFamily="18" charset="0"/>
                <a:cs typeface="Times New Roman" panose="02020603050405020304" pitchFamily="18" charset="0"/>
              </a:rPr>
              <a:t>Цель: демонстрирует абстракцию, подготавливает ребёнка к рисованию. </a:t>
            </a:r>
            <a:endParaRPr lang="ru-RU" sz="2400" b="1" i="1" dirty="0">
              <a:latin typeface="Times New Roman" panose="02020603050405020304" pitchFamily="18" charset="0"/>
              <a:cs typeface="Times New Roman" panose="02020603050405020304" pitchFamily="18" charset="0"/>
            </a:endParaRPr>
          </a:p>
        </p:txBody>
      </p:sp>
      <p:pic>
        <p:nvPicPr>
          <p:cNvPr id="4" name="Рисунок 3" descr="http://xn--80aaciyskkbbhlo1d.xn--p1ai/assets/img/3/7.jpg"/>
          <p:cNvPicPr/>
          <p:nvPr/>
        </p:nvPicPr>
        <p:blipFill rotWithShape="1">
          <a:blip r:embed="rId3">
            <a:extLst>
              <a:ext uri="{28A0092B-C50C-407E-A947-70E740481C1C}">
                <a14:useLocalDpi xmlns="" xmlns:a14="http://schemas.microsoft.com/office/drawing/2010/main" val="0"/>
              </a:ext>
            </a:extLst>
          </a:blip>
          <a:srcRect l="9199" r="8266"/>
          <a:stretch/>
        </p:blipFill>
        <p:spPr bwMode="auto">
          <a:xfrm>
            <a:off x="0" y="0"/>
            <a:ext cx="3802743" cy="3309257"/>
          </a:xfrm>
          <a:prstGeom prst="rect">
            <a:avLst/>
          </a:prstGeom>
          <a:ln>
            <a:noFill/>
          </a:ln>
          <a:effectLst>
            <a:softEdge rad="112500"/>
          </a:effectLst>
        </p:spPr>
      </p:pic>
      <p:pic>
        <p:nvPicPr>
          <p:cNvPr id="5" name="Рисунок 4" descr="https://mdi-toys.ru/frebel/img/7dar_1.jpg"/>
          <p:cNvPicPr/>
          <p:nvPr/>
        </p:nvPicPr>
        <p:blipFill>
          <a:blip r:embed="rId4"/>
          <a:srcRect/>
          <a:stretch>
            <a:fillRect/>
          </a:stretch>
        </p:blipFill>
        <p:spPr bwMode="auto">
          <a:xfrm>
            <a:off x="3434135" y="2524285"/>
            <a:ext cx="8634995" cy="1773143"/>
          </a:xfrm>
          <a:prstGeom prst="rect">
            <a:avLst/>
          </a:prstGeom>
          <a:noFill/>
          <a:ln w="9525">
            <a:noFill/>
            <a:miter lim="800000"/>
            <a:headEnd/>
            <a:tailEnd/>
          </a:ln>
        </p:spPr>
      </p:pic>
      <p:sp>
        <p:nvSpPr>
          <p:cNvPr id="3" name="Прямоугольник 2"/>
          <p:cNvSpPr/>
          <p:nvPr/>
        </p:nvSpPr>
        <p:spPr>
          <a:xfrm>
            <a:off x="5152573" y="101600"/>
            <a:ext cx="5050970" cy="461665"/>
          </a:xfrm>
          <a:prstGeom prst="rect">
            <a:avLst/>
          </a:prstGeom>
        </p:spPr>
        <p:txBody>
          <a:bodyPr wrap="square">
            <a:spAutoFit/>
          </a:bodyPr>
          <a:lstStyle/>
          <a:p>
            <a:pPr algn="ctr"/>
            <a:r>
              <a:rPr lang="ru-RU" sz="2400" b="1" i="1" dirty="0" smtClean="0">
                <a:solidFill>
                  <a:srgbClr val="FF0000"/>
                </a:solidFill>
                <a:effectLst/>
                <a:latin typeface="Times New Roman" panose="02020603050405020304" pitchFamily="18" charset="0"/>
                <a:cs typeface="Times New Roman" panose="02020603050405020304" pitchFamily="18" charset="0"/>
              </a:rPr>
              <a:t>Седьмой дар Фрёбеля</a:t>
            </a:r>
            <a:endParaRPr lang="ru-RU" sz="2400" b="1" i="1" dirty="0">
              <a:solidFill>
                <a:srgbClr val="FF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928914" y="4630056"/>
            <a:ext cx="10276115" cy="1569660"/>
          </a:xfrm>
          <a:prstGeom prst="rect">
            <a:avLst/>
          </a:prstGeom>
        </p:spPr>
        <p:txBody>
          <a:bodyPr wrap="square">
            <a:spAutoFit/>
          </a:bodyPr>
          <a:lstStyle/>
          <a:p>
            <a:r>
              <a:rPr lang="ru-RU" sz="2400" b="1" i="1" dirty="0" smtClean="0">
                <a:solidFill>
                  <a:srgbClr val="7030A0"/>
                </a:solidFill>
                <a:effectLst/>
                <a:latin typeface="Times New Roman" panose="02020603050405020304" pitchFamily="18" charset="0"/>
                <a:cs typeface="Times New Roman" panose="02020603050405020304" pitchFamily="18" charset="0"/>
              </a:rPr>
              <a:t>С этим Даром ребенок изучает различные плоскостные геометрические фигуры; тренирует мелкую моторику рук, развивает зрительно-моторную координацию; развивает речевые способности и игровую деятельность.</a:t>
            </a:r>
            <a:endParaRPr lang="ru-RU" sz="24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5040102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4484914" y="664865"/>
            <a:ext cx="7373257" cy="461665"/>
          </a:xfrm>
          <a:prstGeom prst="rect">
            <a:avLst/>
          </a:prstGeom>
        </p:spPr>
        <p:txBody>
          <a:bodyPr wrap="square">
            <a:spAutoFit/>
          </a:bodyPr>
          <a:lstStyle/>
          <a:p>
            <a:r>
              <a:rPr lang="ru-RU" sz="2400" b="1" i="1" dirty="0" smtClean="0">
                <a:solidFill>
                  <a:srgbClr val="383838"/>
                </a:solidFill>
                <a:effectLst/>
                <a:latin typeface="Times New Roman" panose="02020603050405020304" pitchFamily="18" charset="0"/>
                <a:cs typeface="Times New Roman" panose="02020603050405020304" pitchFamily="18" charset="0"/>
              </a:rPr>
              <a:t> </a:t>
            </a:r>
            <a:endParaRPr lang="ru-RU" sz="2400" b="1" i="1" dirty="0">
              <a:latin typeface="Times New Roman" panose="02020603050405020304" pitchFamily="18" charset="0"/>
              <a:cs typeface="Times New Roman" panose="02020603050405020304" pitchFamily="18" charset="0"/>
            </a:endParaRPr>
          </a:p>
        </p:txBody>
      </p:sp>
      <p:pic>
        <p:nvPicPr>
          <p:cNvPr id="1026" name="Picture 2" descr="C:\Users\пк\Desktop\2ObVNH_KqOUTKcuZJgHklaXfU7tmP2ii_H3uov-ZS_DvjA4tGc5aX2y9evOR_1FEAc1z7M_dJ23WHimqIELa2vP9 (1).jpg"/>
          <p:cNvPicPr>
            <a:picLocks noChangeAspect="1" noChangeArrowheads="1"/>
          </p:cNvPicPr>
          <p:nvPr/>
        </p:nvPicPr>
        <p:blipFill>
          <a:blip r:embed="rId3" cstate="print"/>
          <a:srcRect/>
          <a:stretch>
            <a:fillRect/>
          </a:stretch>
        </p:blipFill>
        <p:spPr bwMode="auto">
          <a:xfrm>
            <a:off x="717866" y="1398189"/>
            <a:ext cx="4896658" cy="4718756"/>
          </a:xfrm>
          <a:prstGeom prst="rect">
            <a:avLst/>
          </a:prstGeom>
          <a:noFill/>
        </p:spPr>
      </p:pic>
      <p:pic>
        <p:nvPicPr>
          <p:cNvPr id="1027" name="Picture 3" descr="C:\Users\пк\Desktop\1V28_a7n6oo2X8LTres94ZQ9Kfgcouq2qxYWZWLrkaptpyZIRm1AsrJ2QPkYNctZRURY4pHIRbu1tm2PXtMeOve6 (1).jpg"/>
          <p:cNvPicPr>
            <a:picLocks noChangeAspect="1" noChangeArrowheads="1"/>
          </p:cNvPicPr>
          <p:nvPr/>
        </p:nvPicPr>
        <p:blipFill>
          <a:blip r:embed="rId4" cstate="print"/>
          <a:srcRect/>
          <a:stretch>
            <a:fillRect/>
          </a:stretch>
        </p:blipFill>
        <p:spPr bwMode="auto">
          <a:xfrm>
            <a:off x="5905448" y="1384317"/>
            <a:ext cx="5633156" cy="4516371"/>
          </a:xfrm>
          <a:prstGeom prst="rect">
            <a:avLst/>
          </a:prstGeom>
          <a:noFill/>
        </p:spPr>
      </p:pic>
      <p:sp>
        <p:nvSpPr>
          <p:cNvPr id="10" name="TextBox 9"/>
          <p:cNvSpPr txBox="1"/>
          <p:nvPr/>
        </p:nvSpPr>
        <p:spPr>
          <a:xfrm>
            <a:off x="2258458" y="396607"/>
            <a:ext cx="7822078" cy="830997"/>
          </a:xfrm>
          <a:prstGeom prst="rect">
            <a:avLst/>
          </a:prstGeom>
          <a:noFill/>
        </p:spPr>
        <p:txBody>
          <a:bodyPr wrap="square" rtlCol="0">
            <a:spAutoFit/>
          </a:bodyPr>
          <a:lstStyle/>
          <a:p>
            <a:r>
              <a:rPr lang="ru-RU" sz="2400" b="1" i="1" dirty="0" smtClean="0">
                <a:solidFill>
                  <a:srgbClr val="7030A0"/>
                </a:solidFill>
                <a:latin typeface="Times New Roman" pitchFamily="18" charset="0"/>
                <a:cs typeface="Times New Roman" pitchFamily="18" charset="0"/>
              </a:rPr>
              <a:t>Первые семь даров Фребеля, которые мы собрали сами </a:t>
            </a:r>
          </a:p>
          <a:p>
            <a:r>
              <a:rPr lang="ru-RU" sz="2400" b="1" i="1" dirty="0" smtClean="0">
                <a:solidFill>
                  <a:srgbClr val="7030A0"/>
                </a:solidFill>
                <a:latin typeface="Times New Roman" pitchFamily="18" charset="0"/>
                <a:cs typeface="Times New Roman" pitchFamily="18" charset="0"/>
              </a:rPr>
              <a:t>и начали использовать на занятиях педагога-психолога</a:t>
            </a:r>
            <a:endParaRPr lang="ru-RU" sz="2400" b="1" i="1" dirty="0">
              <a:solidFill>
                <a:srgbClr val="7030A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5040102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528809" y="275422"/>
            <a:ext cx="11402457" cy="6463308"/>
          </a:xfrm>
          <a:prstGeom prst="rect">
            <a:avLst/>
          </a:prstGeom>
          <a:noFill/>
        </p:spPr>
        <p:txBody>
          <a:bodyPr wrap="square" rtlCol="0">
            <a:spAutoFit/>
          </a:bodyPr>
          <a:lstStyle/>
          <a:p>
            <a:r>
              <a:rPr lang="ru-RU" b="1" i="1" dirty="0" smtClean="0">
                <a:solidFill>
                  <a:srgbClr val="7030A0"/>
                </a:solidFill>
                <a:latin typeface="Times New Roman" pitchFamily="18" charset="0"/>
                <a:cs typeface="Times New Roman" pitchFamily="18" charset="0"/>
              </a:rPr>
              <a:t>С третьим даром Фрёбель предлагает три основных типа занятий:</a:t>
            </a:r>
          </a:p>
          <a:p>
            <a:endParaRPr lang="ru-RU" b="1" i="1" dirty="0" smtClean="0">
              <a:solidFill>
                <a:srgbClr val="7030A0"/>
              </a:solidFill>
              <a:latin typeface="Times New Roman" pitchFamily="18" charset="0"/>
              <a:cs typeface="Times New Roman" pitchFamily="18" charset="0"/>
            </a:endParaRPr>
          </a:p>
          <a:p>
            <a:pPr marL="342900" indent="-342900">
              <a:buAutoNum type="arabicPeriod"/>
            </a:pPr>
            <a:r>
              <a:rPr lang="ru-RU" b="1" i="1" dirty="0" smtClean="0">
                <a:solidFill>
                  <a:srgbClr val="FF0000"/>
                </a:solidFill>
                <a:latin typeface="Times New Roman" pitchFamily="18" charset="0"/>
                <a:cs typeface="Times New Roman" pitchFamily="18" charset="0"/>
              </a:rPr>
              <a:t>Жизненные формы. </a:t>
            </a:r>
            <a:r>
              <a:rPr lang="ru-RU" b="1" i="1" dirty="0" smtClean="0">
                <a:solidFill>
                  <a:srgbClr val="7030A0"/>
                </a:solidFill>
                <a:latin typeface="Times New Roman" pitchFamily="18" charset="0"/>
                <a:cs typeface="Times New Roman" pitchFamily="18" charset="0"/>
              </a:rPr>
              <a:t>Этот тип занятий подразумевает конструирование предметов из окружающей жизни(предметы повседневной жизни).</a:t>
            </a:r>
          </a:p>
          <a:p>
            <a:pPr marL="342900" indent="-342900">
              <a:buAutoNum type="arabicPeriod"/>
            </a:pPr>
            <a:r>
              <a:rPr lang="ru-RU" b="1" i="1" dirty="0" smtClean="0">
                <a:solidFill>
                  <a:srgbClr val="7030A0"/>
                </a:solidFill>
                <a:latin typeface="Times New Roman" pitchFamily="18" charset="0"/>
                <a:cs typeface="Times New Roman" pitchFamily="18" charset="0"/>
              </a:rPr>
              <a:t> </a:t>
            </a:r>
            <a:r>
              <a:rPr lang="ru-RU" b="1" i="1" dirty="0" smtClean="0">
                <a:solidFill>
                  <a:srgbClr val="FF0000"/>
                </a:solidFill>
                <a:latin typeface="Times New Roman" pitchFamily="18" charset="0"/>
                <a:cs typeface="Times New Roman" pitchFamily="18" charset="0"/>
              </a:rPr>
              <a:t>Изящные формы. </a:t>
            </a:r>
            <a:r>
              <a:rPr lang="ru-RU" b="1" i="1" dirty="0" smtClean="0">
                <a:solidFill>
                  <a:srgbClr val="7030A0"/>
                </a:solidFill>
                <a:latin typeface="Times New Roman" pitchFamily="18" charset="0"/>
                <a:cs typeface="Times New Roman" pitchFamily="18" charset="0"/>
              </a:rPr>
              <a:t>При занятия изящными формами, ребенок выкладывает кубики в виде различных симметричных абстрактных узоров (форма красоты)</a:t>
            </a:r>
          </a:p>
          <a:p>
            <a:r>
              <a:rPr lang="ru-RU" b="1" i="1" dirty="0" smtClean="0">
                <a:solidFill>
                  <a:srgbClr val="7030A0"/>
                </a:solidFill>
                <a:latin typeface="Times New Roman" pitchFamily="18" charset="0"/>
                <a:cs typeface="Times New Roman" pitchFamily="18" charset="0"/>
              </a:rPr>
              <a:t>3. </a:t>
            </a:r>
            <a:r>
              <a:rPr lang="ru-RU" b="1" i="1" dirty="0" smtClean="0">
                <a:solidFill>
                  <a:srgbClr val="FF0000"/>
                </a:solidFill>
                <a:latin typeface="Times New Roman" pitchFamily="18" charset="0"/>
                <a:cs typeface="Times New Roman" pitchFamily="18" charset="0"/>
              </a:rPr>
              <a:t>Математические формы </a:t>
            </a:r>
            <a:r>
              <a:rPr lang="ru-RU" b="1" i="1" dirty="0" smtClean="0">
                <a:solidFill>
                  <a:srgbClr val="7030A0"/>
                </a:solidFill>
                <a:latin typeface="Times New Roman" pitchFamily="18" charset="0"/>
                <a:cs typeface="Times New Roman" pitchFamily="18" charset="0"/>
              </a:rPr>
              <a:t>предполагают использование кубиков в качестве счетного материала.</a:t>
            </a:r>
          </a:p>
          <a:p>
            <a:endParaRPr lang="ru-RU" b="1" i="1" dirty="0" smtClean="0">
              <a:solidFill>
                <a:srgbClr val="7030A0"/>
              </a:solidFill>
              <a:latin typeface="Times New Roman" pitchFamily="18" charset="0"/>
              <a:cs typeface="Times New Roman" pitchFamily="18" charset="0"/>
            </a:endParaRPr>
          </a:p>
          <a:p>
            <a:r>
              <a:rPr lang="ru-RU" b="1" i="1" dirty="0" smtClean="0">
                <a:solidFill>
                  <a:srgbClr val="FF0000"/>
                </a:solidFill>
                <a:latin typeface="Times New Roman" pitchFamily="18" charset="0"/>
                <a:cs typeface="Times New Roman" pitchFamily="18" charset="0"/>
              </a:rPr>
              <a:t>При занятиях жизненными и изящными формами следует соблюдать правила:</a:t>
            </a:r>
          </a:p>
          <a:p>
            <a:r>
              <a:rPr lang="ru-RU" b="1" i="1" dirty="0" smtClean="0">
                <a:solidFill>
                  <a:srgbClr val="FF0000"/>
                </a:solidFill>
                <a:latin typeface="Times New Roman" pitchFamily="18" charset="0"/>
                <a:cs typeface="Times New Roman" pitchFamily="18" charset="0"/>
              </a:rPr>
              <a:t>• Готовые фигуры не разрушаются.</a:t>
            </a:r>
          </a:p>
          <a:p>
            <a:r>
              <a:rPr lang="ru-RU" b="1" i="1" dirty="0" smtClean="0">
                <a:solidFill>
                  <a:srgbClr val="FF0000"/>
                </a:solidFill>
                <a:latin typeface="Times New Roman" pitchFamily="18" charset="0"/>
                <a:cs typeface="Times New Roman" pitchFamily="18" charset="0"/>
              </a:rPr>
              <a:t>• Новые фигуры создаются путем трансформации предыдущей фигуры.</a:t>
            </a:r>
          </a:p>
          <a:p>
            <a:endParaRPr lang="ru-RU" b="1" i="1" dirty="0" smtClean="0">
              <a:solidFill>
                <a:srgbClr val="7030A0"/>
              </a:solidFill>
              <a:latin typeface="Times New Roman" pitchFamily="18" charset="0"/>
              <a:cs typeface="Times New Roman" pitchFamily="18" charset="0"/>
            </a:endParaRPr>
          </a:p>
          <a:p>
            <a:r>
              <a:rPr lang="ru-RU" b="1" i="1" dirty="0" smtClean="0">
                <a:solidFill>
                  <a:srgbClr val="7030A0"/>
                </a:solidFill>
                <a:latin typeface="Times New Roman" pitchFamily="18" charset="0"/>
                <a:cs typeface="Times New Roman" pitchFamily="18" charset="0"/>
              </a:rPr>
              <a:t>Таким образом, ребенок с малых лет учится творить новое путем преобразования старого, а также приходит к пониманию, что разрушение — это ненужная процедура. Нет смысла разрушать, если проще создать новое на базе уже готового. Помимо прочего эти ограничения усложняют задания и воспитывают терпеливость. После постройки каждого объекта беседуем. В ходе беседы обсуждаем реальный объект, повторяем его назначение, свойства. Затем сравниваем реальный объект с получившейся моделью, выделяем её сходства, отличия и функционал. Для взрослого это очевидные вещи, но ребенку необходимо осознать всю эту информацию, поэтому её очень полезно проговаривать вслух.</a:t>
            </a:r>
            <a:r>
              <a:rPr lang="ru-RU" dirty="0" smtClean="0"/>
              <a:t> </a:t>
            </a:r>
            <a:r>
              <a:rPr lang="ru-RU" b="1" i="1" dirty="0" smtClean="0">
                <a:solidFill>
                  <a:srgbClr val="7030A0"/>
                </a:solidFill>
                <a:latin typeface="Times New Roman" pitchFamily="18" charset="0"/>
                <a:cs typeface="Times New Roman" pitchFamily="18" charset="0"/>
              </a:rPr>
              <a:t>При регулярных занятиях ребенок сможет из кубиков построить практически любые объекты, которые знает, как выглядят.</a:t>
            </a:r>
          </a:p>
          <a:p>
            <a:r>
              <a:rPr lang="ru-RU" b="1" i="1" dirty="0" smtClean="0">
                <a:solidFill>
                  <a:srgbClr val="7030A0"/>
                </a:solidFill>
                <a:latin typeface="Times New Roman" pitchFamily="18" charset="0"/>
                <a:cs typeface="Times New Roman" pitchFamily="18" charset="0"/>
              </a:rPr>
              <a:t>Примеры конструкций  с третьим даром в рамках занятий сейчас вам продемонстрируем и занятия первым даром (с мячиками)</a:t>
            </a:r>
          </a:p>
          <a:p>
            <a:endParaRPr lang="ru-RU" dirty="0"/>
          </a:p>
        </p:txBody>
      </p:sp>
    </p:spTree>
    <p:extLst>
      <p:ext uri="{BB962C8B-B14F-4D97-AF65-F5344CB8AC3E}">
        <p14:creationId xmlns="" xmlns:p14="http://schemas.microsoft.com/office/powerpoint/2010/main" val="1586887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217399" cy="6872287"/>
          </a:xfrm>
          <a:prstGeom prst="rect">
            <a:avLst/>
          </a:prstGeom>
        </p:spPr>
      </p:pic>
      <p:sp>
        <p:nvSpPr>
          <p:cNvPr id="3" name="Прямоугольник 2"/>
          <p:cNvSpPr/>
          <p:nvPr/>
        </p:nvSpPr>
        <p:spPr>
          <a:xfrm>
            <a:off x="0" y="3017069"/>
            <a:ext cx="264405" cy="461665"/>
          </a:xfrm>
          <a:prstGeom prst="rect">
            <a:avLst/>
          </a:prstGeom>
        </p:spPr>
        <p:txBody>
          <a:bodyPr wrap="square">
            <a:spAutoFit/>
          </a:bodyPr>
          <a:lstStyle/>
          <a:p>
            <a:r>
              <a:rPr lang="ru-RU" sz="2400" b="1" i="1" dirty="0" smtClean="0">
                <a:latin typeface="Times New Roman" pitchFamily="18" charset="0"/>
                <a:cs typeface="Times New Roman" pitchFamily="18" charset="0"/>
              </a:rPr>
              <a:t>	</a:t>
            </a:r>
            <a:endParaRPr lang="ru-RU" sz="2400" b="1" i="1" dirty="0">
              <a:solidFill>
                <a:schemeClr val="bg2">
                  <a:lumMod val="10000"/>
                </a:schemeClr>
              </a:solidFill>
              <a:latin typeface="Times New Roman" pitchFamily="18" charset="0"/>
              <a:cs typeface="Times New Roman" pitchFamily="18" charset="0"/>
            </a:endParaRPr>
          </a:p>
        </p:txBody>
      </p:sp>
      <p:sp>
        <p:nvSpPr>
          <p:cNvPr id="5" name="Прямоугольник 4"/>
          <p:cNvSpPr/>
          <p:nvPr/>
        </p:nvSpPr>
        <p:spPr>
          <a:xfrm>
            <a:off x="1531345" y="308472"/>
            <a:ext cx="9905912" cy="461665"/>
          </a:xfrm>
          <a:prstGeom prst="rect">
            <a:avLst/>
          </a:prstGeom>
        </p:spPr>
        <p:txBody>
          <a:bodyPr wrap="square">
            <a:spAutoFit/>
          </a:bodyPr>
          <a:lstStyle/>
          <a:p>
            <a:pPr algn="ctr"/>
            <a:endParaRPr lang="ru-RU" sz="2400" b="1" i="1" dirty="0" smtClean="0">
              <a:solidFill>
                <a:srgbClr val="7030A0"/>
              </a:solidFill>
              <a:latin typeface="Times New Roman" pitchFamily="18" charset="0"/>
              <a:cs typeface="Times New Roman" pitchFamily="18" charset="0"/>
            </a:endParaRPr>
          </a:p>
        </p:txBody>
      </p:sp>
      <p:pic>
        <p:nvPicPr>
          <p:cNvPr id="1026" name="Picture 2" descr="C:\Users\пк\Documents\Downloads\MlVRXGhWIjs.jpg"/>
          <p:cNvPicPr>
            <a:picLocks noChangeAspect="1" noChangeArrowheads="1"/>
          </p:cNvPicPr>
          <p:nvPr/>
        </p:nvPicPr>
        <p:blipFill>
          <a:blip r:embed="rId3"/>
          <a:srcRect/>
          <a:stretch>
            <a:fillRect/>
          </a:stretch>
        </p:blipFill>
        <p:spPr bwMode="auto">
          <a:xfrm>
            <a:off x="585444" y="1795750"/>
            <a:ext cx="4834855" cy="4588583"/>
          </a:xfrm>
          <a:prstGeom prst="rect">
            <a:avLst/>
          </a:prstGeom>
          <a:noFill/>
        </p:spPr>
      </p:pic>
      <p:pic>
        <p:nvPicPr>
          <p:cNvPr id="1027" name="Picture 3" descr="C:\Users\пк\Documents\Downloads\yk7gqfa22oY.jpg"/>
          <p:cNvPicPr>
            <a:picLocks noChangeAspect="1" noChangeArrowheads="1"/>
          </p:cNvPicPr>
          <p:nvPr/>
        </p:nvPicPr>
        <p:blipFill>
          <a:blip r:embed="rId4"/>
          <a:srcRect/>
          <a:stretch>
            <a:fillRect/>
          </a:stretch>
        </p:blipFill>
        <p:spPr bwMode="auto">
          <a:xfrm>
            <a:off x="6059276" y="1806766"/>
            <a:ext cx="5791200" cy="4583017"/>
          </a:xfrm>
          <a:prstGeom prst="rect">
            <a:avLst/>
          </a:prstGeom>
          <a:noFill/>
        </p:spPr>
      </p:pic>
      <p:sp>
        <p:nvSpPr>
          <p:cNvPr id="7" name="Прямоугольник 6"/>
          <p:cNvSpPr/>
          <p:nvPr/>
        </p:nvSpPr>
        <p:spPr>
          <a:xfrm>
            <a:off x="1123720" y="264405"/>
            <a:ext cx="10510092" cy="923330"/>
          </a:xfrm>
          <a:prstGeom prst="rect">
            <a:avLst/>
          </a:prstGeom>
        </p:spPr>
        <p:txBody>
          <a:bodyPr wrap="square">
            <a:spAutoFit/>
          </a:bodyPr>
          <a:lstStyle/>
          <a:p>
            <a:r>
              <a:rPr lang="ru-RU" b="1" i="1" dirty="0" smtClean="0">
                <a:solidFill>
                  <a:srgbClr val="7030A0"/>
                </a:solidFill>
                <a:latin typeface="Times New Roman" pitchFamily="18" charset="0"/>
                <a:cs typeface="Times New Roman" pitchFamily="18" charset="0"/>
              </a:rPr>
              <a:t>Мяч– самая простая  и понятная фигура для восприятия ребенком.  Можно провести с детьми следующие игры, используя мягкий мяч: потрогать, покружить,</a:t>
            </a:r>
            <a:r>
              <a:rPr lang="ru-RU" dirty="0" smtClean="0"/>
              <a:t> </a:t>
            </a:r>
            <a:r>
              <a:rPr lang="ru-RU" b="1" i="1" dirty="0" smtClean="0">
                <a:solidFill>
                  <a:srgbClr val="7030A0"/>
                </a:solidFill>
                <a:latin typeface="Times New Roman" pitchFamily="18" charset="0"/>
                <a:cs typeface="Times New Roman" pitchFamily="18" charset="0"/>
              </a:rPr>
              <a:t>раскачивать (маятниковые движения), поднимание, опускание и круговые движения итд.</a:t>
            </a:r>
            <a:endParaRPr lang="ru-RU" b="1" i="1" dirty="0">
              <a:solidFill>
                <a:srgbClr val="7030A0"/>
              </a:solidFill>
              <a:latin typeface="Times New Roman" pitchFamily="18" charset="0"/>
              <a:cs typeface="Times New Roman" pitchFamily="18" charset="0"/>
            </a:endParaRPr>
          </a:p>
        </p:txBody>
      </p:sp>
      <p:sp>
        <p:nvSpPr>
          <p:cNvPr id="10" name="TextBox 9"/>
          <p:cNvSpPr txBox="1"/>
          <p:nvPr/>
        </p:nvSpPr>
        <p:spPr>
          <a:xfrm>
            <a:off x="2192357" y="1222872"/>
            <a:ext cx="9430437" cy="369332"/>
          </a:xfrm>
          <a:prstGeom prst="rect">
            <a:avLst/>
          </a:prstGeom>
          <a:noFill/>
        </p:spPr>
        <p:txBody>
          <a:bodyPr wrap="square" rtlCol="0">
            <a:spAutoFit/>
          </a:bodyPr>
          <a:lstStyle/>
          <a:p>
            <a:r>
              <a:rPr lang="ru-RU" b="1" dirty="0" smtClean="0">
                <a:solidFill>
                  <a:schemeClr val="accent5">
                    <a:lumMod val="50000"/>
                  </a:schemeClr>
                </a:solidFill>
                <a:latin typeface="Times New Roman" pitchFamily="18" charset="0"/>
                <a:cs typeface="Times New Roman" pitchFamily="18" charset="0"/>
              </a:rPr>
              <a:t>Использование первого дара на столе  и в подвешенном состоянии</a:t>
            </a:r>
            <a:endParaRPr lang="ru-RU" b="1" dirty="0">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507756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5399" y="0"/>
            <a:ext cx="12217399" cy="6872287"/>
          </a:xfrm>
          <a:prstGeom prst="rect">
            <a:avLst/>
          </a:prstGeom>
        </p:spPr>
      </p:pic>
      <p:sp>
        <p:nvSpPr>
          <p:cNvPr id="3" name="Прямоугольник 2"/>
          <p:cNvSpPr/>
          <p:nvPr/>
        </p:nvSpPr>
        <p:spPr>
          <a:xfrm>
            <a:off x="0" y="3017069"/>
            <a:ext cx="264405" cy="461665"/>
          </a:xfrm>
          <a:prstGeom prst="rect">
            <a:avLst/>
          </a:prstGeom>
        </p:spPr>
        <p:txBody>
          <a:bodyPr wrap="square">
            <a:spAutoFit/>
          </a:bodyPr>
          <a:lstStyle/>
          <a:p>
            <a:r>
              <a:rPr lang="ru-RU" sz="2400" b="1" i="1" dirty="0" smtClean="0">
                <a:latin typeface="Times New Roman" pitchFamily="18" charset="0"/>
                <a:cs typeface="Times New Roman" pitchFamily="18" charset="0"/>
              </a:rPr>
              <a:t>	</a:t>
            </a:r>
            <a:endParaRPr lang="ru-RU" sz="2400" b="1" i="1" dirty="0">
              <a:solidFill>
                <a:schemeClr val="bg2">
                  <a:lumMod val="10000"/>
                </a:schemeClr>
              </a:solidFill>
              <a:latin typeface="Times New Roman" pitchFamily="18" charset="0"/>
              <a:cs typeface="Times New Roman" pitchFamily="18" charset="0"/>
            </a:endParaRPr>
          </a:p>
        </p:txBody>
      </p:sp>
      <p:sp>
        <p:nvSpPr>
          <p:cNvPr id="5" name="Прямоугольник 4"/>
          <p:cNvSpPr/>
          <p:nvPr/>
        </p:nvSpPr>
        <p:spPr>
          <a:xfrm>
            <a:off x="1531345" y="308472"/>
            <a:ext cx="9905912" cy="461665"/>
          </a:xfrm>
          <a:prstGeom prst="rect">
            <a:avLst/>
          </a:prstGeom>
        </p:spPr>
        <p:txBody>
          <a:bodyPr wrap="square">
            <a:spAutoFit/>
          </a:bodyPr>
          <a:lstStyle/>
          <a:p>
            <a:pPr algn="ctr"/>
            <a:endParaRPr lang="ru-RU" sz="2400" b="1" i="1" dirty="0" smtClean="0">
              <a:solidFill>
                <a:srgbClr val="7030A0"/>
              </a:solidFill>
              <a:latin typeface="Times New Roman" pitchFamily="18" charset="0"/>
              <a:cs typeface="Times New Roman" pitchFamily="18" charset="0"/>
            </a:endParaRPr>
          </a:p>
        </p:txBody>
      </p:sp>
      <p:sp>
        <p:nvSpPr>
          <p:cNvPr id="8" name="TextBox 7"/>
          <p:cNvSpPr txBox="1"/>
          <p:nvPr/>
        </p:nvSpPr>
        <p:spPr>
          <a:xfrm>
            <a:off x="1597447" y="143219"/>
            <a:ext cx="9639758" cy="369332"/>
          </a:xfrm>
          <a:prstGeom prst="rect">
            <a:avLst/>
          </a:prstGeom>
          <a:noFill/>
        </p:spPr>
        <p:txBody>
          <a:bodyPr wrap="square" rtlCol="0">
            <a:spAutoFit/>
          </a:bodyPr>
          <a:lstStyle/>
          <a:p>
            <a:r>
              <a:rPr lang="ru-RU" b="1" dirty="0" smtClean="0">
                <a:solidFill>
                  <a:schemeClr val="accent5">
                    <a:lumMod val="50000"/>
                  </a:schemeClr>
                </a:solidFill>
                <a:latin typeface="Times New Roman" pitchFamily="18" charset="0"/>
                <a:cs typeface="Times New Roman" pitchFamily="18" charset="0"/>
              </a:rPr>
              <a:t>Движение маленьких и крупных мячей в пространстве: маятник, движение по кругу</a:t>
            </a:r>
            <a:endParaRPr lang="ru-RU" b="1" dirty="0">
              <a:solidFill>
                <a:schemeClr val="accent5">
                  <a:lumMod val="50000"/>
                </a:schemeClr>
              </a:solidFill>
              <a:latin typeface="Times New Roman" pitchFamily="18" charset="0"/>
              <a:cs typeface="Times New Roman" pitchFamily="18" charset="0"/>
            </a:endParaRPr>
          </a:p>
        </p:txBody>
      </p:sp>
      <p:pic>
        <p:nvPicPr>
          <p:cNvPr id="1026" name="Picture 2" descr="C:\Users\пк\Desktop\IMG-20220926-WA0031.jpg"/>
          <p:cNvPicPr>
            <a:picLocks noChangeAspect="1" noChangeArrowheads="1"/>
          </p:cNvPicPr>
          <p:nvPr/>
        </p:nvPicPr>
        <p:blipFill>
          <a:blip r:embed="rId3"/>
          <a:srcRect/>
          <a:stretch>
            <a:fillRect/>
          </a:stretch>
        </p:blipFill>
        <p:spPr bwMode="auto">
          <a:xfrm>
            <a:off x="316089" y="701164"/>
            <a:ext cx="4619468" cy="2758131"/>
          </a:xfrm>
          <a:prstGeom prst="rect">
            <a:avLst/>
          </a:prstGeom>
          <a:noFill/>
        </p:spPr>
      </p:pic>
      <p:pic>
        <p:nvPicPr>
          <p:cNvPr id="1027" name="Picture 3" descr="C:\Users\пк\Documents\Downloads\IAWOGQcRr4I.jpg"/>
          <p:cNvPicPr>
            <a:picLocks noChangeAspect="1" noChangeArrowheads="1"/>
          </p:cNvPicPr>
          <p:nvPr/>
        </p:nvPicPr>
        <p:blipFill>
          <a:blip r:embed="rId4"/>
          <a:srcRect/>
          <a:stretch>
            <a:fillRect/>
          </a:stretch>
        </p:blipFill>
        <p:spPr bwMode="auto">
          <a:xfrm>
            <a:off x="6125378" y="3585988"/>
            <a:ext cx="4583017" cy="3024131"/>
          </a:xfrm>
          <a:prstGeom prst="rect">
            <a:avLst/>
          </a:prstGeom>
          <a:noFill/>
        </p:spPr>
      </p:pic>
      <p:pic>
        <p:nvPicPr>
          <p:cNvPr id="1028" name="Picture 4" descr="C:\Users\пк\Documents\Downloads\YMtzCHfKqhU.jpg"/>
          <p:cNvPicPr>
            <a:picLocks noChangeAspect="1" noChangeArrowheads="1"/>
          </p:cNvPicPr>
          <p:nvPr/>
        </p:nvPicPr>
        <p:blipFill>
          <a:blip r:embed="rId5"/>
          <a:srcRect/>
          <a:stretch>
            <a:fillRect/>
          </a:stretch>
        </p:blipFill>
        <p:spPr bwMode="auto">
          <a:xfrm>
            <a:off x="5761822" y="565762"/>
            <a:ext cx="5023405" cy="2871501"/>
          </a:xfrm>
          <a:prstGeom prst="rect">
            <a:avLst/>
          </a:prstGeom>
          <a:noFill/>
        </p:spPr>
      </p:pic>
      <p:pic>
        <p:nvPicPr>
          <p:cNvPr id="1029" name="Picture 5" descr="C:\Users\пк\Documents\Downloads\BvHScBXNJhw.jpg"/>
          <p:cNvPicPr>
            <a:picLocks noChangeAspect="1" noChangeArrowheads="1"/>
          </p:cNvPicPr>
          <p:nvPr/>
        </p:nvPicPr>
        <p:blipFill>
          <a:blip r:embed="rId6" cstate="print"/>
          <a:srcRect/>
          <a:stretch>
            <a:fillRect/>
          </a:stretch>
        </p:blipFill>
        <p:spPr bwMode="auto">
          <a:xfrm>
            <a:off x="175997" y="3679633"/>
            <a:ext cx="5188127" cy="2781596"/>
          </a:xfrm>
          <a:prstGeom prst="rect">
            <a:avLst/>
          </a:prstGeom>
          <a:noFill/>
        </p:spPr>
      </p:pic>
    </p:spTree>
    <p:extLst>
      <p:ext uri="{BB962C8B-B14F-4D97-AF65-F5344CB8AC3E}">
        <p14:creationId xmlns="" xmlns:p14="http://schemas.microsoft.com/office/powerpoint/2010/main" val="1507756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35974"/>
            <a:ext cx="12192000" cy="7093974"/>
          </a:xfrm>
          <a:prstGeom prst="rect">
            <a:avLst/>
          </a:prstGeom>
        </p:spPr>
      </p:pic>
      <p:sp>
        <p:nvSpPr>
          <p:cNvPr id="4" name="Прямоугольник 3"/>
          <p:cNvSpPr/>
          <p:nvPr/>
        </p:nvSpPr>
        <p:spPr>
          <a:xfrm>
            <a:off x="1178806" y="165252"/>
            <a:ext cx="10157552" cy="400110"/>
          </a:xfrm>
          <a:prstGeom prst="rect">
            <a:avLst/>
          </a:prstGeom>
        </p:spPr>
        <p:txBody>
          <a:bodyPr wrap="square">
            <a:spAutoFit/>
          </a:bodyPr>
          <a:lstStyle/>
          <a:p>
            <a:r>
              <a:rPr lang="ru-RU" sz="2000" b="1" i="1" dirty="0" smtClean="0">
                <a:solidFill>
                  <a:srgbClr val="7030A0"/>
                </a:solidFill>
                <a:latin typeface="Times New Roman" pitchFamily="18" charset="0"/>
                <a:cs typeface="Times New Roman" pitchFamily="18" charset="0"/>
              </a:rPr>
              <a:t>Использование третьего дара Фребеля деревянные кубики на столе и мягкие модули</a:t>
            </a:r>
          </a:p>
        </p:txBody>
      </p:sp>
      <p:pic>
        <p:nvPicPr>
          <p:cNvPr id="2050" name="Picture 2" descr="C:\Users\пк\Documents\Downloads\jCeE3ndY9Nw.jpg"/>
          <p:cNvPicPr>
            <a:picLocks noChangeAspect="1" noChangeArrowheads="1"/>
          </p:cNvPicPr>
          <p:nvPr/>
        </p:nvPicPr>
        <p:blipFill>
          <a:blip r:embed="rId3" cstate="print"/>
          <a:srcRect/>
          <a:stretch>
            <a:fillRect/>
          </a:stretch>
        </p:blipFill>
        <p:spPr bwMode="auto">
          <a:xfrm>
            <a:off x="652986" y="1062108"/>
            <a:ext cx="5046541" cy="4545478"/>
          </a:xfrm>
          <a:prstGeom prst="rect">
            <a:avLst/>
          </a:prstGeom>
          <a:noFill/>
        </p:spPr>
      </p:pic>
      <p:pic>
        <p:nvPicPr>
          <p:cNvPr id="3" name="Picture 2" descr="C:\Users\пк\Documents\Downloads\n2tmWu0wxV4.jpg"/>
          <p:cNvPicPr>
            <a:picLocks noChangeAspect="1" noChangeArrowheads="1"/>
          </p:cNvPicPr>
          <p:nvPr/>
        </p:nvPicPr>
        <p:blipFill>
          <a:blip r:embed="rId4" cstate="print"/>
          <a:srcRect/>
          <a:stretch>
            <a:fillRect/>
          </a:stretch>
        </p:blipFill>
        <p:spPr bwMode="auto">
          <a:xfrm>
            <a:off x="6433849" y="986009"/>
            <a:ext cx="4969525" cy="4896998"/>
          </a:xfrm>
          <a:prstGeom prst="rect">
            <a:avLst/>
          </a:prstGeom>
          <a:noFill/>
        </p:spPr>
      </p:pic>
    </p:spTree>
    <p:extLst>
      <p:ext uri="{BB962C8B-B14F-4D97-AF65-F5344CB8AC3E}">
        <p14:creationId xmlns="" xmlns:p14="http://schemas.microsoft.com/office/powerpoint/2010/main" val="29367987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35974"/>
            <a:ext cx="12192000" cy="7093974"/>
          </a:xfrm>
          <a:prstGeom prst="rect">
            <a:avLst/>
          </a:prstGeom>
        </p:spPr>
      </p:pic>
      <p:sp>
        <p:nvSpPr>
          <p:cNvPr id="4" name="Прямоугольник 3"/>
          <p:cNvSpPr/>
          <p:nvPr/>
        </p:nvSpPr>
        <p:spPr>
          <a:xfrm>
            <a:off x="1476260" y="0"/>
            <a:ext cx="9551623" cy="646331"/>
          </a:xfrm>
          <a:prstGeom prst="rect">
            <a:avLst/>
          </a:prstGeom>
        </p:spPr>
        <p:txBody>
          <a:bodyPr wrap="square">
            <a:spAutoFit/>
          </a:bodyPr>
          <a:lstStyle/>
          <a:p>
            <a:pPr algn="ctr"/>
            <a:r>
              <a:rPr lang="ru-RU" b="1" i="1" dirty="0" smtClean="0">
                <a:solidFill>
                  <a:srgbClr val="7030A0"/>
                </a:solidFill>
                <a:latin typeface="Times New Roman" pitchFamily="18" charset="0"/>
                <a:cs typeface="Times New Roman" pitchFamily="18" charset="0"/>
              </a:rPr>
              <a:t>Собрали две башни на столе и воспроизводим подобное с мягкими модулями (форма жизни)</a:t>
            </a:r>
          </a:p>
        </p:txBody>
      </p:sp>
      <p:pic>
        <p:nvPicPr>
          <p:cNvPr id="3075" name="Picture 3" descr="C:\Users\пк\Documents\Downloads\p9sDPDNhfAw.jpg"/>
          <p:cNvPicPr>
            <a:picLocks noChangeAspect="1" noChangeArrowheads="1"/>
          </p:cNvPicPr>
          <p:nvPr/>
        </p:nvPicPr>
        <p:blipFill>
          <a:blip r:embed="rId3"/>
          <a:srcRect/>
          <a:stretch>
            <a:fillRect/>
          </a:stretch>
        </p:blipFill>
        <p:spPr bwMode="auto">
          <a:xfrm>
            <a:off x="6061317" y="809060"/>
            <a:ext cx="5649613" cy="5261233"/>
          </a:xfrm>
          <a:prstGeom prst="rect">
            <a:avLst/>
          </a:prstGeom>
          <a:noFill/>
        </p:spPr>
      </p:pic>
      <p:pic>
        <p:nvPicPr>
          <p:cNvPr id="3076" name="Picture 4" descr="C:\Users\пк\Documents\Downloads\QvcYIsAxzaY.jpg"/>
          <p:cNvPicPr>
            <a:picLocks noChangeAspect="1" noChangeArrowheads="1"/>
          </p:cNvPicPr>
          <p:nvPr/>
        </p:nvPicPr>
        <p:blipFill>
          <a:blip r:embed="rId4"/>
          <a:srcRect/>
          <a:stretch>
            <a:fillRect/>
          </a:stretch>
        </p:blipFill>
        <p:spPr bwMode="auto">
          <a:xfrm>
            <a:off x="451692" y="837281"/>
            <a:ext cx="5508434" cy="5243757"/>
          </a:xfrm>
          <a:prstGeom prst="rect">
            <a:avLst/>
          </a:prstGeom>
          <a:noFill/>
        </p:spPr>
      </p:pic>
    </p:spTree>
    <p:extLst>
      <p:ext uri="{BB962C8B-B14F-4D97-AF65-F5344CB8AC3E}">
        <p14:creationId xmlns="" xmlns:p14="http://schemas.microsoft.com/office/powerpoint/2010/main" val="2936798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1088571" y="275423"/>
            <a:ext cx="9971315" cy="1384995"/>
          </a:xfrm>
          <a:prstGeom prst="rect">
            <a:avLst/>
          </a:prstGeom>
        </p:spPr>
        <p:txBody>
          <a:bodyPr wrap="square">
            <a:spAutoFit/>
          </a:bodyPr>
          <a:lstStyle/>
          <a:p>
            <a:pPr lvl="0" algn="just" eaLnBrk="0" fontAlgn="base" hangingPunct="0">
              <a:spcBef>
                <a:spcPct val="0"/>
              </a:spcBef>
              <a:spcAft>
                <a:spcPct val="0"/>
              </a:spcAft>
              <a:tabLst>
                <a:tab pos="180975" algn="l"/>
              </a:tabLst>
            </a:pPr>
            <a:r>
              <a:rPr kumimoji="0" lang="ru-RU" sz="2800" b="1" i="1" u="none" strike="noStrike" cap="none" normalizeH="0" baseline="0" dirty="0" smtClean="0">
                <a:ln>
                  <a:noFill/>
                </a:ln>
                <a:effectLst/>
                <a:latin typeface="Calibri" panose="020F0502020204030204" pitchFamily="34" charset="0"/>
                <a:ea typeface="Times New Roman" pitchFamily="18" charset="0"/>
                <a:cs typeface="Times New Roman" pitchFamily="18" charset="0"/>
              </a:rPr>
              <a:t>Цель:</a:t>
            </a:r>
          </a:p>
          <a:p>
            <a:pPr>
              <a:buFont typeface="Arial" pitchFamily="34" charset="0"/>
              <a:buChar char="•"/>
            </a:pPr>
            <a:r>
              <a:rPr lang="ru-RU" sz="2800" b="1" i="1" dirty="0" smtClean="0">
                <a:solidFill>
                  <a:srgbClr val="7030A0"/>
                </a:solidFill>
              </a:rPr>
              <a:t>познакомить педагогов с игровым пособием «Дары Фрёбеля», его особенностями.</a:t>
            </a:r>
            <a:endParaRPr kumimoji="0" lang="ru-RU" sz="2800" b="0" i="0" u="none" strike="noStrike" cap="none" normalizeH="0" baseline="0" dirty="0" smtClean="0">
              <a:ln>
                <a:noFill/>
              </a:ln>
              <a:solidFill>
                <a:schemeClr val="tx1"/>
              </a:solidFill>
              <a:effectLst/>
              <a:latin typeface="Calibri" panose="020F0502020204030204" pitchFamily="34" charset="0"/>
              <a:ea typeface="Times New Roman" pitchFamily="18" charset="0"/>
              <a:cs typeface="Times New Roman" pitchFamily="18" charset="0"/>
            </a:endParaRPr>
          </a:p>
        </p:txBody>
      </p:sp>
      <p:pic>
        <p:nvPicPr>
          <p:cNvPr id="1026" name="Picture 2" descr="C:\Users\пк\Desktop\13824.jpg"/>
          <p:cNvPicPr>
            <a:picLocks noChangeAspect="1" noChangeArrowheads="1"/>
          </p:cNvPicPr>
          <p:nvPr/>
        </p:nvPicPr>
        <p:blipFill>
          <a:blip r:embed="rId3"/>
          <a:srcRect/>
          <a:stretch>
            <a:fillRect/>
          </a:stretch>
        </p:blipFill>
        <p:spPr bwMode="auto">
          <a:xfrm>
            <a:off x="1586430" y="1883885"/>
            <a:ext cx="8284684" cy="4751024"/>
          </a:xfrm>
          <a:prstGeom prst="rect">
            <a:avLst/>
          </a:prstGeom>
          <a:noFill/>
        </p:spPr>
      </p:pic>
    </p:spTree>
    <p:extLst>
      <p:ext uri="{BB962C8B-B14F-4D97-AF65-F5344CB8AC3E}">
        <p14:creationId xmlns="" xmlns:p14="http://schemas.microsoft.com/office/powerpoint/2010/main" val="31892409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7093974"/>
          </a:xfrm>
          <a:prstGeom prst="rect">
            <a:avLst/>
          </a:prstGeom>
        </p:spPr>
      </p:pic>
      <p:sp>
        <p:nvSpPr>
          <p:cNvPr id="4" name="Прямоугольник 3"/>
          <p:cNvSpPr/>
          <p:nvPr/>
        </p:nvSpPr>
        <p:spPr>
          <a:xfrm>
            <a:off x="1476260" y="292834"/>
            <a:ext cx="9551623" cy="400110"/>
          </a:xfrm>
          <a:prstGeom prst="rect">
            <a:avLst/>
          </a:prstGeom>
        </p:spPr>
        <p:txBody>
          <a:bodyPr wrap="square">
            <a:spAutoFit/>
          </a:bodyPr>
          <a:lstStyle/>
          <a:p>
            <a:pPr algn="ctr"/>
            <a:r>
              <a:rPr lang="ru-RU" sz="2000" b="1" i="1" dirty="0" smtClean="0">
                <a:solidFill>
                  <a:srgbClr val="7030A0"/>
                </a:solidFill>
                <a:latin typeface="Times New Roman" pitchFamily="18" charset="0"/>
                <a:cs typeface="Times New Roman" pitchFamily="18" charset="0"/>
              </a:rPr>
              <a:t>Конструирование печки на столе и с мягкими модулями (форма жизни)</a:t>
            </a:r>
          </a:p>
        </p:txBody>
      </p:sp>
      <p:pic>
        <p:nvPicPr>
          <p:cNvPr id="4098" name="Picture 2" descr="C:\Users\пк\Documents\Downloads\XyoVl9-W0c8.jpg"/>
          <p:cNvPicPr>
            <a:picLocks noChangeAspect="1" noChangeArrowheads="1"/>
          </p:cNvPicPr>
          <p:nvPr/>
        </p:nvPicPr>
        <p:blipFill>
          <a:blip r:embed="rId3" cstate="print"/>
          <a:srcRect/>
          <a:stretch>
            <a:fillRect/>
          </a:stretch>
        </p:blipFill>
        <p:spPr bwMode="auto">
          <a:xfrm>
            <a:off x="689574" y="1112704"/>
            <a:ext cx="4995129" cy="4560983"/>
          </a:xfrm>
          <a:prstGeom prst="rect">
            <a:avLst/>
          </a:prstGeom>
          <a:noFill/>
        </p:spPr>
      </p:pic>
      <p:pic>
        <p:nvPicPr>
          <p:cNvPr id="4099" name="Picture 3" descr="C:\Users\пк\Documents\Downloads\jE_bb4u8RYQ.jpg"/>
          <p:cNvPicPr>
            <a:picLocks noChangeAspect="1" noChangeArrowheads="1"/>
          </p:cNvPicPr>
          <p:nvPr/>
        </p:nvPicPr>
        <p:blipFill>
          <a:blip r:embed="rId4" cstate="print"/>
          <a:srcRect/>
          <a:stretch>
            <a:fillRect/>
          </a:stretch>
        </p:blipFill>
        <p:spPr bwMode="auto">
          <a:xfrm>
            <a:off x="6412090" y="982133"/>
            <a:ext cx="5339644" cy="4752622"/>
          </a:xfrm>
          <a:prstGeom prst="rect">
            <a:avLst/>
          </a:prstGeom>
          <a:noFill/>
        </p:spPr>
      </p:pic>
    </p:spTree>
    <p:extLst>
      <p:ext uri="{BB962C8B-B14F-4D97-AF65-F5344CB8AC3E}">
        <p14:creationId xmlns="" xmlns:p14="http://schemas.microsoft.com/office/powerpoint/2010/main" val="2936798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7093974"/>
          </a:xfrm>
          <a:prstGeom prst="rect">
            <a:avLst/>
          </a:prstGeom>
        </p:spPr>
      </p:pic>
      <p:sp>
        <p:nvSpPr>
          <p:cNvPr id="4" name="Прямоугольник 3"/>
          <p:cNvSpPr/>
          <p:nvPr/>
        </p:nvSpPr>
        <p:spPr>
          <a:xfrm>
            <a:off x="1476260" y="0"/>
            <a:ext cx="9551623" cy="707886"/>
          </a:xfrm>
          <a:prstGeom prst="rect">
            <a:avLst/>
          </a:prstGeom>
        </p:spPr>
        <p:txBody>
          <a:bodyPr wrap="square">
            <a:spAutoFit/>
          </a:bodyPr>
          <a:lstStyle/>
          <a:p>
            <a:pPr algn="ctr"/>
            <a:r>
              <a:rPr lang="ru-RU" sz="2000" b="1" i="1" dirty="0" smtClean="0">
                <a:solidFill>
                  <a:srgbClr val="7030A0"/>
                </a:solidFill>
                <a:latin typeface="Times New Roman" pitchFamily="18" charset="0"/>
                <a:cs typeface="Times New Roman" pitchFamily="18" charset="0"/>
              </a:rPr>
              <a:t>Конструирование стула и кровати на столе и с мягкими модулями (форма жизни)</a:t>
            </a:r>
          </a:p>
        </p:txBody>
      </p:sp>
      <p:pic>
        <p:nvPicPr>
          <p:cNvPr id="1026" name="Picture 2" descr="C:\Users\пк\Documents\Downloads\Mo7D3jw_eds.jpg"/>
          <p:cNvPicPr>
            <a:picLocks noChangeAspect="1" noChangeArrowheads="1"/>
          </p:cNvPicPr>
          <p:nvPr/>
        </p:nvPicPr>
        <p:blipFill>
          <a:blip r:embed="rId3" cstate="print"/>
          <a:srcRect/>
          <a:stretch>
            <a:fillRect/>
          </a:stretch>
        </p:blipFill>
        <p:spPr bwMode="auto">
          <a:xfrm>
            <a:off x="1178804" y="771181"/>
            <a:ext cx="4494883" cy="3216927"/>
          </a:xfrm>
          <a:prstGeom prst="rect">
            <a:avLst/>
          </a:prstGeom>
          <a:noFill/>
        </p:spPr>
      </p:pic>
      <p:pic>
        <p:nvPicPr>
          <p:cNvPr id="1027" name="Picture 3" descr="C:\Users\пк\Documents\Downloads\H5XFbUiWZ7I.jpg"/>
          <p:cNvPicPr>
            <a:picLocks noChangeAspect="1" noChangeArrowheads="1"/>
          </p:cNvPicPr>
          <p:nvPr/>
        </p:nvPicPr>
        <p:blipFill>
          <a:blip r:embed="rId4" cstate="print"/>
          <a:srcRect/>
          <a:stretch>
            <a:fillRect/>
          </a:stretch>
        </p:blipFill>
        <p:spPr bwMode="auto">
          <a:xfrm>
            <a:off x="6235547" y="738131"/>
            <a:ext cx="4815288" cy="3183874"/>
          </a:xfrm>
          <a:prstGeom prst="rect">
            <a:avLst/>
          </a:prstGeom>
          <a:noFill/>
        </p:spPr>
      </p:pic>
      <p:pic>
        <p:nvPicPr>
          <p:cNvPr id="1028" name="Picture 4" descr="C:\Users\пк\Documents\Downloads\G-tXK8wwojc.jpg"/>
          <p:cNvPicPr>
            <a:picLocks noChangeAspect="1" noChangeArrowheads="1"/>
          </p:cNvPicPr>
          <p:nvPr/>
        </p:nvPicPr>
        <p:blipFill>
          <a:blip r:embed="rId5" cstate="print"/>
          <a:srcRect/>
          <a:stretch>
            <a:fillRect/>
          </a:stretch>
        </p:blipFill>
        <p:spPr bwMode="auto">
          <a:xfrm>
            <a:off x="1228314" y="4081749"/>
            <a:ext cx="4456390" cy="2776251"/>
          </a:xfrm>
          <a:prstGeom prst="rect">
            <a:avLst/>
          </a:prstGeom>
          <a:noFill/>
        </p:spPr>
      </p:pic>
      <p:pic>
        <p:nvPicPr>
          <p:cNvPr id="1029" name="Picture 5" descr="C:\Users\пк\Documents\Downloads\ch9ElxmM9Lc.jpg"/>
          <p:cNvPicPr>
            <a:picLocks noChangeAspect="1" noChangeArrowheads="1"/>
          </p:cNvPicPr>
          <p:nvPr/>
        </p:nvPicPr>
        <p:blipFill>
          <a:blip r:embed="rId6" cstate="print"/>
          <a:srcRect/>
          <a:stretch>
            <a:fillRect/>
          </a:stretch>
        </p:blipFill>
        <p:spPr bwMode="auto">
          <a:xfrm>
            <a:off x="6477918" y="4087258"/>
            <a:ext cx="3986882" cy="2935995"/>
          </a:xfrm>
          <a:prstGeom prst="rect">
            <a:avLst/>
          </a:prstGeom>
          <a:noFill/>
        </p:spPr>
      </p:pic>
    </p:spTree>
    <p:extLst>
      <p:ext uri="{BB962C8B-B14F-4D97-AF65-F5344CB8AC3E}">
        <p14:creationId xmlns="" xmlns:p14="http://schemas.microsoft.com/office/powerpoint/2010/main" val="2936798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7093974"/>
          </a:xfrm>
          <a:prstGeom prst="rect">
            <a:avLst/>
          </a:prstGeom>
        </p:spPr>
      </p:pic>
      <p:sp>
        <p:nvSpPr>
          <p:cNvPr id="4" name="Прямоугольник 3"/>
          <p:cNvSpPr/>
          <p:nvPr/>
        </p:nvSpPr>
        <p:spPr>
          <a:xfrm>
            <a:off x="1123721" y="385590"/>
            <a:ext cx="4869456" cy="1015663"/>
          </a:xfrm>
          <a:prstGeom prst="rect">
            <a:avLst/>
          </a:prstGeom>
        </p:spPr>
        <p:txBody>
          <a:bodyPr wrap="square">
            <a:spAutoFit/>
          </a:bodyPr>
          <a:lstStyle/>
          <a:p>
            <a:pPr algn="ctr"/>
            <a:r>
              <a:rPr lang="ru-RU" sz="2000" b="1" i="1" dirty="0" smtClean="0">
                <a:solidFill>
                  <a:srgbClr val="7030A0"/>
                </a:solidFill>
                <a:latin typeface="Times New Roman" pitchFamily="18" charset="0"/>
                <a:cs typeface="Times New Roman" pitchFamily="18" charset="0"/>
              </a:rPr>
              <a:t>Конструирование -забор  и вход  во двор на столе и с мягкими модулями (форма жизни)</a:t>
            </a:r>
          </a:p>
        </p:txBody>
      </p:sp>
      <p:pic>
        <p:nvPicPr>
          <p:cNvPr id="2050" name="Picture 2" descr="C:\Users\пк\Documents\Downloads\9NVAK5a5gus.jpg"/>
          <p:cNvPicPr>
            <a:picLocks noChangeAspect="1" noChangeArrowheads="1"/>
          </p:cNvPicPr>
          <p:nvPr/>
        </p:nvPicPr>
        <p:blipFill>
          <a:blip r:embed="rId3"/>
          <a:srcRect/>
          <a:stretch>
            <a:fillRect/>
          </a:stretch>
        </p:blipFill>
        <p:spPr bwMode="auto">
          <a:xfrm>
            <a:off x="6510967" y="958467"/>
            <a:ext cx="5486401" cy="5508434"/>
          </a:xfrm>
          <a:prstGeom prst="rect">
            <a:avLst/>
          </a:prstGeom>
          <a:noFill/>
        </p:spPr>
      </p:pic>
      <p:pic>
        <p:nvPicPr>
          <p:cNvPr id="2051" name="Picture 3" descr="C:\Users\пк\Documents\Downloads\QILLsVVY6oQ.jpg"/>
          <p:cNvPicPr>
            <a:picLocks noChangeAspect="1" noChangeArrowheads="1"/>
          </p:cNvPicPr>
          <p:nvPr/>
        </p:nvPicPr>
        <p:blipFill>
          <a:blip r:embed="rId4"/>
          <a:srcRect/>
          <a:stretch>
            <a:fillRect/>
          </a:stretch>
        </p:blipFill>
        <p:spPr bwMode="auto">
          <a:xfrm>
            <a:off x="539824" y="1801258"/>
            <a:ext cx="5596569" cy="4814371"/>
          </a:xfrm>
          <a:prstGeom prst="rect">
            <a:avLst/>
          </a:prstGeom>
          <a:noFill/>
        </p:spPr>
      </p:pic>
    </p:spTree>
    <p:extLst>
      <p:ext uri="{BB962C8B-B14F-4D97-AF65-F5344CB8AC3E}">
        <p14:creationId xmlns="" xmlns:p14="http://schemas.microsoft.com/office/powerpoint/2010/main" val="29367987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7093974"/>
          </a:xfrm>
          <a:prstGeom prst="rect">
            <a:avLst/>
          </a:prstGeom>
        </p:spPr>
      </p:pic>
      <p:sp>
        <p:nvSpPr>
          <p:cNvPr id="4" name="Прямоугольник 3"/>
          <p:cNvSpPr/>
          <p:nvPr/>
        </p:nvSpPr>
        <p:spPr>
          <a:xfrm>
            <a:off x="572878" y="341521"/>
            <a:ext cx="5750804" cy="707886"/>
          </a:xfrm>
          <a:prstGeom prst="rect">
            <a:avLst/>
          </a:prstGeom>
        </p:spPr>
        <p:txBody>
          <a:bodyPr wrap="square">
            <a:spAutoFit/>
          </a:bodyPr>
          <a:lstStyle/>
          <a:p>
            <a:pPr algn="ctr"/>
            <a:r>
              <a:rPr lang="ru-RU" sz="2000" b="1" i="1" dirty="0" smtClean="0">
                <a:solidFill>
                  <a:srgbClr val="7030A0"/>
                </a:solidFill>
                <a:latin typeface="Times New Roman" pitchFamily="18" charset="0"/>
                <a:cs typeface="Times New Roman" pitchFamily="18" charset="0"/>
              </a:rPr>
              <a:t>Конструирование арки на столе и с мягкими модулями (форма жизни)</a:t>
            </a:r>
          </a:p>
        </p:txBody>
      </p:sp>
      <p:pic>
        <p:nvPicPr>
          <p:cNvPr id="2052" name="Picture 4" descr="C:\Users\пк\Documents\Downloads\HjsMbv6dpy8.jpg"/>
          <p:cNvPicPr>
            <a:picLocks noChangeAspect="1" noChangeArrowheads="1"/>
          </p:cNvPicPr>
          <p:nvPr/>
        </p:nvPicPr>
        <p:blipFill>
          <a:blip r:embed="rId3" cstate="print"/>
          <a:srcRect/>
          <a:stretch>
            <a:fillRect/>
          </a:stretch>
        </p:blipFill>
        <p:spPr bwMode="auto">
          <a:xfrm>
            <a:off x="6477918" y="793214"/>
            <a:ext cx="5409282" cy="4522425"/>
          </a:xfrm>
          <a:prstGeom prst="rect">
            <a:avLst/>
          </a:prstGeom>
          <a:noFill/>
        </p:spPr>
      </p:pic>
      <p:pic>
        <p:nvPicPr>
          <p:cNvPr id="2053" name="Picture 5" descr="C:\Users\пк\Documents\Downloads\OqnRiMHaT2w.jpg"/>
          <p:cNvPicPr>
            <a:picLocks noChangeAspect="1" noChangeArrowheads="1"/>
          </p:cNvPicPr>
          <p:nvPr/>
        </p:nvPicPr>
        <p:blipFill>
          <a:blip r:embed="rId4" cstate="print"/>
          <a:srcRect/>
          <a:stretch>
            <a:fillRect/>
          </a:stretch>
        </p:blipFill>
        <p:spPr bwMode="auto">
          <a:xfrm>
            <a:off x="638977" y="1751683"/>
            <a:ext cx="5237228" cy="4533440"/>
          </a:xfrm>
          <a:prstGeom prst="rect">
            <a:avLst/>
          </a:prstGeom>
          <a:noFill/>
        </p:spPr>
      </p:pic>
    </p:spTree>
    <p:extLst>
      <p:ext uri="{BB962C8B-B14F-4D97-AF65-F5344CB8AC3E}">
        <p14:creationId xmlns="" xmlns:p14="http://schemas.microsoft.com/office/powerpoint/2010/main" val="2936798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7093974"/>
          </a:xfrm>
          <a:prstGeom prst="rect">
            <a:avLst/>
          </a:prstGeom>
        </p:spPr>
      </p:pic>
      <p:sp>
        <p:nvSpPr>
          <p:cNvPr id="4" name="Прямоугольник 3"/>
          <p:cNvSpPr/>
          <p:nvPr/>
        </p:nvSpPr>
        <p:spPr>
          <a:xfrm>
            <a:off x="572878" y="341521"/>
            <a:ext cx="5750804" cy="707886"/>
          </a:xfrm>
          <a:prstGeom prst="rect">
            <a:avLst/>
          </a:prstGeom>
        </p:spPr>
        <p:txBody>
          <a:bodyPr wrap="square">
            <a:spAutoFit/>
          </a:bodyPr>
          <a:lstStyle/>
          <a:p>
            <a:pPr algn="ctr"/>
            <a:r>
              <a:rPr lang="ru-RU" sz="2000" b="1" i="1" dirty="0" smtClean="0">
                <a:solidFill>
                  <a:srgbClr val="7030A0"/>
                </a:solidFill>
                <a:latin typeface="Times New Roman" pitchFamily="18" charset="0"/>
                <a:cs typeface="Times New Roman" pitchFamily="18" charset="0"/>
              </a:rPr>
              <a:t>Конструирование машинки на столе и с мягкими модулями (форма жизни)</a:t>
            </a:r>
          </a:p>
        </p:txBody>
      </p:sp>
      <p:pic>
        <p:nvPicPr>
          <p:cNvPr id="3074" name="Picture 2" descr="C:\Users\пк\Documents\Downloads\puMFYbBGTdI.jpg"/>
          <p:cNvPicPr>
            <a:picLocks noChangeAspect="1" noChangeArrowheads="1"/>
          </p:cNvPicPr>
          <p:nvPr/>
        </p:nvPicPr>
        <p:blipFill>
          <a:blip r:embed="rId3"/>
          <a:srcRect/>
          <a:stretch>
            <a:fillRect/>
          </a:stretch>
        </p:blipFill>
        <p:spPr bwMode="auto">
          <a:xfrm>
            <a:off x="6414809" y="874889"/>
            <a:ext cx="5350933" cy="5983111"/>
          </a:xfrm>
          <a:prstGeom prst="rect">
            <a:avLst/>
          </a:prstGeom>
          <a:noFill/>
        </p:spPr>
      </p:pic>
      <p:pic>
        <p:nvPicPr>
          <p:cNvPr id="3075" name="Picture 3" descr="C:\Users\пк\Documents\Downloads\yLfWUkOkO50.jpg"/>
          <p:cNvPicPr>
            <a:picLocks noChangeAspect="1" noChangeArrowheads="1"/>
          </p:cNvPicPr>
          <p:nvPr/>
        </p:nvPicPr>
        <p:blipFill>
          <a:blip r:embed="rId4"/>
          <a:srcRect/>
          <a:stretch>
            <a:fillRect/>
          </a:stretch>
        </p:blipFill>
        <p:spPr bwMode="auto">
          <a:xfrm>
            <a:off x="539827" y="1399142"/>
            <a:ext cx="5660356" cy="5244029"/>
          </a:xfrm>
          <a:prstGeom prst="rect">
            <a:avLst/>
          </a:prstGeom>
          <a:noFill/>
        </p:spPr>
      </p:pic>
    </p:spTree>
    <p:extLst>
      <p:ext uri="{BB962C8B-B14F-4D97-AF65-F5344CB8AC3E}">
        <p14:creationId xmlns="" xmlns:p14="http://schemas.microsoft.com/office/powerpoint/2010/main" val="2936798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35974"/>
            <a:ext cx="12192000" cy="7093974"/>
          </a:xfrm>
          <a:prstGeom prst="rect">
            <a:avLst/>
          </a:prstGeom>
        </p:spPr>
      </p:pic>
      <p:sp>
        <p:nvSpPr>
          <p:cNvPr id="4" name="Прямоугольник 3"/>
          <p:cNvSpPr/>
          <p:nvPr/>
        </p:nvSpPr>
        <p:spPr>
          <a:xfrm>
            <a:off x="716096" y="0"/>
            <a:ext cx="10311787" cy="615553"/>
          </a:xfrm>
          <a:prstGeom prst="rect">
            <a:avLst/>
          </a:prstGeom>
        </p:spPr>
        <p:txBody>
          <a:bodyPr wrap="square">
            <a:spAutoFit/>
          </a:bodyPr>
          <a:lstStyle/>
          <a:p>
            <a:pPr algn="ctr"/>
            <a:r>
              <a:rPr lang="ru-RU" b="1" i="1" dirty="0" smtClean="0">
                <a:solidFill>
                  <a:srgbClr val="7030A0"/>
                </a:solidFill>
                <a:latin typeface="Times New Roman" pitchFamily="18" charset="0"/>
                <a:cs typeface="Times New Roman" pitchFamily="18" charset="0"/>
              </a:rPr>
              <a:t>Конструирование симметричных узоров из кубиков</a:t>
            </a:r>
          </a:p>
          <a:p>
            <a:r>
              <a:rPr lang="ru-RU" sz="1600" b="1" i="1" dirty="0" smtClean="0">
                <a:solidFill>
                  <a:srgbClr val="7030A0"/>
                </a:solidFill>
                <a:latin typeface="Times New Roman" pitchFamily="18" charset="0"/>
                <a:cs typeface="Times New Roman" pitchFamily="18" charset="0"/>
              </a:rPr>
              <a:t>Построили мельницу, учим перемещению кубиков на столе и с мягкими модулями (форма красоты)</a:t>
            </a:r>
          </a:p>
        </p:txBody>
      </p:sp>
      <p:pic>
        <p:nvPicPr>
          <p:cNvPr id="5122" name="Picture 2" descr="C:\Users\пк\Documents\Downloads\-liI4hXFRBo.jpg"/>
          <p:cNvPicPr>
            <a:picLocks noChangeAspect="1" noChangeArrowheads="1"/>
          </p:cNvPicPr>
          <p:nvPr/>
        </p:nvPicPr>
        <p:blipFill>
          <a:blip r:embed="rId3"/>
          <a:srcRect/>
          <a:stretch>
            <a:fillRect/>
          </a:stretch>
        </p:blipFill>
        <p:spPr bwMode="auto">
          <a:xfrm>
            <a:off x="561862" y="627962"/>
            <a:ext cx="4957590" cy="5423018"/>
          </a:xfrm>
          <a:prstGeom prst="rect">
            <a:avLst/>
          </a:prstGeom>
          <a:noFill/>
        </p:spPr>
      </p:pic>
      <p:pic>
        <p:nvPicPr>
          <p:cNvPr id="5123" name="Picture 3" descr="C:\Users\пк\Documents\Downloads\mN6D_dgWxdk (1).jpg"/>
          <p:cNvPicPr>
            <a:picLocks noChangeAspect="1" noChangeArrowheads="1"/>
          </p:cNvPicPr>
          <p:nvPr/>
        </p:nvPicPr>
        <p:blipFill>
          <a:blip r:embed="rId4"/>
          <a:srcRect/>
          <a:stretch>
            <a:fillRect/>
          </a:stretch>
        </p:blipFill>
        <p:spPr bwMode="auto">
          <a:xfrm>
            <a:off x="5750804" y="672029"/>
            <a:ext cx="5369567" cy="5420299"/>
          </a:xfrm>
          <a:prstGeom prst="rect">
            <a:avLst/>
          </a:prstGeom>
          <a:noFill/>
        </p:spPr>
      </p:pic>
    </p:spTree>
    <p:extLst>
      <p:ext uri="{BB962C8B-B14F-4D97-AF65-F5344CB8AC3E}">
        <p14:creationId xmlns="" xmlns:p14="http://schemas.microsoft.com/office/powerpoint/2010/main" val="2936798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35974"/>
            <a:ext cx="12192000" cy="7093974"/>
          </a:xfrm>
          <a:prstGeom prst="rect">
            <a:avLst/>
          </a:prstGeom>
        </p:spPr>
      </p:pic>
      <p:sp>
        <p:nvSpPr>
          <p:cNvPr id="4" name="Прямоугольник 3"/>
          <p:cNvSpPr/>
          <p:nvPr/>
        </p:nvSpPr>
        <p:spPr>
          <a:xfrm>
            <a:off x="716096" y="0"/>
            <a:ext cx="10311787" cy="646331"/>
          </a:xfrm>
          <a:prstGeom prst="rect">
            <a:avLst/>
          </a:prstGeom>
        </p:spPr>
        <p:txBody>
          <a:bodyPr wrap="square">
            <a:spAutoFit/>
          </a:bodyPr>
          <a:lstStyle/>
          <a:p>
            <a:r>
              <a:rPr lang="ru-RU" b="1" i="1" dirty="0" smtClean="0">
                <a:solidFill>
                  <a:srgbClr val="7030A0"/>
                </a:solidFill>
                <a:latin typeface="Times New Roman" pitchFamily="18" charset="0"/>
                <a:cs typeface="Times New Roman" pitchFamily="18" charset="0"/>
              </a:rPr>
              <a:t>В результате вращательных движений кубиков появляются орнаментные картинки  (форма красоты)</a:t>
            </a:r>
          </a:p>
        </p:txBody>
      </p:sp>
      <p:pic>
        <p:nvPicPr>
          <p:cNvPr id="4098" name="Picture 2" descr="C:\Users\пк\Documents\Downloads\IniM5Czb71M.jpg"/>
          <p:cNvPicPr>
            <a:picLocks noChangeAspect="1" noChangeArrowheads="1"/>
          </p:cNvPicPr>
          <p:nvPr/>
        </p:nvPicPr>
        <p:blipFill>
          <a:blip r:embed="rId3" cstate="print"/>
          <a:srcRect/>
          <a:stretch>
            <a:fillRect/>
          </a:stretch>
        </p:blipFill>
        <p:spPr bwMode="auto">
          <a:xfrm>
            <a:off x="424762" y="1156771"/>
            <a:ext cx="4786217" cy="4505899"/>
          </a:xfrm>
          <a:prstGeom prst="rect">
            <a:avLst/>
          </a:prstGeom>
          <a:noFill/>
        </p:spPr>
      </p:pic>
      <p:pic>
        <p:nvPicPr>
          <p:cNvPr id="4099" name="Picture 3" descr="C:\Users\пк\Documents\Downloads\ezsMPdgQJkU.jpg"/>
          <p:cNvPicPr>
            <a:picLocks noChangeAspect="1" noChangeArrowheads="1"/>
          </p:cNvPicPr>
          <p:nvPr/>
        </p:nvPicPr>
        <p:blipFill>
          <a:blip r:embed="rId4"/>
          <a:srcRect/>
          <a:stretch>
            <a:fillRect/>
          </a:stretch>
        </p:blipFill>
        <p:spPr bwMode="auto">
          <a:xfrm>
            <a:off x="5706738" y="687874"/>
            <a:ext cx="5859476" cy="4809543"/>
          </a:xfrm>
          <a:prstGeom prst="rect">
            <a:avLst/>
          </a:prstGeom>
          <a:noFill/>
        </p:spPr>
      </p:pic>
    </p:spTree>
    <p:extLst>
      <p:ext uri="{BB962C8B-B14F-4D97-AF65-F5344CB8AC3E}">
        <p14:creationId xmlns="" xmlns:p14="http://schemas.microsoft.com/office/powerpoint/2010/main" val="29367987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35974"/>
            <a:ext cx="12192000" cy="7093974"/>
          </a:xfrm>
          <a:prstGeom prst="rect">
            <a:avLst/>
          </a:prstGeom>
        </p:spPr>
      </p:pic>
      <p:pic>
        <p:nvPicPr>
          <p:cNvPr id="5123" name="Picture 3" descr="C:\Users\пк\Documents\Downloads\po8k8Uyq8XQ.jpg"/>
          <p:cNvPicPr>
            <a:picLocks noChangeAspect="1" noChangeArrowheads="1"/>
          </p:cNvPicPr>
          <p:nvPr/>
        </p:nvPicPr>
        <p:blipFill>
          <a:blip r:embed="rId3"/>
          <a:srcRect/>
          <a:stretch>
            <a:fillRect/>
          </a:stretch>
        </p:blipFill>
        <p:spPr bwMode="auto">
          <a:xfrm>
            <a:off x="236930" y="716096"/>
            <a:ext cx="4720660" cy="5339917"/>
          </a:xfrm>
          <a:prstGeom prst="rect">
            <a:avLst/>
          </a:prstGeom>
          <a:noFill/>
        </p:spPr>
      </p:pic>
      <p:pic>
        <p:nvPicPr>
          <p:cNvPr id="5124" name="Picture 4" descr="C:\Users\пк\Documents\Downloads\YvIhEuT_vrE.jpg"/>
          <p:cNvPicPr>
            <a:picLocks noChangeAspect="1" noChangeArrowheads="1"/>
          </p:cNvPicPr>
          <p:nvPr/>
        </p:nvPicPr>
        <p:blipFill>
          <a:blip r:embed="rId4"/>
          <a:srcRect/>
          <a:stretch>
            <a:fillRect/>
          </a:stretch>
        </p:blipFill>
        <p:spPr bwMode="auto">
          <a:xfrm>
            <a:off x="5604865" y="484741"/>
            <a:ext cx="5350933" cy="5717755"/>
          </a:xfrm>
          <a:prstGeom prst="rect">
            <a:avLst/>
          </a:prstGeom>
          <a:noFill/>
        </p:spPr>
      </p:pic>
    </p:spTree>
    <p:extLst>
      <p:ext uri="{BB962C8B-B14F-4D97-AF65-F5344CB8AC3E}">
        <p14:creationId xmlns="" xmlns:p14="http://schemas.microsoft.com/office/powerpoint/2010/main" val="29367987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35974"/>
            <a:ext cx="12192000" cy="7093974"/>
          </a:xfrm>
          <a:prstGeom prst="rect">
            <a:avLst/>
          </a:prstGeom>
        </p:spPr>
      </p:pic>
      <p:sp>
        <p:nvSpPr>
          <p:cNvPr id="4" name="Прямоугольник 3"/>
          <p:cNvSpPr/>
          <p:nvPr/>
        </p:nvSpPr>
        <p:spPr>
          <a:xfrm>
            <a:off x="716096" y="0"/>
            <a:ext cx="10311787" cy="646331"/>
          </a:xfrm>
          <a:prstGeom prst="rect">
            <a:avLst/>
          </a:prstGeom>
        </p:spPr>
        <p:txBody>
          <a:bodyPr wrap="square">
            <a:spAutoFit/>
          </a:bodyPr>
          <a:lstStyle/>
          <a:p>
            <a:pPr algn="ctr"/>
            <a:r>
              <a:rPr lang="ru-RU" b="1" i="1" dirty="0" smtClean="0">
                <a:solidFill>
                  <a:srgbClr val="7030A0"/>
                </a:solidFill>
                <a:latin typeface="Times New Roman" pitchFamily="18" charset="0"/>
                <a:cs typeface="Times New Roman" pitchFamily="18" charset="0"/>
              </a:rPr>
              <a:t>Еще множество различных симметричных узоров можно сконструировать по методике Фребеля (форма красоты)</a:t>
            </a:r>
          </a:p>
        </p:txBody>
      </p:sp>
      <p:pic>
        <p:nvPicPr>
          <p:cNvPr id="6146" name="Picture 2" descr="C:\Users\пк\Documents\Downloads\Y0XUPMgrDoA.jpg"/>
          <p:cNvPicPr>
            <a:picLocks noChangeAspect="1" noChangeArrowheads="1"/>
          </p:cNvPicPr>
          <p:nvPr/>
        </p:nvPicPr>
        <p:blipFill>
          <a:blip r:embed="rId3" cstate="print"/>
          <a:srcRect/>
          <a:stretch>
            <a:fillRect/>
          </a:stretch>
        </p:blipFill>
        <p:spPr bwMode="auto">
          <a:xfrm>
            <a:off x="5824793" y="1096995"/>
            <a:ext cx="6005689" cy="4576692"/>
          </a:xfrm>
          <a:prstGeom prst="rect">
            <a:avLst/>
          </a:prstGeom>
          <a:noFill/>
        </p:spPr>
      </p:pic>
      <p:pic>
        <p:nvPicPr>
          <p:cNvPr id="6147" name="Picture 3" descr="C:\Users\пк\Documents\Downloads\1UBwwivAl7E.jpg"/>
          <p:cNvPicPr>
            <a:picLocks noChangeAspect="1" noChangeArrowheads="1"/>
          </p:cNvPicPr>
          <p:nvPr/>
        </p:nvPicPr>
        <p:blipFill>
          <a:blip r:embed="rId4" cstate="print"/>
          <a:srcRect/>
          <a:stretch>
            <a:fillRect/>
          </a:stretch>
        </p:blipFill>
        <p:spPr bwMode="auto">
          <a:xfrm>
            <a:off x="760165" y="1165476"/>
            <a:ext cx="4616068" cy="4497196"/>
          </a:xfrm>
          <a:prstGeom prst="rect">
            <a:avLst/>
          </a:prstGeom>
          <a:noFill/>
        </p:spPr>
      </p:pic>
    </p:spTree>
    <p:extLst>
      <p:ext uri="{BB962C8B-B14F-4D97-AF65-F5344CB8AC3E}">
        <p14:creationId xmlns="" xmlns:p14="http://schemas.microsoft.com/office/powerpoint/2010/main" val="29367987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35974"/>
            <a:ext cx="12192000" cy="7093974"/>
          </a:xfrm>
          <a:prstGeom prst="rect">
            <a:avLst/>
          </a:prstGeom>
        </p:spPr>
      </p:pic>
      <p:pic>
        <p:nvPicPr>
          <p:cNvPr id="7170" name="Picture 2" descr="C:\Users\пк\Documents\Downloads\BAiviyYhMeA.jpg"/>
          <p:cNvPicPr>
            <a:picLocks noChangeAspect="1" noChangeArrowheads="1"/>
          </p:cNvPicPr>
          <p:nvPr/>
        </p:nvPicPr>
        <p:blipFill>
          <a:blip r:embed="rId3"/>
          <a:srcRect/>
          <a:stretch>
            <a:fillRect/>
          </a:stretch>
        </p:blipFill>
        <p:spPr bwMode="auto">
          <a:xfrm>
            <a:off x="232169" y="561860"/>
            <a:ext cx="5621867" cy="5348690"/>
          </a:xfrm>
          <a:prstGeom prst="rect">
            <a:avLst/>
          </a:prstGeom>
          <a:noFill/>
        </p:spPr>
      </p:pic>
      <p:pic>
        <p:nvPicPr>
          <p:cNvPr id="7171" name="Picture 3" descr="C:\Users\пк\Documents\Downloads\UJtMaJdM-Nw.jpg"/>
          <p:cNvPicPr>
            <a:picLocks noChangeAspect="1" noChangeArrowheads="1"/>
          </p:cNvPicPr>
          <p:nvPr/>
        </p:nvPicPr>
        <p:blipFill>
          <a:blip r:embed="rId4"/>
          <a:srcRect/>
          <a:stretch>
            <a:fillRect/>
          </a:stretch>
        </p:blipFill>
        <p:spPr bwMode="auto">
          <a:xfrm>
            <a:off x="6169445" y="-132203"/>
            <a:ext cx="5658998" cy="6671733"/>
          </a:xfrm>
          <a:prstGeom prst="rect">
            <a:avLst/>
          </a:prstGeom>
          <a:noFill/>
        </p:spPr>
      </p:pic>
    </p:spTree>
    <p:extLst>
      <p:ext uri="{BB962C8B-B14F-4D97-AF65-F5344CB8AC3E}">
        <p14:creationId xmlns="" xmlns:p14="http://schemas.microsoft.com/office/powerpoint/2010/main" val="29367987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174171" y="362857"/>
            <a:ext cx="11887200" cy="2308324"/>
          </a:xfrm>
          <a:prstGeom prst="rect">
            <a:avLst/>
          </a:prstGeom>
        </p:spPr>
        <p:txBody>
          <a:bodyPr wrap="square">
            <a:spAutoFit/>
          </a:bodyPr>
          <a:lstStyle/>
          <a:p>
            <a:pPr algn="just">
              <a:buNone/>
            </a:pPr>
            <a:r>
              <a:rPr lang="ru-RU" sz="2400" dirty="0" smtClean="0">
                <a:latin typeface="Times New Roman" panose="02020603050405020304" pitchFamily="18" charset="0"/>
                <a:cs typeface="Times New Roman" panose="02020603050405020304" pitchFamily="18" charset="0"/>
              </a:rPr>
              <a:t>В соответствии с ФГОС ДО образовательный процесс должен строиться на эффективных формах работы с детьми дошкольного возраста. А основной формой работы с детьми дошкольного возраста и ведущим видом деятельности для них является </a:t>
            </a:r>
            <a:r>
              <a:rPr lang="ru-RU" sz="2400" b="1" dirty="0" smtClean="0">
                <a:latin typeface="Times New Roman" panose="02020603050405020304" pitchFamily="18" charset="0"/>
                <a:cs typeface="Times New Roman" panose="02020603050405020304" pitchFamily="18" charset="0"/>
              </a:rPr>
              <a:t>игра.</a:t>
            </a:r>
            <a:r>
              <a:rPr lang="ru-RU" sz="2400" dirty="0" smtClean="0">
                <a:latin typeface="Times New Roman" panose="02020603050405020304" pitchFamily="18" charset="0"/>
                <a:cs typeface="Times New Roman" panose="02020603050405020304" pitchFamily="18" charset="0"/>
              </a:rPr>
              <a:t> Успешному решению задач по реализации образовательной программы дошкольного образования является развивающая технология «Дары Фрёбеля», в основе которой лежит игра:</a:t>
            </a:r>
          </a:p>
        </p:txBody>
      </p:sp>
      <p:sp>
        <p:nvSpPr>
          <p:cNvPr id="7" name="Облако 6"/>
          <p:cNvSpPr/>
          <p:nvPr/>
        </p:nvSpPr>
        <p:spPr>
          <a:xfrm rot="20686170">
            <a:off x="117000" y="2707134"/>
            <a:ext cx="6008913" cy="2636913"/>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ru-RU" dirty="0" smtClean="0">
                <a:solidFill>
                  <a:schemeClr val="accent6">
                    <a:lumMod val="50000"/>
                  </a:schemeClr>
                </a:solidFill>
                <a:latin typeface="Calibri" panose="020F0502020204030204" pitchFamily="34" charset="0"/>
                <a:cs typeface="Times New Roman" pitchFamily="18" charset="0"/>
              </a:rPr>
              <a:t>-</a:t>
            </a:r>
            <a:r>
              <a:rPr lang="ru-RU" b="1" dirty="0" smtClean="0">
                <a:solidFill>
                  <a:schemeClr val="accent6">
                    <a:lumMod val="50000"/>
                  </a:schemeClr>
                </a:solidFill>
                <a:latin typeface="Times New Roman" panose="02020603050405020304" pitchFamily="18" charset="0"/>
                <a:cs typeface="Times New Roman" panose="02020603050405020304" pitchFamily="18" charset="0"/>
              </a:rPr>
              <a:t>Игры дают возможность решать различные педагогические задачи в игровой форме,    наиболее доступной для дошкольников;</a:t>
            </a:r>
          </a:p>
        </p:txBody>
      </p:sp>
      <p:sp>
        <p:nvSpPr>
          <p:cNvPr id="8" name="Прямоугольник 7"/>
          <p:cNvSpPr/>
          <p:nvPr/>
        </p:nvSpPr>
        <p:spPr>
          <a:xfrm>
            <a:off x="754744" y="3105835"/>
            <a:ext cx="3788227" cy="369332"/>
          </a:xfrm>
          <a:prstGeom prst="rect">
            <a:avLst/>
          </a:prstGeom>
        </p:spPr>
        <p:txBody>
          <a:bodyPr wrap="square">
            <a:spAutoFit/>
          </a:bodyPr>
          <a:lstStyle/>
          <a:p>
            <a:pPr lvl="0" algn="just"/>
            <a:endParaRPr lang="ru-RU" dirty="0" smtClean="0">
              <a:solidFill>
                <a:schemeClr val="tx1"/>
              </a:solidFill>
              <a:latin typeface="Calibri" panose="020F0502020204030204" pitchFamily="34" charset="0"/>
              <a:cs typeface="Times New Roman" pitchFamily="18" charset="0"/>
            </a:endParaRPr>
          </a:p>
        </p:txBody>
      </p:sp>
      <p:sp>
        <p:nvSpPr>
          <p:cNvPr id="9" name="Облако 8"/>
          <p:cNvSpPr/>
          <p:nvPr/>
        </p:nvSpPr>
        <p:spPr>
          <a:xfrm rot="951892">
            <a:off x="6676571" y="2669554"/>
            <a:ext cx="5210629" cy="2037029"/>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ru-RU" dirty="0" smtClean="0">
                <a:solidFill>
                  <a:srgbClr val="0070C0"/>
                </a:solidFill>
                <a:latin typeface="Times New Roman" panose="02020603050405020304" pitchFamily="18" charset="0"/>
                <a:cs typeface="Times New Roman" panose="02020603050405020304" pitchFamily="18" charset="0"/>
              </a:rPr>
              <a:t>-</a:t>
            </a:r>
            <a:r>
              <a:rPr lang="ru-RU" b="1" dirty="0" smtClean="0">
                <a:solidFill>
                  <a:srgbClr val="0070C0"/>
                </a:solidFill>
                <a:latin typeface="Times New Roman" panose="02020603050405020304" pitchFamily="18" charset="0"/>
                <a:cs typeface="Times New Roman" panose="02020603050405020304" pitchFamily="18" charset="0"/>
              </a:rPr>
              <a:t>Игры развивают детское воображение и создают хорошее настроение.</a:t>
            </a:r>
          </a:p>
        </p:txBody>
      </p:sp>
      <p:sp>
        <p:nvSpPr>
          <p:cNvPr id="10" name="Прямоугольник 9"/>
          <p:cNvSpPr/>
          <p:nvPr/>
        </p:nvSpPr>
        <p:spPr>
          <a:xfrm>
            <a:off x="3048000" y="3105835"/>
            <a:ext cx="6096000" cy="369332"/>
          </a:xfrm>
          <a:prstGeom prst="rect">
            <a:avLst/>
          </a:prstGeom>
        </p:spPr>
        <p:txBody>
          <a:bodyPr>
            <a:spAutoFit/>
          </a:bodyPr>
          <a:lstStyle/>
          <a:p>
            <a:pPr lvl="0" algn="just"/>
            <a:endParaRPr lang="ru-RU" dirty="0" smtClean="0">
              <a:solidFill>
                <a:schemeClr val="tx1"/>
              </a:solidFill>
              <a:latin typeface="Calibri" panose="020F0502020204030204" pitchFamily="34" charset="0"/>
              <a:cs typeface="Times New Roman" pitchFamily="18" charset="0"/>
            </a:endParaRPr>
          </a:p>
        </p:txBody>
      </p:sp>
      <p:sp>
        <p:nvSpPr>
          <p:cNvPr id="11" name="Облако 10"/>
          <p:cNvSpPr/>
          <p:nvPr/>
        </p:nvSpPr>
        <p:spPr>
          <a:xfrm rot="171907">
            <a:off x="4238911" y="4375578"/>
            <a:ext cx="4902891" cy="2247836"/>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solidFill>
                  <a:srgbClr val="7030A0"/>
                </a:solidFill>
                <a:latin typeface="Times New Roman" panose="02020603050405020304" pitchFamily="18" charset="0"/>
                <a:cs typeface="Times New Roman" panose="02020603050405020304" pitchFamily="18" charset="0"/>
              </a:rPr>
              <a:t>-</a:t>
            </a:r>
            <a:r>
              <a:rPr lang="ru-RU" b="1" dirty="0" smtClean="0">
                <a:solidFill>
                  <a:srgbClr val="7030A0"/>
                </a:solidFill>
                <a:latin typeface="Times New Roman" panose="02020603050405020304" pitchFamily="18" charset="0"/>
                <a:cs typeface="Times New Roman" panose="02020603050405020304" pitchFamily="18" charset="0"/>
              </a:rPr>
              <a:t>Используя игры можно добиться более прочных и осознанных знаний, умений и навыков;</a:t>
            </a:r>
            <a:endParaRPr lang="ru-RU"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1219762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2202" y="-242371"/>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1762699" y="198304"/>
            <a:ext cx="9637804" cy="584775"/>
          </a:xfrm>
          <a:prstGeom prst="rect">
            <a:avLst/>
          </a:prstGeom>
        </p:spPr>
        <p:txBody>
          <a:bodyPr wrap="square">
            <a:spAutoFit/>
          </a:bodyPr>
          <a:lstStyle/>
          <a:p>
            <a:pPr algn="just">
              <a:buNone/>
            </a:pPr>
            <a:r>
              <a:rPr lang="ru-RU" sz="3200" b="1" i="1" dirty="0" smtClean="0">
                <a:solidFill>
                  <a:srgbClr val="7030A0"/>
                </a:solidFill>
                <a:latin typeface="Times New Roman" pitchFamily="18" charset="0"/>
                <a:cs typeface="Times New Roman" pitchFamily="18" charset="0"/>
              </a:rPr>
              <a:t>Куб разделить на две части (форма жизни)</a:t>
            </a:r>
            <a:endParaRPr lang="ru-RU" sz="3200" b="1" i="1" dirty="0">
              <a:solidFill>
                <a:srgbClr val="7030A0"/>
              </a:solidFill>
              <a:latin typeface="Times New Roman" pitchFamily="18" charset="0"/>
              <a:cs typeface="Times New Roman" pitchFamily="18" charset="0"/>
            </a:endParaRPr>
          </a:p>
        </p:txBody>
      </p:sp>
      <p:pic>
        <p:nvPicPr>
          <p:cNvPr id="1026" name="Picture 2" descr="C:\Users\пк\Documents\Downloads\_atcKtevuQ0.jpg"/>
          <p:cNvPicPr>
            <a:picLocks noChangeAspect="1" noChangeArrowheads="1"/>
          </p:cNvPicPr>
          <p:nvPr/>
        </p:nvPicPr>
        <p:blipFill>
          <a:blip r:embed="rId3" cstate="print"/>
          <a:srcRect/>
          <a:stretch>
            <a:fillRect/>
          </a:stretch>
        </p:blipFill>
        <p:spPr bwMode="auto">
          <a:xfrm>
            <a:off x="815248" y="848299"/>
            <a:ext cx="2853370" cy="2633031"/>
          </a:xfrm>
          <a:prstGeom prst="rect">
            <a:avLst/>
          </a:prstGeom>
          <a:noFill/>
        </p:spPr>
      </p:pic>
      <p:pic>
        <p:nvPicPr>
          <p:cNvPr id="1027" name="Picture 3" descr="C:\Users\пк\Documents\Downloads\DSh2cgVJSKw.jpg"/>
          <p:cNvPicPr>
            <a:picLocks noChangeAspect="1" noChangeArrowheads="1"/>
          </p:cNvPicPr>
          <p:nvPr/>
        </p:nvPicPr>
        <p:blipFill>
          <a:blip r:embed="rId4" cstate="print"/>
          <a:srcRect/>
          <a:stretch>
            <a:fillRect/>
          </a:stretch>
        </p:blipFill>
        <p:spPr bwMode="auto">
          <a:xfrm>
            <a:off x="716096" y="3591499"/>
            <a:ext cx="2996588" cy="2853369"/>
          </a:xfrm>
          <a:prstGeom prst="rect">
            <a:avLst/>
          </a:prstGeom>
          <a:noFill/>
        </p:spPr>
      </p:pic>
      <p:pic>
        <p:nvPicPr>
          <p:cNvPr id="1028" name="Picture 4" descr="C:\Users\пк\Documents\Downloads\lKVWyWHTF60.jpg"/>
          <p:cNvPicPr>
            <a:picLocks noChangeAspect="1" noChangeArrowheads="1"/>
          </p:cNvPicPr>
          <p:nvPr/>
        </p:nvPicPr>
        <p:blipFill>
          <a:blip r:embed="rId5" cstate="print"/>
          <a:srcRect/>
          <a:stretch>
            <a:fillRect/>
          </a:stretch>
        </p:blipFill>
        <p:spPr bwMode="auto">
          <a:xfrm>
            <a:off x="3922006" y="782197"/>
            <a:ext cx="3448280" cy="2842353"/>
          </a:xfrm>
          <a:prstGeom prst="rect">
            <a:avLst/>
          </a:prstGeom>
          <a:noFill/>
        </p:spPr>
      </p:pic>
      <p:pic>
        <p:nvPicPr>
          <p:cNvPr id="1029" name="Picture 5" descr="C:\Users\пк\Documents\Downloads\XtEhzpBvpsA.jpg"/>
          <p:cNvPicPr>
            <a:picLocks noChangeAspect="1" noChangeArrowheads="1"/>
          </p:cNvPicPr>
          <p:nvPr/>
        </p:nvPicPr>
        <p:blipFill>
          <a:blip r:embed="rId6" cstate="print"/>
          <a:srcRect/>
          <a:stretch>
            <a:fillRect/>
          </a:stretch>
        </p:blipFill>
        <p:spPr bwMode="auto">
          <a:xfrm>
            <a:off x="7678756" y="738130"/>
            <a:ext cx="3966073" cy="2919469"/>
          </a:xfrm>
          <a:prstGeom prst="rect">
            <a:avLst/>
          </a:prstGeom>
          <a:noFill/>
        </p:spPr>
      </p:pic>
      <p:pic>
        <p:nvPicPr>
          <p:cNvPr id="1030" name="Picture 6" descr="C:\Users\пк\Documents\Downloads\7WAXLfPQ2fU.jpg"/>
          <p:cNvPicPr>
            <a:picLocks noChangeAspect="1" noChangeArrowheads="1"/>
          </p:cNvPicPr>
          <p:nvPr/>
        </p:nvPicPr>
        <p:blipFill>
          <a:blip r:embed="rId7" cstate="print"/>
          <a:srcRect/>
          <a:stretch>
            <a:fillRect/>
          </a:stretch>
        </p:blipFill>
        <p:spPr bwMode="auto">
          <a:xfrm>
            <a:off x="3910987" y="3503364"/>
            <a:ext cx="3701669" cy="3007604"/>
          </a:xfrm>
          <a:prstGeom prst="rect">
            <a:avLst/>
          </a:prstGeom>
          <a:noFill/>
        </p:spPr>
      </p:pic>
      <p:pic>
        <p:nvPicPr>
          <p:cNvPr id="1031" name="Picture 7" descr="C:\Users\пк\Documents\Downloads\R25ilFNCdg4.jpg"/>
          <p:cNvPicPr>
            <a:picLocks noChangeAspect="1" noChangeArrowheads="1"/>
          </p:cNvPicPr>
          <p:nvPr/>
        </p:nvPicPr>
        <p:blipFill>
          <a:blip r:embed="rId8" cstate="print"/>
          <a:srcRect/>
          <a:stretch>
            <a:fillRect/>
          </a:stretch>
        </p:blipFill>
        <p:spPr bwMode="auto">
          <a:xfrm>
            <a:off x="7799943" y="3569466"/>
            <a:ext cx="3790720" cy="2996588"/>
          </a:xfrm>
          <a:prstGeom prst="rect">
            <a:avLst/>
          </a:prstGeom>
          <a:noFill/>
        </p:spPr>
      </p:pic>
    </p:spTree>
    <p:extLst>
      <p:ext uri="{BB962C8B-B14F-4D97-AF65-F5344CB8AC3E}">
        <p14:creationId xmlns="" xmlns:p14="http://schemas.microsoft.com/office/powerpoint/2010/main" val="15868873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1762699" y="297456"/>
            <a:ext cx="9637804" cy="584775"/>
          </a:xfrm>
          <a:prstGeom prst="rect">
            <a:avLst/>
          </a:prstGeom>
        </p:spPr>
        <p:txBody>
          <a:bodyPr wrap="square">
            <a:spAutoFit/>
          </a:bodyPr>
          <a:lstStyle/>
          <a:p>
            <a:pPr algn="just">
              <a:buNone/>
            </a:pPr>
            <a:r>
              <a:rPr lang="ru-RU" sz="3200" b="1" i="1" dirty="0" smtClean="0">
                <a:solidFill>
                  <a:srgbClr val="7030A0"/>
                </a:solidFill>
                <a:latin typeface="Times New Roman" pitchFamily="18" charset="0"/>
                <a:cs typeface="Times New Roman" pitchFamily="18" charset="0"/>
              </a:rPr>
              <a:t>Соберем стул (форма жизни)</a:t>
            </a:r>
            <a:endParaRPr lang="ru-RU" sz="3200" b="1" i="1" dirty="0">
              <a:solidFill>
                <a:srgbClr val="7030A0"/>
              </a:solidFill>
              <a:latin typeface="Times New Roman" pitchFamily="18" charset="0"/>
              <a:cs typeface="Times New Roman" pitchFamily="18" charset="0"/>
            </a:endParaRPr>
          </a:p>
        </p:txBody>
      </p:sp>
      <p:pic>
        <p:nvPicPr>
          <p:cNvPr id="3" name="Picture 2" descr="C:\Users\пк\Documents\Downloads\-QNCnJeJKIg.jpg"/>
          <p:cNvPicPr>
            <a:picLocks noChangeAspect="1" noChangeArrowheads="1"/>
          </p:cNvPicPr>
          <p:nvPr/>
        </p:nvPicPr>
        <p:blipFill>
          <a:blip r:embed="rId3"/>
          <a:srcRect/>
          <a:stretch>
            <a:fillRect/>
          </a:stretch>
        </p:blipFill>
        <p:spPr bwMode="auto">
          <a:xfrm>
            <a:off x="594910" y="1195328"/>
            <a:ext cx="5244946" cy="5381741"/>
          </a:xfrm>
          <a:prstGeom prst="rect">
            <a:avLst/>
          </a:prstGeom>
          <a:noFill/>
        </p:spPr>
      </p:pic>
      <p:pic>
        <p:nvPicPr>
          <p:cNvPr id="2051" name="Picture 3" descr="C:\Users\пк\Documents\Downloads\KVoiVHGlX-0.jpg"/>
          <p:cNvPicPr>
            <a:picLocks noChangeAspect="1" noChangeArrowheads="1"/>
          </p:cNvPicPr>
          <p:nvPr/>
        </p:nvPicPr>
        <p:blipFill>
          <a:blip r:embed="rId4"/>
          <a:srcRect/>
          <a:stretch>
            <a:fillRect/>
          </a:stretch>
        </p:blipFill>
        <p:spPr bwMode="auto">
          <a:xfrm>
            <a:off x="6103345" y="1200839"/>
            <a:ext cx="5707655" cy="5199961"/>
          </a:xfrm>
          <a:prstGeom prst="rect">
            <a:avLst/>
          </a:prstGeom>
          <a:noFill/>
        </p:spPr>
      </p:pic>
    </p:spTree>
    <p:extLst>
      <p:ext uri="{BB962C8B-B14F-4D97-AF65-F5344CB8AC3E}">
        <p14:creationId xmlns="" xmlns:p14="http://schemas.microsoft.com/office/powerpoint/2010/main" val="1586887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1762699" y="231354"/>
            <a:ext cx="9637804" cy="584775"/>
          </a:xfrm>
          <a:prstGeom prst="rect">
            <a:avLst/>
          </a:prstGeom>
        </p:spPr>
        <p:txBody>
          <a:bodyPr wrap="square">
            <a:spAutoFit/>
          </a:bodyPr>
          <a:lstStyle/>
          <a:p>
            <a:pPr algn="just">
              <a:buNone/>
            </a:pPr>
            <a:r>
              <a:rPr lang="ru-RU" sz="3200" b="1" i="1" dirty="0" smtClean="0">
                <a:solidFill>
                  <a:srgbClr val="7030A0"/>
                </a:solidFill>
                <a:latin typeface="Times New Roman" pitchFamily="18" charset="0"/>
                <a:cs typeface="Times New Roman" pitchFamily="18" charset="0"/>
              </a:rPr>
              <a:t>Разделим на два стула (форма жизни)</a:t>
            </a:r>
            <a:endParaRPr lang="ru-RU" sz="3200" b="1" i="1" dirty="0">
              <a:solidFill>
                <a:srgbClr val="7030A0"/>
              </a:solidFill>
              <a:latin typeface="Times New Roman" pitchFamily="18" charset="0"/>
              <a:cs typeface="Times New Roman" pitchFamily="18" charset="0"/>
            </a:endParaRPr>
          </a:p>
        </p:txBody>
      </p:sp>
      <p:pic>
        <p:nvPicPr>
          <p:cNvPr id="3074" name="Picture 2" descr="C:\Users\пк\Documents\Downloads\AxtGCnqhUSs.jpg"/>
          <p:cNvPicPr>
            <a:picLocks noChangeAspect="1" noChangeArrowheads="1"/>
          </p:cNvPicPr>
          <p:nvPr/>
        </p:nvPicPr>
        <p:blipFill>
          <a:blip r:embed="rId3" cstate="print"/>
          <a:srcRect/>
          <a:stretch>
            <a:fillRect/>
          </a:stretch>
        </p:blipFill>
        <p:spPr bwMode="auto">
          <a:xfrm>
            <a:off x="1090670" y="1178804"/>
            <a:ext cx="3844888" cy="4924540"/>
          </a:xfrm>
          <a:prstGeom prst="rect">
            <a:avLst/>
          </a:prstGeom>
          <a:noFill/>
        </p:spPr>
      </p:pic>
      <p:pic>
        <p:nvPicPr>
          <p:cNvPr id="3075" name="Picture 3" descr="C:\Users\пк\Documents\Downloads\YHaz8B6_JRs.jpg"/>
          <p:cNvPicPr>
            <a:picLocks noChangeAspect="1" noChangeArrowheads="1"/>
          </p:cNvPicPr>
          <p:nvPr/>
        </p:nvPicPr>
        <p:blipFill>
          <a:blip r:embed="rId4"/>
          <a:srcRect/>
          <a:stretch>
            <a:fillRect/>
          </a:stretch>
        </p:blipFill>
        <p:spPr bwMode="auto">
          <a:xfrm>
            <a:off x="5982159" y="914400"/>
            <a:ext cx="5354198" cy="5602078"/>
          </a:xfrm>
          <a:prstGeom prst="rect">
            <a:avLst/>
          </a:prstGeom>
          <a:noFill/>
        </p:spPr>
      </p:pic>
    </p:spTree>
    <p:extLst>
      <p:ext uri="{BB962C8B-B14F-4D97-AF65-F5344CB8AC3E}">
        <p14:creationId xmlns="" xmlns:p14="http://schemas.microsoft.com/office/powerpoint/2010/main" val="15868873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1762699" y="936434"/>
            <a:ext cx="9637804" cy="584775"/>
          </a:xfrm>
          <a:prstGeom prst="rect">
            <a:avLst/>
          </a:prstGeom>
        </p:spPr>
        <p:txBody>
          <a:bodyPr wrap="square">
            <a:spAutoFit/>
          </a:bodyPr>
          <a:lstStyle/>
          <a:p>
            <a:pPr algn="just">
              <a:buNone/>
            </a:pPr>
            <a:r>
              <a:rPr lang="ru-RU" sz="3200" b="1" i="1" dirty="0" smtClean="0">
                <a:solidFill>
                  <a:srgbClr val="7030A0"/>
                </a:solidFill>
                <a:latin typeface="Times New Roman" pitchFamily="18" charset="0"/>
                <a:cs typeface="Times New Roman" pitchFamily="18" charset="0"/>
              </a:rPr>
              <a:t>Попробуем собрать диван (форма жизни)</a:t>
            </a:r>
            <a:endParaRPr lang="ru-RU" sz="3200" b="1" i="1" dirty="0">
              <a:solidFill>
                <a:srgbClr val="7030A0"/>
              </a:solidFill>
              <a:latin typeface="Times New Roman" pitchFamily="18" charset="0"/>
              <a:cs typeface="Times New Roman" pitchFamily="18" charset="0"/>
            </a:endParaRPr>
          </a:p>
        </p:txBody>
      </p:sp>
      <p:pic>
        <p:nvPicPr>
          <p:cNvPr id="4098" name="Picture 2" descr="C:\Users\пк\Documents\Downloads\Rbk-LM-80c0.jpg"/>
          <p:cNvPicPr>
            <a:picLocks noChangeAspect="1" noChangeArrowheads="1"/>
          </p:cNvPicPr>
          <p:nvPr/>
        </p:nvPicPr>
        <p:blipFill>
          <a:blip r:embed="rId3" cstate="print"/>
          <a:srcRect/>
          <a:stretch>
            <a:fillRect/>
          </a:stretch>
        </p:blipFill>
        <p:spPr bwMode="auto">
          <a:xfrm>
            <a:off x="914400" y="1872867"/>
            <a:ext cx="4175394" cy="3811837"/>
          </a:xfrm>
          <a:prstGeom prst="rect">
            <a:avLst/>
          </a:prstGeom>
          <a:noFill/>
        </p:spPr>
      </p:pic>
      <p:pic>
        <p:nvPicPr>
          <p:cNvPr id="4099" name="Picture 3" descr="C:\Users\пк\Documents\Downloads\mr8FJwvO184.jpg"/>
          <p:cNvPicPr>
            <a:picLocks noChangeAspect="1" noChangeArrowheads="1"/>
          </p:cNvPicPr>
          <p:nvPr/>
        </p:nvPicPr>
        <p:blipFill>
          <a:blip r:embed="rId4" cstate="print"/>
          <a:srcRect/>
          <a:stretch>
            <a:fillRect/>
          </a:stretch>
        </p:blipFill>
        <p:spPr bwMode="auto">
          <a:xfrm>
            <a:off x="5993175" y="1806766"/>
            <a:ext cx="4792337" cy="4285562"/>
          </a:xfrm>
          <a:prstGeom prst="rect">
            <a:avLst/>
          </a:prstGeom>
          <a:noFill/>
        </p:spPr>
      </p:pic>
    </p:spTree>
    <p:extLst>
      <p:ext uri="{BB962C8B-B14F-4D97-AF65-F5344CB8AC3E}">
        <p14:creationId xmlns="" xmlns:p14="http://schemas.microsoft.com/office/powerpoint/2010/main" val="15868873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1762699" y="396608"/>
            <a:ext cx="9637804" cy="584775"/>
          </a:xfrm>
          <a:prstGeom prst="rect">
            <a:avLst/>
          </a:prstGeom>
        </p:spPr>
        <p:txBody>
          <a:bodyPr wrap="square">
            <a:spAutoFit/>
          </a:bodyPr>
          <a:lstStyle/>
          <a:p>
            <a:pPr algn="just">
              <a:buNone/>
            </a:pPr>
            <a:r>
              <a:rPr lang="ru-RU" sz="3200" b="1" i="1" dirty="0" smtClean="0">
                <a:solidFill>
                  <a:srgbClr val="7030A0"/>
                </a:solidFill>
                <a:latin typeface="Times New Roman" pitchFamily="18" charset="0"/>
                <a:cs typeface="Times New Roman" pitchFamily="18" charset="0"/>
              </a:rPr>
              <a:t>Попробуем собрать мельницу (форма жизни)</a:t>
            </a:r>
            <a:endParaRPr lang="ru-RU" sz="3200" b="1" i="1" dirty="0">
              <a:solidFill>
                <a:srgbClr val="7030A0"/>
              </a:solidFill>
              <a:latin typeface="Times New Roman" pitchFamily="18" charset="0"/>
              <a:cs typeface="Times New Roman" pitchFamily="18" charset="0"/>
            </a:endParaRPr>
          </a:p>
        </p:txBody>
      </p:sp>
      <p:pic>
        <p:nvPicPr>
          <p:cNvPr id="5122" name="Picture 2" descr="C:\Users\пк\Documents\Downloads\ZeRCC68FR6I.jpg"/>
          <p:cNvPicPr>
            <a:picLocks noChangeAspect="1" noChangeArrowheads="1"/>
          </p:cNvPicPr>
          <p:nvPr/>
        </p:nvPicPr>
        <p:blipFill>
          <a:blip r:embed="rId3" cstate="print"/>
          <a:srcRect/>
          <a:stretch>
            <a:fillRect/>
          </a:stretch>
        </p:blipFill>
        <p:spPr bwMode="auto">
          <a:xfrm>
            <a:off x="683046" y="1961001"/>
            <a:ext cx="4858439" cy="3999123"/>
          </a:xfrm>
          <a:prstGeom prst="rect">
            <a:avLst/>
          </a:prstGeom>
          <a:noFill/>
        </p:spPr>
      </p:pic>
      <p:pic>
        <p:nvPicPr>
          <p:cNvPr id="5123" name="Picture 3" descr="C:\Users\пк\Documents\Downloads\5BFgvDko9V4.jpg"/>
          <p:cNvPicPr>
            <a:picLocks noChangeAspect="1" noChangeArrowheads="1"/>
          </p:cNvPicPr>
          <p:nvPr/>
        </p:nvPicPr>
        <p:blipFill>
          <a:blip r:embed="rId4"/>
          <a:srcRect/>
          <a:stretch>
            <a:fillRect/>
          </a:stretch>
        </p:blipFill>
        <p:spPr bwMode="auto">
          <a:xfrm>
            <a:off x="5860973" y="1597447"/>
            <a:ext cx="5817823" cy="4362678"/>
          </a:xfrm>
          <a:prstGeom prst="rect">
            <a:avLst/>
          </a:prstGeom>
          <a:noFill/>
        </p:spPr>
      </p:pic>
    </p:spTree>
    <p:extLst>
      <p:ext uri="{BB962C8B-B14F-4D97-AF65-F5344CB8AC3E}">
        <p14:creationId xmlns="" xmlns:p14="http://schemas.microsoft.com/office/powerpoint/2010/main" val="15868873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738130" y="176270"/>
            <a:ext cx="10662373" cy="584775"/>
          </a:xfrm>
          <a:prstGeom prst="rect">
            <a:avLst/>
          </a:prstGeom>
        </p:spPr>
        <p:txBody>
          <a:bodyPr wrap="square">
            <a:spAutoFit/>
          </a:bodyPr>
          <a:lstStyle/>
          <a:p>
            <a:pPr algn="just">
              <a:buNone/>
            </a:pPr>
            <a:r>
              <a:rPr lang="ru-RU" sz="3200" b="1" i="1" dirty="0" smtClean="0">
                <a:solidFill>
                  <a:srgbClr val="7030A0"/>
                </a:solidFill>
                <a:latin typeface="Times New Roman" pitchFamily="18" charset="0"/>
                <a:cs typeface="Times New Roman" pitchFamily="18" charset="0"/>
              </a:rPr>
              <a:t>Перейдем к форме красоты, соберем вот такой узор</a:t>
            </a:r>
            <a:endParaRPr lang="ru-RU" sz="3200" b="1" i="1" dirty="0">
              <a:solidFill>
                <a:srgbClr val="7030A0"/>
              </a:solidFill>
              <a:latin typeface="Times New Roman" pitchFamily="18" charset="0"/>
              <a:cs typeface="Times New Roman" pitchFamily="18" charset="0"/>
            </a:endParaRPr>
          </a:p>
        </p:txBody>
      </p:sp>
      <p:pic>
        <p:nvPicPr>
          <p:cNvPr id="6146" name="Picture 2" descr="C:\Users\пк\Documents\Downloads\cymHMe6sP2Y.jpg"/>
          <p:cNvPicPr>
            <a:picLocks noChangeAspect="1" noChangeArrowheads="1"/>
          </p:cNvPicPr>
          <p:nvPr/>
        </p:nvPicPr>
        <p:blipFill>
          <a:blip r:embed="rId3" cstate="print"/>
          <a:srcRect/>
          <a:stretch>
            <a:fillRect/>
          </a:stretch>
        </p:blipFill>
        <p:spPr bwMode="auto">
          <a:xfrm>
            <a:off x="473725" y="848300"/>
            <a:ext cx="2875403" cy="2566930"/>
          </a:xfrm>
          <a:prstGeom prst="rect">
            <a:avLst/>
          </a:prstGeom>
          <a:noFill/>
        </p:spPr>
      </p:pic>
      <p:pic>
        <p:nvPicPr>
          <p:cNvPr id="6147" name="Picture 3" descr="C:\Users\пк\Documents\Downloads\Gx8yApmoXEk.jpg"/>
          <p:cNvPicPr>
            <a:picLocks noChangeAspect="1" noChangeArrowheads="1"/>
          </p:cNvPicPr>
          <p:nvPr/>
        </p:nvPicPr>
        <p:blipFill>
          <a:blip r:embed="rId4" cstate="print"/>
          <a:srcRect/>
          <a:stretch>
            <a:fillRect/>
          </a:stretch>
        </p:blipFill>
        <p:spPr bwMode="auto">
          <a:xfrm>
            <a:off x="5188943" y="749146"/>
            <a:ext cx="3382179" cy="2688115"/>
          </a:xfrm>
          <a:prstGeom prst="rect">
            <a:avLst/>
          </a:prstGeom>
          <a:noFill/>
        </p:spPr>
      </p:pic>
      <p:pic>
        <p:nvPicPr>
          <p:cNvPr id="6149" name="Picture 5" descr="C:\Users\пк\Documents\Downloads\yD2GerSA3GU.jpg"/>
          <p:cNvPicPr>
            <a:picLocks noChangeAspect="1" noChangeArrowheads="1"/>
          </p:cNvPicPr>
          <p:nvPr/>
        </p:nvPicPr>
        <p:blipFill>
          <a:blip r:embed="rId5" cstate="print"/>
          <a:srcRect/>
          <a:stretch>
            <a:fillRect/>
          </a:stretch>
        </p:blipFill>
        <p:spPr bwMode="auto">
          <a:xfrm>
            <a:off x="1872459" y="3272891"/>
            <a:ext cx="3459296" cy="3233452"/>
          </a:xfrm>
          <a:prstGeom prst="rect">
            <a:avLst/>
          </a:prstGeom>
          <a:noFill/>
        </p:spPr>
      </p:pic>
      <p:pic>
        <p:nvPicPr>
          <p:cNvPr id="6150" name="Picture 6" descr="C:\Users\пк\Documents\Downloads\O_ZYB9nirSY.jpg"/>
          <p:cNvPicPr>
            <a:picLocks noChangeAspect="1" noChangeArrowheads="1"/>
          </p:cNvPicPr>
          <p:nvPr/>
        </p:nvPicPr>
        <p:blipFill>
          <a:blip r:embed="rId6" cstate="print"/>
          <a:srcRect/>
          <a:stretch>
            <a:fillRect/>
          </a:stretch>
        </p:blipFill>
        <p:spPr bwMode="auto">
          <a:xfrm rot="16200000">
            <a:off x="8149626" y="2969926"/>
            <a:ext cx="3262491" cy="3666987"/>
          </a:xfrm>
          <a:prstGeom prst="rect">
            <a:avLst/>
          </a:prstGeom>
          <a:noFill/>
        </p:spPr>
      </p:pic>
    </p:spTree>
    <p:extLst>
      <p:ext uri="{BB962C8B-B14F-4D97-AF65-F5344CB8AC3E}">
        <p14:creationId xmlns="" xmlns:p14="http://schemas.microsoft.com/office/powerpoint/2010/main" val="15868873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1762699" y="242372"/>
            <a:ext cx="9637804" cy="584775"/>
          </a:xfrm>
          <a:prstGeom prst="rect">
            <a:avLst/>
          </a:prstGeom>
        </p:spPr>
        <p:txBody>
          <a:bodyPr wrap="square">
            <a:spAutoFit/>
          </a:bodyPr>
          <a:lstStyle/>
          <a:p>
            <a:pPr algn="just">
              <a:buNone/>
            </a:pPr>
            <a:r>
              <a:rPr lang="ru-RU" sz="3200" b="1" i="1" dirty="0" smtClean="0">
                <a:solidFill>
                  <a:srgbClr val="7030A0"/>
                </a:solidFill>
                <a:latin typeface="Times New Roman" pitchFamily="18" charset="0"/>
                <a:cs typeface="Times New Roman" pitchFamily="18" charset="0"/>
              </a:rPr>
              <a:t> </a:t>
            </a:r>
            <a:endParaRPr lang="ru-RU" sz="3200" b="1" i="1" dirty="0">
              <a:solidFill>
                <a:srgbClr val="7030A0"/>
              </a:solidFill>
              <a:latin typeface="Times New Roman" pitchFamily="18" charset="0"/>
              <a:cs typeface="Times New Roman" pitchFamily="18" charset="0"/>
            </a:endParaRPr>
          </a:p>
        </p:txBody>
      </p:sp>
      <p:pic>
        <p:nvPicPr>
          <p:cNvPr id="7170" name="Picture 2" descr="C:\Users\пк\Documents\Downloads\wWPQBn1WD4U.jpg"/>
          <p:cNvPicPr>
            <a:picLocks noChangeAspect="1" noChangeArrowheads="1"/>
          </p:cNvPicPr>
          <p:nvPr/>
        </p:nvPicPr>
        <p:blipFill>
          <a:blip r:embed="rId3"/>
          <a:srcRect/>
          <a:stretch>
            <a:fillRect/>
          </a:stretch>
        </p:blipFill>
        <p:spPr bwMode="auto">
          <a:xfrm>
            <a:off x="462709" y="1542361"/>
            <a:ext cx="5255964" cy="4219460"/>
          </a:xfrm>
          <a:prstGeom prst="rect">
            <a:avLst/>
          </a:prstGeom>
          <a:noFill/>
        </p:spPr>
      </p:pic>
      <p:pic>
        <p:nvPicPr>
          <p:cNvPr id="7171" name="Picture 3" descr="C:\Users\пк\Documents\Downloads\74PHBcGGUL0.jpg"/>
          <p:cNvPicPr>
            <a:picLocks noChangeAspect="1" noChangeArrowheads="1"/>
          </p:cNvPicPr>
          <p:nvPr/>
        </p:nvPicPr>
        <p:blipFill>
          <a:blip r:embed="rId4"/>
          <a:srcRect/>
          <a:stretch>
            <a:fillRect/>
          </a:stretch>
        </p:blipFill>
        <p:spPr bwMode="auto">
          <a:xfrm>
            <a:off x="5949108" y="1432194"/>
            <a:ext cx="5200880" cy="4583016"/>
          </a:xfrm>
          <a:prstGeom prst="rect">
            <a:avLst/>
          </a:prstGeom>
          <a:noFill/>
        </p:spPr>
      </p:pic>
    </p:spTree>
    <p:extLst>
      <p:ext uri="{BB962C8B-B14F-4D97-AF65-F5344CB8AC3E}">
        <p14:creationId xmlns="" xmlns:p14="http://schemas.microsoft.com/office/powerpoint/2010/main" val="15868873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1762699" y="308472"/>
            <a:ext cx="9637804" cy="584775"/>
          </a:xfrm>
          <a:prstGeom prst="rect">
            <a:avLst/>
          </a:prstGeom>
        </p:spPr>
        <p:txBody>
          <a:bodyPr wrap="square">
            <a:spAutoFit/>
          </a:bodyPr>
          <a:lstStyle/>
          <a:p>
            <a:pPr algn="just">
              <a:buNone/>
            </a:pPr>
            <a:r>
              <a:rPr lang="ru-RU" sz="3200" b="1" i="1" dirty="0" smtClean="0">
                <a:solidFill>
                  <a:srgbClr val="7030A0"/>
                </a:solidFill>
                <a:latin typeface="Times New Roman" pitchFamily="18" charset="0"/>
                <a:cs typeface="Times New Roman" pitchFamily="18" charset="0"/>
              </a:rPr>
              <a:t>Соберем вот такой узор </a:t>
            </a:r>
            <a:endParaRPr lang="ru-RU" sz="3200" b="1" i="1" dirty="0">
              <a:solidFill>
                <a:srgbClr val="7030A0"/>
              </a:solidFill>
              <a:latin typeface="Times New Roman" pitchFamily="18" charset="0"/>
              <a:cs typeface="Times New Roman" pitchFamily="18" charset="0"/>
            </a:endParaRPr>
          </a:p>
        </p:txBody>
      </p:sp>
      <p:pic>
        <p:nvPicPr>
          <p:cNvPr id="8194" name="Picture 2" descr="C:\Users\пк\Documents\Downloads\SDtizQxYnQM.jpg"/>
          <p:cNvPicPr>
            <a:picLocks noChangeAspect="1" noChangeArrowheads="1"/>
          </p:cNvPicPr>
          <p:nvPr/>
        </p:nvPicPr>
        <p:blipFill>
          <a:blip r:embed="rId3" cstate="print"/>
          <a:srcRect/>
          <a:stretch>
            <a:fillRect/>
          </a:stretch>
        </p:blipFill>
        <p:spPr bwMode="auto">
          <a:xfrm>
            <a:off x="421904" y="1101687"/>
            <a:ext cx="5531556" cy="4704202"/>
          </a:xfrm>
          <a:prstGeom prst="rect">
            <a:avLst/>
          </a:prstGeom>
          <a:noFill/>
        </p:spPr>
      </p:pic>
      <p:pic>
        <p:nvPicPr>
          <p:cNvPr id="8195" name="Picture 3" descr="C:\Users\пк\Documents\Downloads\xxXKkU5BVso.jpg"/>
          <p:cNvPicPr>
            <a:picLocks noChangeAspect="1" noChangeArrowheads="1"/>
          </p:cNvPicPr>
          <p:nvPr/>
        </p:nvPicPr>
        <p:blipFill>
          <a:blip r:embed="rId4"/>
          <a:srcRect/>
          <a:stretch>
            <a:fillRect/>
          </a:stretch>
        </p:blipFill>
        <p:spPr bwMode="auto">
          <a:xfrm>
            <a:off x="6158429" y="1068637"/>
            <a:ext cx="5377148" cy="5299113"/>
          </a:xfrm>
          <a:prstGeom prst="rect">
            <a:avLst/>
          </a:prstGeom>
          <a:noFill/>
        </p:spPr>
      </p:pic>
    </p:spTree>
    <p:extLst>
      <p:ext uri="{BB962C8B-B14F-4D97-AF65-F5344CB8AC3E}">
        <p14:creationId xmlns="" xmlns:p14="http://schemas.microsoft.com/office/powerpoint/2010/main" val="15868873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1762699" y="304800"/>
            <a:ext cx="9637804" cy="584775"/>
          </a:xfrm>
          <a:prstGeom prst="rect">
            <a:avLst/>
          </a:prstGeom>
        </p:spPr>
        <p:txBody>
          <a:bodyPr wrap="square">
            <a:spAutoFit/>
          </a:bodyPr>
          <a:lstStyle/>
          <a:p>
            <a:pPr algn="just">
              <a:buNone/>
            </a:pPr>
            <a:r>
              <a:rPr lang="ru-RU" sz="3200" b="1" i="1" dirty="0" smtClean="0">
                <a:solidFill>
                  <a:srgbClr val="7030A0"/>
                </a:solidFill>
                <a:latin typeface="Times New Roman" pitchFamily="18" charset="0"/>
                <a:cs typeface="Times New Roman" pitchFamily="18" charset="0"/>
              </a:rPr>
              <a:t>Соберем по образцу </a:t>
            </a:r>
            <a:endParaRPr lang="ru-RU" sz="3200" b="1" i="1" dirty="0">
              <a:solidFill>
                <a:srgbClr val="7030A0"/>
              </a:solidFill>
              <a:latin typeface="Times New Roman" pitchFamily="18" charset="0"/>
              <a:cs typeface="Times New Roman" pitchFamily="18" charset="0"/>
            </a:endParaRPr>
          </a:p>
        </p:txBody>
      </p:sp>
      <p:pic>
        <p:nvPicPr>
          <p:cNvPr id="9218" name="Picture 2" descr="C:\Users\пк\Documents\Downloads\Xe7mQmKe-Tg.jpg"/>
          <p:cNvPicPr>
            <a:picLocks noChangeAspect="1" noChangeArrowheads="1"/>
          </p:cNvPicPr>
          <p:nvPr/>
        </p:nvPicPr>
        <p:blipFill>
          <a:blip r:embed="rId3"/>
          <a:srcRect/>
          <a:stretch>
            <a:fillRect/>
          </a:stretch>
        </p:blipFill>
        <p:spPr bwMode="auto">
          <a:xfrm>
            <a:off x="849521" y="1103726"/>
            <a:ext cx="4702980" cy="5113867"/>
          </a:xfrm>
          <a:prstGeom prst="rect">
            <a:avLst/>
          </a:prstGeom>
          <a:noFill/>
        </p:spPr>
      </p:pic>
      <p:pic>
        <p:nvPicPr>
          <p:cNvPr id="9219" name="Picture 3" descr="C:\Users\пк\Documents\Downloads\Ptr_IdanjcI.jpg"/>
          <p:cNvPicPr>
            <a:picLocks noChangeAspect="1" noChangeArrowheads="1"/>
          </p:cNvPicPr>
          <p:nvPr/>
        </p:nvPicPr>
        <p:blipFill>
          <a:blip r:embed="rId4"/>
          <a:srcRect/>
          <a:stretch>
            <a:fillRect/>
          </a:stretch>
        </p:blipFill>
        <p:spPr bwMode="auto">
          <a:xfrm>
            <a:off x="6037243" y="1013552"/>
            <a:ext cx="5399182" cy="5541484"/>
          </a:xfrm>
          <a:prstGeom prst="rect">
            <a:avLst/>
          </a:prstGeom>
          <a:noFill/>
        </p:spPr>
      </p:pic>
    </p:spTree>
    <p:extLst>
      <p:ext uri="{BB962C8B-B14F-4D97-AF65-F5344CB8AC3E}">
        <p14:creationId xmlns="" xmlns:p14="http://schemas.microsoft.com/office/powerpoint/2010/main" val="15868873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C:\Users\пк\Documents\Downloads\K-sUv8oAwd4.jpg"/>
          <p:cNvPicPr>
            <a:picLocks noChangeAspect="1" noChangeArrowheads="1"/>
          </p:cNvPicPr>
          <p:nvPr/>
        </p:nvPicPr>
        <p:blipFill>
          <a:blip r:embed="rId3"/>
          <a:srcRect/>
          <a:stretch>
            <a:fillRect/>
          </a:stretch>
        </p:blipFill>
        <p:spPr bwMode="auto">
          <a:xfrm>
            <a:off x="482429" y="858228"/>
            <a:ext cx="5396089" cy="5847644"/>
          </a:xfrm>
          <a:prstGeom prst="rect">
            <a:avLst/>
          </a:prstGeom>
          <a:noFill/>
        </p:spPr>
      </p:pic>
      <p:pic>
        <p:nvPicPr>
          <p:cNvPr id="1027" name="Picture 3" descr="C:\Users\пк\Documents\Downloads\19azeeBkwic.jpg"/>
          <p:cNvPicPr>
            <a:picLocks noChangeAspect="1" noChangeArrowheads="1"/>
          </p:cNvPicPr>
          <p:nvPr/>
        </p:nvPicPr>
        <p:blipFill>
          <a:blip r:embed="rId4"/>
          <a:srcRect/>
          <a:stretch>
            <a:fillRect/>
          </a:stretch>
        </p:blipFill>
        <p:spPr bwMode="auto">
          <a:xfrm>
            <a:off x="6095728" y="918073"/>
            <a:ext cx="5633156" cy="5768622"/>
          </a:xfrm>
          <a:prstGeom prst="rect">
            <a:avLst/>
          </a:prstGeom>
          <a:noFill/>
        </p:spPr>
      </p:pic>
      <p:sp>
        <p:nvSpPr>
          <p:cNvPr id="5" name="TextBox 4"/>
          <p:cNvSpPr txBox="1"/>
          <p:nvPr/>
        </p:nvSpPr>
        <p:spPr>
          <a:xfrm>
            <a:off x="1553377" y="385590"/>
            <a:ext cx="8086381" cy="400110"/>
          </a:xfrm>
          <a:prstGeom prst="rect">
            <a:avLst/>
          </a:prstGeom>
          <a:noFill/>
        </p:spPr>
        <p:txBody>
          <a:bodyPr wrap="square" rtlCol="0">
            <a:spAutoFit/>
          </a:bodyPr>
          <a:lstStyle/>
          <a:p>
            <a:pPr algn="ctr"/>
            <a:r>
              <a:rPr lang="ru-RU" sz="2000" b="1" i="1" dirty="0" smtClean="0">
                <a:solidFill>
                  <a:srgbClr val="7030A0"/>
                </a:solidFill>
                <a:latin typeface="Times New Roman" pitchFamily="18" charset="0"/>
                <a:cs typeface="Times New Roman" pitchFamily="18" charset="0"/>
              </a:rPr>
              <a:t>Физкультурная минутка</a:t>
            </a:r>
            <a:endParaRPr lang="ru-RU" sz="2000" b="1" i="1" dirty="0">
              <a:solidFill>
                <a:srgbClr val="7030A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586887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609600" y="304800"/>
            <a:ext cx="11190514" cy="5262979"/>
          </a:xfrm>
          <a:prstGeom prst="rect">
            <a:avLst/>
          </a:prstGeom>
        </p:spPr>
        <p:txBody>
          <a:bodyPr wrap="square">
            <a:spAutoFit/>
          </a:bodyPr>
          <a:lstStyle/>
          <a:p>
            <a:pPr algn="ctr"/>
            <a:endParaRPr lang="ru-RU" sz="2800" b="1" i="1" dirty="0" smtClean="0">
              <a:solidFill>
                <a:srgbClr val="C00000"/>
              </a:solidFill>
              <a:latin typeface="Calibri" panose="020F0502020204030204" pitchFamily="34" charset="0"/>
              <a:cs typeface="Times New Roman" pitchFamily="18" charset="0"/>
            </a:endParaRPr>
          </a:p>
          <a:p>
            <a:pPr algn="ctr"/>
            <a:r>
              <a:rPr lang="ru-RU" sz="2800" b="1" i="1" dirty="0" smtClean="0">
                <a:solidFill>
                  <a:srgbClr val="C00000"/>
                </a:solidFill>
                <a:latin typeface="Times New Roman" panose="02020603050405020304" pitchFamily="18" charset="0"/>
                <a:cs typeface="Times New Roman" panose="02020603050405020304" pitchFamily="18" charset="0"/>
              </a:rPr>
              <a:t>При работе с дарами Фрёбеля, выполняются задачи:</a:t>
            </a:r>
          </a:p>
          <a:p>
            <a:pPr algn="ctr"/>
            <a:endParaRPr lang="ru-RU" sz="2800" b="1" i="1" dirty="0">
              <a:solidFill>
                <a:srgbClr val="C00000"/>
              </a:solidFill>
              <a:latin typeface="Times New Roman" panose="02020603050405020304" pitchFamily="18" charset="0"/>
              <a:cs typeface="Times New Roman" panose="02020603050405020304" pitchFamily="18" charset="0"/>
            </a:endParaRPr>
          </a:p>
          <a:p>
            <a:r>
              <a:rPr lang="ru-RU" sz="2800" b="1" i="1" dirty="0" smtClean="0">
                <a:solidFill>
                  <a:srgbClr val="7030A0"/>
                </a:solidFill>
                <a:latin typeface="Times New Roman" panose="02020603050405020304" pitchFamily="18" charset="0"/>
                <a:cs typeface="Times New Roman" panose="02020603050405020304" pitchFamily="18" charset="0"/>
              </a:rPr>
              <a:t>- познакомить детей с сенсорными эталонами, их практическим использованием в конструктивной деятельности;</a:t>
            </a:r>
          </a:p>
          <a:p>
            <a:r>
              <a:rPr lang="ru-RU" sz="2800" b="1" i="1" dirty="0" smtClean="0">
                <a:solidFill>
                  <a:srgbClr val="7030A0"/>
                </a:solidFill>
                <a:latin typeface="Times New Roman" panose="02020603050405020304" pitchFamily="18" charset="0"/>
                <a:cs typeface="Times New Roman" panose="02020603050405020304" pitchFamily="18" charset="0"/>
              </a:rPr>
              <a:t>-развивать  мыслительные  умения: сравнивать,  анализировать,  классифицировать, обобщать, основываясь на практическом опыте;</a:t>
            </a:r>
          </a:p>
          <a:p>
            <a:r>
              <a:rPr lang="ru-RU" sz="2800" b="1" i="1" dirty="0" smtClean="0">
                <a:solidFill>
                  <a:srgbClr val="7030A0"/>
                </a:solidFill>
                <a:latin typeface="Times New Roman" panose="02020603050405020304" pitchFamily="18" charset="0"/>
                <a:cs typeface="Times New Roman" panose="02020603050405020304" pitchFamily="18" charset="0"/>
              </a:rPr>
              <a:t>- развивать физические качества детей; </a:t>
            </a:r>
          </a:p>
          <a:p>
            <a:r>
              <a:rPr lang="ru-RU" sz="2800" b="1" i="1" dirty="0" smtClean="0">
                <a:solidFill>
                  <a:srgbClr val="7030A0"/>
                </a:solidFill>
                <a:latin typeface="Times New Roman" panose="02020603050405020304" pitchFamily="18" charset="0"/>
                <a:cs typeface="Times New Roman" panose="02020603050405020304" pitchFamily="18" charset="0"/>
              </a:rPr>
              <a:t>- развивать творческое воображение детей;</a:t>
            </a:r>
          </a:p>
          <a:p>
            <a:r>
              <a:rPr lang="ru-RU" sz="2800" b="1" i="1" dirty="0" smtClean="0">
                <a:solidFill>
                  <a:srgbClr val="7030A0"/>
                </a:solidFill>
                <a:latin typeface="Times New Roman" panose="02020603050405020304" pitchFamily="18" charset="0"/>
                <a:cs typeface="Times New Roman" panose="02020603050405020304" pitchFamily="18" charset="0"/>
              </a:rPr>
              <a:t>- развивать навыки игрового взаимодействия со взрослыми и сверстниками с использованием игрового набора «Дары Фребеля»;</a:t>
            </a:r>
          </a:p>
        </p:txBody>
      </p:sp>
    </p:spTree>
    <p:extLst>
      <p:ext uri="{BB962C8B-B14F-4D97-AF65-F5344CB8AC3E}">
        <p14:creationId xmlns="" xmlns:p14="http://schemas.microsoft.com/office/powerpoint/2010/main" val="11326936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http://zabavnik.club/wp-content/uploads/2018/07/sonce_na_prozrachnom_fone_8_16194335-1022x1024.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12426" y="1290818"/>
            <a:ext cx="3629264" cy="363636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Прямоугольник 6"/>
          <p:cNvSpPr/>
          <p:nvPr/>
        </p:nvSpPr>
        <p:spPr>
          <a:xfrm>
            <a:off x="1740310" y="575187"/>
            <a:ext cx="9173496" cy="923330"/>
          </a:xfrm>
          <a:prstGeom prst="rect">
            <a:avLst/>
          </a:prstGeom>
          <a:noFill/>
        </p:spPr>
        <p:txBody>
          <a:bodyPr wrap="square" lIns="91440" tIns="45720" rIns="91440" bIns="45720">
            <a:spAutoFit/>
          </a:bodyPr>
          <a:lstStyle/>
          <a:p>
            <a:pPr algn="ctr"/>
            <a:r>
              <a:rPr lang="ru-RU" sz="5400" b="0" i="1" cap="none" spc="0" dirty="0" smtClean="0">
                <a:ln w="0"/>
                <a:solidFill>
                  <a:srgbClr val="7030A0"/>
                </a:solidFill>
                <a:effectLst>
                  <a:reflection blurRad="6350" stA="53000" endA="300" endPos="35500" dir="5400000" sy="-90000" algn="bl" rotWithShape="0"/>
                </a:effectLst>
                <a:latin typeface="Times New Roman" pitchFamily="18" charset="0"/>
                <a:cs typeface="Times New Roman" pitchFamily="18" charset="0"/>
              </a:rPr>
              <a:t>Спасибо за внимание!</a:t>
            </a:r>
            <a:endParaRPr lang="ru-RU" sz="5400" b="0" cap="none" spc="0" dirty="0">
              <a:ln w="0"/>
              <a:solidFill>
                <a:srgbClr val="7030A0"/>
              </a:solidFill>
              <a:effectLst>
                <a:reflection blurRad="6350" stA="53000" endA="300" endPos="35500" dir="5400000" sy="-90000" algn="bl" rotWithShape="0"/>
              </a:effectLst>
            </a:endParaRPr>
          </a:p>
        </p:txBody>
      </p:sp>
      <p:sp>
        <p:nvSpPr>
          <p:cNvPr id="8" name="Прямоугольник 7"/>
          <p:cNvSpPr/>
          <p:nvPr/>
        </p:nvSpPr>
        <p:spPr>
          <a:xfrm>
            <a:off x="1740311" y="4719484"/>
            <a:ext cx="9837174" cy="923330"/>
          </a:xfrm>
          <a:prstGeom prst="rect">
            <a:avLst/>
          </a:prstGeom>
          <a:noFill/>
        </p:spPr>
        <p:txBody>
          <a:bodyPr wrap="square" lIns="91440" tIns="45720" rIns="91440" bIns="45720">
            <a:spAutoFit/>
          </a:bodyPr>
          <a:lstStyle/>
          <a:p>
            <a:pPr algn="ctr"/>
            <a:r>
              <a:rPr lang="ru-RU" sz="5400" b="0" i="1" cap="none" spc="0" dirty="0" smtClean="0">
                <a:ln w="0"/>
                <a:solidFill>
                  <a:srgbClr val="7030A0"/>
                </a:solidFill>
                <a:effectLst>
                  <a:reflection blurRad="6350" stA="53000" endA="300" endPos="35500" dir="5400000" sy="-90000" algn="bl" rotWithShape="0"/>
                </a:effectLst>
                <a:latin typeface="Times New Roman" pitchFamily="18" charset="0"/>
                <a:cs typeface="Times New Roman" pitchFamily="18" charset="0"/>
              </a:rPr>
              <a:t>Творческих вам успехов!</a:t>
            </a:r>
            <a:endParaRPr lang="ru-RU" sz="5400" b="0" cap="none" spc="0" dirty="0">
              <a:ln w="0"/>
              <a:solidFill>
                <a:srgbClr val="7030A0"/>
              </a:solidFill>
              <a:effectLst>
                <a:reflection blurRad="6350" stA="53000" endA="300" endPos="35500" dir="5400000" sy="-90000" algn="bl" rotWithShape="0"/>
              </a:effectLst>
            </a:endParaRPr>
          </a:p>
        </p:txBody>
      </p:sp>
    </p:spTree>
    <p:extLst>
      <p:ext uri="{BB962C8B-B14F-4D97-AF65-F5344CB8AC3E}">
        <p14:creationId xmlns="" xmlns:p14="http://schemas.microsoft.com/office/powerpoint/2010/main" val="2526524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3" name="Рисунок 2"/>
          <p:cNvPicPr>
            <a:picLocks noChangeAspect="1"/>
          </p:cNvPicPr>
          <p:nvPr/>
        </p:nvPicPr>
        <p:blipFill>
          <a:blip r:embed="rId3"/>
          <a:stretch>
            <a:fillRect/>
          </a:stretch>
        </p:blipFill>
        <p:spPr>
          <a:xfrm>
            <a:off x="7547203" y="298980"/>
            <a:ext cx="3716108" cy="4622408"/>
          </a:xfrm>
          <a:prstGeom prst="roundRect">
            <a:avLst>
              <a:gd name="adj" fmla="val 8594"/>
            </a:avLst>
          </a:prstGeom>
          <a:solidFill>
            <a:srgbClr val="FFFFFF">
              <a:shade val="85000"/>
            </a:srgbClr>
          </a:solidFill>
          <a:ln w="76200">
            <a:solidFill>
              <a:schemeClr val="accent1">
                <a:lumMod val="50000"/>
              </a:schemeClr>
            </a:solidFill>
          </a:ln>
          <a:effectLst>
            <a:reflection blurRad="12700" stA="38000" endPos="28000" dist="5000" dir="5400000" sy="-100000" algn="bl" rotWithShape="0"/>
          </a:effectLst>
        </p:spPr>
      </p:pic>
      <p:sp>
        <p:nvSpPr>
          <p:cNvPr id="4" name="Прямоугольник 3"/>
          <p:cNvSpPr/>
          <p:nvPr/>
        </p:nvSpPr>
        <p:spPr>
          <a:xfrm>
            <a:off x="232230" y="1045030"/>
            <a:ext cx="6386284" cy="3539430"/>
          </a:xfrm>
          <a:prstGeom prst="rect">
            <a:avLst/>
          </a:prstGeom>
        </p:spPr>
        <p:txBody>
          <a:bodyPr wrap="square">
            <a:spAutoFit/>
          </a:bodyPr>
          <a:lstStyle/>
          <a:p>
            <a:pPr algn="just">
              <a:buNone/>
            </a:pPr>
            <a:r>
              <a:rPr lang="ru-RU" sz="2800" b="1" i="1" dirty="0" smtClean="0">
                <a:solidFill>
                  <a:srgbClr val="C00000"/>
                </a:solidFill>
                <a:latin typeface="Times New Roman" panose="02020603050405020304" pitchFamily="18" charset="0"/>
                <a:cs typeface="Times New Roman" panose="02020603050405020304" pitchFamily="18" charset="0"/>
              </a:rPr>
              <a:t>Фридрих Вильгельм Август Фрёбель </a:t>
            </a:r>
            <a:r>
              <a:rPr lang="ru-RU" sz="2800" b="1" i="1" dirty="0" smtClean="0">
                <a:solidFill>
                  <a:schemeClr val="accent5">
                    <a:lumMod val="50000"/>
                  </a:schemeClr>
                </a:solidFill>
                <a:latin typeface="Times New Roman" pitchFamily="18" charset="0"/>
                <a:cs typeface="Times New Roman" pitchFamily="18" charset="0"/>
              </a:rPr>
              <a:t>–</a:t>
            </a:r>
          </a:p>
          <a:p>
            <a:pPr algn="just"/>
            <a:r>
              <a:rPr lang="ru-RU" sz="2800" b="1" i="1" dirty="0" smtClean="0">
                <a:solidFill>
                  <a:srgbClr val="7030A0"/>
                </a:solidFill>
                <a:latin typeface="Times New Roman" pitchFamily="18" charset="0"/>
                <a:cs typeface="Times New Roman" pitchFamily="18" charset="0"/>
              </a:rPr>
              <a:t>(</a:t>
            </a:r>
            <a:r>
              <a:rPr lang="ru-RU" sz="2800" b="1" i="1" dirty="0">
                <a:solidFill>
                  <a:srgbClr val="7030A0"/>
                </a:solidFill>
                <a:latin typeface="Times New Roman" pitchFamily="18" charset="0"/>
                <a:cs typeface="Times New Roman" pitchFamily="18" charset="0"/>
              </a:rPr>
              <a:t>1782-1852) – известный немецкий педагог, создатель первого в мире детского сада для детей дошкольного возраста. </a:t>
            </a:r>
          </a:p>
          <a:p>
            <a:pPr algn="just">
              <a:buNone/>
            </a:pPr>
            <a:r>
              <a:rPr lang="ru-RU" sz="2800" b="1" i="1" dirty="0" smtClean="0">
                <a:solidFill>
                  <a:srgbClr val="7030A0"/>
                </a:solidFill>
                <a:latin typeface="Times New Roman" pitchFamily="18" charset="0"/>
                <a:cs typeface="Times New Roman" pitchFamily="18" charset="0"/>
              </a:rPr>
              <a:t>Первым</a:t>
            </a:r>
            <a:r>
              <a:rPr lang="ru-RU" sz="2800" b="1" i="1" dirty="0">
                <a:solidFill>
                  <a:srgbClr val="7030A0"/>
                </a:solidFill>
                <a:latin typeface="Times New Roman" pitchFamily="18" charset="0"/>
                <a:cs typeface="Times New Roman" pitchFamily="18" charset="0"/>
              </a:rPr>
              <a:t>, кто рассмотрел игру, как ведущий вид деятельности в развитии детей дошкольного </a:t>
            </a:r>
            <a:r>
              <a:rPr lang="ru-RU" sz="2800" b="1" i="1" dirty="0" smtClean="0">
                <a:solidFill>
                  <a:srgbClr val="7030A0"/>
                </a:solidFill>
                <a:latin typeface="Times New Roman" pitchFamily="18" charset="0"/>
                <a:cs typeface="Times New Roman" pitchFamily="18" charset="0"/>
              </a:rPr>
              <a:t>возраста. </a:t>
            </a:r>
          </a:p>
        </p:txBody>
      </p:sp>
      <p:sp>
        <p:nvSpPr>
          <p:cNvPr id="5" name="Прямоугольник 4"/>
          <p:cNvSpPr/>
          <p:nvPr/>
        </p:nvSpPr>
        <p:spPr>
          <a:xfrm>
            <a:off x="4717142" y="5220367"/>
            <a:ext cx="6850744" cy="923330"/>
          </a:xfrm>
          <a:prstGeom prst="rect">
            <a:avLst/>
          </a:prstGeom>
        </p:spPr>
        <p:txBody>
          <a:bodyPr wrap="square">
            <a:spAutoFit/>
          </a:bodyPr>
          <a:lstStyle/>
          <a:p>
            <a:r>
              <a:rPr lang="ru-RU" sz="2000" b="1" i="1" dirty="0" smtClean="0">
                <a:solidFill>
                  <a:srgbClr val="7030A0"/>
                </a:solidFill>
                <a:latin typeface="Times New Roman" panose="02020603050405020304" pitchFamily="18" charset="0"/>
                <a:cs typeface="Times New Roman" panose="02020603050405020304" pitchFamily="18" charset="0"/>
              </a:rPr>
              <a:t>«</a:t>
            </a:r>
            <a:r>
              <a:rPr lang="ru-RU" b="1" i="1" dirty="0" smtClean="0">
                <a:solidFill>
                  <a:srgbClr val="7030A0"/>
                </a:solidFill>
                <a:latin typeface="Times New Roman" panose="02020603050405020304" pitchFamily="18" charset="0"/>
                <a:cs typeface="Times New Roman" panose="02020603050405020304" pitchFamily="18" charset="0"/>
              </a:rPr>
              <a:t>Детская игра — это зеркало жизни и свободное проявление внутреннего мира</a:t>
            </a:r>
            <a:r>
              <a:rPr lang="ru-RU" sz="2000" b="1" i="1" dirty="0" smtClean="0">
                <a:solidFill>
                  <a:srgbClr val="7030A0"/>
                </a:solidFill>
                <a:latin typeface="Times New Roman" panose="02020603050405020304" pitchFamily="18" charset="0"/>
                <a:cs typeface="Times New Roman" panose="02020603050405020304" pitchFamily="18" charset="0"/>
              </a:rPr>
              <a:t>»</a:t>
            </a:r>
          </a:p>
          <a:p>
            <a:pPr algn="r"/>
            <a:r>
              <a:rPr lang="ru-RU" sz="1400" i="1" dirty="0" smtClean="0">
                <a:solidFill>
                  <a:srgbClr val="7030A0"/>
                </a:solidFill>
                <a:latin typeface="Times New Roman" panose="02020603050405020304" pitchFamily="18" charset="0"/>
                <a:cs typeface="Times New Roman" panose="02020603050405020304" pitchFamily="18" charset="0"/>
              </a:rPr>
              <a:t>Фридрих Фрёбель</a:t>
            </a:r>
            <a:endParaRPr lang="ru-RU" sz="1400"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8865062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35974"/>
            <a:ext cx="12192000" cy="7093974"/>
          </a:xfrm>
          <a:prstGeom prst="rect">
            <a:avLst/>
          </a:prstGeom>
        </p:spPr>
      </p:pic>
      <p:sp>
        <p:nvSpPr>
          <p:cNvPr id="4" name="Прямоугольник 3"/>
          <p:cNvSpPr/>
          <p:nvPr/>
        </p:nvSpPr>
        <p:spPr>
          <a:xfrm>
            <a:off x="1476260" y="165252"/>
            <a:ext cx="9551623" cy="2677656"/>
          </a:xfrm>
          <a:prstGeom prst="rect">
            <a:avLst/>
          </a:prstGeom>
        </p:spPr>
        <p:txBody>
          <a:bodyPr wrap="square">
            <a:spAutoFit/>
          </a:bodyPr>
          <a:lstStyle/>
          <a:p>
            <a:pPr algn="ctr"/>
            <a:r>
              <a:rPr lang="ru-RU" sz="2400" b="1" i="1" dirty="0" smtClean="0">
                <a:solidFill>
                  <a:srgbClr val="7030A0"/>
                </a:solidFill>
                <a:latin typeface="Times New Roman" pitchFamily="18" charset="0"/>
                <a:cs typeface="Times New Roman" pitchFamily="18" charset="0"/>
              </a:rPr>
              <a:t>Используя «Дары Фребеля» в работе с детьми дошкольного возраста, мы учитываем не только особенности возраста, но и возможности каждого ребёнка в частности, а так же их желания, интересы. Дары Фребеля – это мобильный методический комплекс, который позволяет корректировать ход игры под желания и возможности ребёнка. Не зря говорят, всё новое – хорошо забытое старое!</a:t>
            </a:r>
          </a:p>
        </p:txBody>
      </p:sp>
      <p:sp>
        <p:nvSpPr>
          <p:cNvPr id="5" name="TextBox 4"/>
          <p:cNvSpPr txBox="1"/>
          <p:nvPr/>
        </p:nvSpPr>
        <p:spPr>
          <a:xfrm>
            <a:off x="1443210" y="2974554"/>
            <a:ext cx="9573657" cy="2677656"/>
          </a:xfrm>
          <a:prstGeom prst="rect">
            <a:avLst/>
          </a:prstGeom>
          <a:noFill/>
        </p:spPr>
        <p:txBody>
          <a:bodyPr wrap="square" rtlCol="0">
            <a:spAutoFit/>
          </a:bodyPr>
          <a:lstStyle/>
          <a:p>
            <a:pPr algn="ctr"/>
            <a:r>
              <a:rPr lang="ru-RU" sz="2400" b="1" i="1" dirty="0" smtClean="0">
                <a:solidFill>
                  <a:srgbClr val="7030A0"/>
                </a:solidFill>
                <a:latin typeface="Times New Roman" pitchFamily="18" charset="0"/>
                <a:cs typeface="Times New Roman" pitchFamily="18" charset="0"/>
              </a:rPr>
              <a:t>Во времена педагогической деятельности Фребеля в практике детских садов использовали всего шесть «даров». В настоящее время игровой набор представляет систему из 14 модулей и</a:t>
            </a:r>
          </a:p>
          <a:p>
            <a:pPr algn="ctr"/>
            <a:r>
              <a:rPr lang="ru-RU" sz="2400" b="1" i="1" dirty="0" smtClean="0">
                <a:solidFill>
                  <a:srgbClr val="7030A0"/>
                </a:solidFill>
                <a:latin typeface="Times New Roman" pitchFamily="18" charset="0"/>
                <a:cs typeface="Times New Roman" pitchFamily="18" charset="0"/>
              </a:rPr>
              <a:t>предлагаем вам сегодня рассмотреть 7 модулей, так как в мы пока используем в работе только эти модули, которые собрали сами. </a:t>
            </a:r>
          </a:p>
          <a:p>
            <a:pPr algn="ctr"/>
            <a:r>
              <a:rPr lang="ru-RU" sz="2400" b="1" i="1" dirty="0" smtClean="0">
                <a:solidFill>
                  <a:srgbClr val="7030A0"/>
                </a:solidFill>
                <a:latin typeface="Times New Roman" pitchFamily="18" charset="0"/>
                <a:cs typeface="Times New Roman" pitchFamily="18" charset="0"/>
              </a:rPr>
              <a:t>И несколько наборов мягких модулей, которые мы тоже начали потихоньку внедрять в работу на занятиях с детьми. </a:t>
            </a:r>
            <a:endParaRPr lang="ru-RU" sz="2400" b="1" i="1" dirty="0">
              <a:solidFill>
                <a:srgbClr val="7030A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936798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5704114" y="595086"/>
            <a:ext cx="5283200" cy="2169825"/>
          </a:xfrm>
          <a:prstGeom prst="rect">
            <a:avLst/>
          </a:prstGeom>
        </p:spPr>
        <p:txBody>
          <a:bodyPr wrap="square">
            <a:spAutoFit/>
          </a:bodyPr>
          <a:lstStyle/>
          <a:p>
            <a:pPr marL="274320" lvl="0" indent="-274320" algn="just">
              <a:spcBef>
                <a:spcPts val="600"/>
              </a:spcBef>
              <a:buClr>
                <a:srgbClr val="AC66BB"/>
              </a:buClr>
              <a:buSzPct val="85000"/>
            </a:pPr>
            <a:r>
              <a:rPr lang="ru-RU" sz="2400" b="1" i="1" dirty="0" smtClean="0">
                <a:solidFill>
                  <a:srgbClr val="C00000"/>
                </a:solidFill>
                <a:latin typeface="Times New Roman" panose="02020603050405020304" pitchFamily="18" charset="0"/>
                <a:cs typeface="Times New Roman" panose="02020603050405020304" pitchFamily="18" charset="0"/>
              </a:rPr>
              <a:t>               Первый дар Фрёбеля</a:t>
            </a:r>
          </a:p>
          <a:p>
            <a:pPr marL="274320" lvl="0" indent="-274320">
              <a:spcBef>
                <a:spcPts val="600"/>
              </a:spcBef>
              <a:buClr>
                <a:srgbClr val="AC66BB"/>
              </a:buClr>
              <a:buSzPct val="85000"/>
            </a:pPr>
            <a:endParaRPr lang="ru-RU" sz="2400" i="1" dirty="0">
              <a:solidFill>
                <a:srgbClr val="000099"/>
              </a:solidFill>
              <a:latin typeface="Times New Roman" panose="02020603050405020304" pitchFamily="18" charset="0"/>
              <a:cs typeface="Times New Roman" panose="02020603050405020304" pitchFamily="18" charset="0"/>
            </a:endParaRPr>
          </a:p>
          <a:p>
            <a:pPr marL="274320" lvl="0" indent="-274320">
              <a:spcBef>
                <a:spcPts val="600"/>
              </a:spcBef>
              <a:buClr>
                <a:srgbClr val="AC66BB"/>
              </a:buClr>
              <a:buSzPct val="85000"/>
            </a:pPr>
            <a:r>
              <a:rPr lang="ru-RU" sz="2400" b="1" i="1" dirty="0" smtClean="0">
                <a:solidFill>
                  <a:srgbClr val="7030A0"/>
                </a:solidFill>
                <a:latin typeface="Times New Roman" panose="02020603050405020304" pitchFamily="18" charset="0"/>
                <a:cs typeface="Times New Roman" panose="02020603050405020304" pitchFamily="18" charset="0"/>
              </a:rPr>
              <a:t>Текстильные </a:t>
            </a:r>
            <a:r>
              <a:rPr lang="ru-RU" sz="2400" b="1" i="1" dirty="0">
                <a:solidFill>
                  <a:srgbClr val="7030A0"/>
                </a:solidFill>
                <a:latin typeface="Times New Roman" panose="02020603050405020304" pitchFamily="18" charset="0"/>
                <a:cs typeface="Times New Roman" panose="02020603050405020304" pitchFamily="18" charset="0"/>
              </a:rPr>
              <a:t>мячики на </a:t>
            </a:r>
            <a:r>
              <a:rPr lang="ru-RU" sz="2400" b="1" i="1" dirty="0" smtClean="0">
                <a:solidFill>
                  <a:srgbClr val="7030A0"/>
                </a:solidFill>
                <a:latin typeface="Times New Roman" panose="02020603050405020304" pitchFamily="18" charset="0"/>
                <a:cs typeface="Times New Roman" panose="02020603050405020304" pitchFamily="18" charset="0"/>
              </a:rPr>
              <a:t>верёвочке.</a:t>
            </a:r>
          </a:p>
          <a:p>
            <a:pPr marL="274320" lvl="0" indent="-274320">
              <a:spcBef>
                <a:spcPts val="600"/>
              </a:spcBef>
              <a:buClr>
                <a:srgbClr val="AC66BB"/>
              </a:buClr>
              <a:buSzPct val="85000"/>
            </a:pPr>
            <a:r>
              <a:rPr lang="ru-RU" sz="2400" b="1" i="1" dirty="0" smtClean="0">
                <a:solidFill>
                  <a:srgbClr val="7030A0"/>
                </a:solidFill>
                <a:latin typeface="Times New Roman" panose="02020603050405020304" pitchFamily="18" charset="0"/>
                <a:cs typeface="Times New Roman" panose="02020603050405020304" pitchFamily="18" charset="0"/>
              </a:rPr>
              <a:t>Подходящий </a:t>
            </a:r>
            <a:r>
              <a:rPr lang="ru-RU" sz="2400" b="1" i="1" dirty="0">
                <a:solidFill>
                  <a:srgbClr val="7030A0"/>
                </a:solidFill>
                <a:latin typeface="Times New Roman" panose="02020603050405020304" pitchFamily="18" charset="0"/>
                <a:cs typeface="Times New Roman" panose="02020603050405020304" pitchFamily="18" charset="0"/>
              </a:rPr>
              <a:t>возраст: с 3 месяцев до 4 лет. </a:t>
            </a:r>
            <a:endParaRPr lang="ru-RU" sz="2400" b="1" i="1" dirty="0" smtClean="0">
              <a:solidFill>
                <a:srgbClr val="7030A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428" y="4934735"/>
            <a:ext cx="11103429" cy="1569660"/>
          </a:xfrm>
          <a:prstGeom prst="rect">
            <a:avLst/>
          </a:prstGeom>
        </p:spPr>
        <p:txBody>
          <a:bodyPr wrap="square">
            <a:spAutoFit/>
          </a:bodyPr>
          <a:lstStyle/>
          <a:p>
            <a:r>
              <a:rPr lang="ru-RU" sz="2400" b="1" i="1" dirty="0" smtClean="0">
                <a:solidFill>
                  <a:srgbClr val="7030A0"/>
                </a:solidFill>
                <a:effectLst/>
                <a:latin typeface="Times New Roman" panose="02020603050405020304" pitchFamily="18" charset="0"/>
                <a:cs typeface="Times New Roman" panose="02020603050405020304" pitchFamily="18" charset="0"/>
              </a:rPr>
              <a:t>Фридрих объяснял, что мягкий шар — самый удобный для нежной детской ручки предмет. Неразвитые пальцы еще не умеют удерживать твердые угловатые предметы, такие как кубики, поэтому для этих целей лучше всего использовать мячи из шерсти.</a:t>
            </a:r>
            <a:endParaRPr lang="ru-RU" sz="2400" b="1" i="1" dirty="0">
              <a:solidFill>
                <a:srgbClr val="7030A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5704114" y="2764911"/>
            <a:ext cx="6212116" cy="1569660"/>
          </a:xfrm>
          <a:prstGeom prst="rect">
            <a:avLst/>
          </a:prstGeom>
        </p:spPr>
        <p:txBody>
          <a:bodyPr wrap="square">
            <a:spAutoFit/>
          </a:bodyPr>
          <a:lstStyle/>
          <a:p>
            <a:r>
              <a:rPr lang="ru-RU" sz="2400" b="1" i="1" dirty="0" smtClean="0">
                <a:solidFill>
                  <a:srgbClr val="7030A0"/>
                </a:solidFill>
                <a:effectLst/>
                <a:latin typeface="Times New Roman" panose="02020603050405020304" pitchFamily="18" charset="0"/>
                <a:cs typeface="Times New Roman" panose="02020603050405020304" pitchFamily="18" charset="0"/>
              </a:rPr>
              <a:t>Цель игры: знакомство с цветами; первичное понимание формы; развитие пространственного мышления; развитие мелкой моторики. </a:t>
            </a:r>
            <a:endParaRPr lang="ru-RU" sz="2400" b="1" i="1" dirty="0">
              <a:solidFill>
                <a:srgbClr val="7030A0"/>
              </a:solidFill>
              <a:latin typeface="Times New Roman" panose="02020603050405020304" pitchFamily="18" charset="0"/>
              <a:cs typeface="Times New Roman" panose="02020603050405020304" pitchFamily="18" charset="0"/>
            </a:endParaRPr>
          </a:p>
        </p:txBody>
      </p:sp>
      <p:pic>
        <p:nvPicPr>
          <p:cNvPr id="7" name="Рисунок 6" descr="Первый дар Фридриха Фребеля — разноцветные шерстяные мячи"/>
          <p:cNvPicPr/>
          <p:nvPr/>
        </p:nvPicPr>
        <p:blipFill rotWithShape="1">
          <a:blip r:embed="rId3">
            <a:extLst>
              <a:ext uri="{28A0092B-C50C-407E-A947-70E740481C1C}">
                <a14:useLocalDpi xmlns="" xmlns:a14="http://schemas.microsoft.com/office/drawing/2010/main" val="0"/>
              </a:ext>
            </a:extLst>
          </a:blip>
          <a:srcRect l="14794" r="6518"/>
          <a:stretch/>
        </p:blipFill>
        <p:spPr bwMode="auto">
          <a:xfrm>
            <a:off x="359449" y="685950"/>
            <a:ext cx="5113047" cy="4229742"/>
          </a:xfrm>
          <a:prstGeom prst="rect">
            <a:avLst/>
          </a:prstGeom>
          <a:ln>
            <a:noFill/>
          </a:ln>
          <a:effectLst>
            <a:softEdge rad="112500"/>
          </a:effectLst>
        </p:spPr>
      </p:pic>
      <p:sp>
        <p:nvSpPr>
          <p:cNvPr id="8" name="TextBox 7"/>
          <p:cNvSpPr txBox="1"/>
          <p:nvPr/>
        </p:nvSpPr>
        <p:spPr>
          <a:xfrm>
            <a:off x="5056742" y="319489"/>
            <a:ext cx="1079653" cy="369332"/>
          </a:xfrm>
          <a:prstGeom prst="rect">
            <a:avLst/>
          </a:prstGeom>
          <a:noFill/>
        </p:spPr>
        <p:txBody>
          <a:bodyPr wrap="square" rtlCol="0">
            <a:spAutoFit/>
          </a:bodyPr>
          <a:lstStyle/>
          <a:p>
            <a:r>
              <a:rPr lang="ru-RU" b="1" dirty="0" smtClean="0">
                <a:solidFill>
                  <a:srgbClr val="7030A0"/>
                </a:solidFill>
                <a:latin typeface="Times New Roman" pitchFamily="18" charset="0"/>
                <a:cs typeface="Times New Roman" pitchFamily="18" charset="0"/>
              </a:rPr>
              <a:t>БЛОК 1</a:t>
            </a:r>
            <a:endParaRPr lang="ru-RU" b="1" dirty="0">
              <a:solidFill>
                <a:srgbClr val="7030A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815536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Рисунок 2" descr="Второй дар Фридриха Фребеля — деревянные шар, кубик и цилиндр"/>
          <p:cNvPicPr/>
          <p:nvPr/>
        </p:nvPicPr>
        <p:blipFill>
          <a:blip r:embed="rId3">
            <a:extLst>
              <a:ext uri="{28A0092B-C50C-407E-A947-70E740481C1C}">
                <a14:useLocalDpi xmlns="" xmlns:a14="http://schemas.microsoft.com/office/drawing/2010/main" val="0"/>
              </a:ext>
            </a:extLst>
          </a:blip>
          <a:srcRect/>
          <a:stretch>
            <a:fillRect/>
          </a:stretch>
        </p:blipFill>
        <p:spPr bwMode="auto">
          <a:xfrm>
            <a:off x="8374743" y="0"/>
            <a:ext cx="3817256" cy="3933371"/>
          </a:xfrm>
          <a:prstGeom prst="rect">
            <a:avLst/>
          </a:prstGeom>
          <a:ln>
            <a:noFill/>
          </a:ln>
          <a:effectLst>
            <a:softEdge rad="112500"/>
          </a:effectLst>
        </p:spPr>
      </p:pic>
      <p:pic>
        <p:nvPicPr>
          <p:cNvPr id="4" name="Рисунок 3" descr="http://www.froebelgifts.com/images/froebel_gift_2.jpg"/>
          <p:cNvPicPr/>
          <p:nvPr/>
        </p:nvPicPr>
        <p:blipFill>
          <a:blip r:embed="rId4"/>
          <a:srcRect/>
          <a:stretch>
            <a:fillRect/>
          </a:stretch>
        </p:blipFill>
        <p:spPr bwMode="auto">
          <a:xfrm>
            <a:off x="0" y="20709"/>
            <a:ext cx="4107543" cy="4037429"/>
          </a:xfrm>
          <a:prstGeom prst="rect">
            <a:avLst/>
          </a:prstGeom>
          <a:ln>
            <a:noFill/>
          </a:ln>
          <a:effectLst>
            <a:softEdge rad="112500"/>
          </a:effectLst>
        </p:spPr>
      </p:pic>
      <p:sp>
        <p:nvSpPr>
          <p:cNvPr id="2" name="Прямоугольник 1"/>
          <p:cNvSpPr/>
          <p:nvPr/>
        </p:nvSpPr>
        <p:spPr>
          <a:xfrm>
            <a:off x="4107543" y="174171"/>
            <a:ext cx="4426858" cy="3724096"/>
          </a:xfrm>
          <a:prstGeom prst="rect">
            <a:avLst/>
          </a:prstGeom>
        </p:spPr>
        <p:txBody>
          <a:bodyPr wrap="square">
            <a:spAutoFit/>
          </a:bodyPr>
          <a:lstStyle/>
          <a:p>
            <a:pPr marL="274320" lvl="0" indent="-274320" algn="ctr">
              <a:spcBef>
                <a:spcPts val="600"/>
              </a:spcBef>
              <a:buClr>
                <a:srgbClr val="AC66BB"/>
              </a:buClr>
              <a:buSzPct val="85000"/>
            </a:pPr>
            <a:r>
              <a:rPr lang="ru-RU" sz="2400" b="1" i="1" dirty="0" smtClean="0">
                <a:solidFill>
                  <a:srgbClr val="C00000"/>
                </a:solidFill>
                <a:latin typeface="Times New Roman" panose="02020603050405020304" pitchFamily="18" charset="0"/>
                <a:cs typeface="Times New Roman" pitchFamily="18" charset="0"/>
              </a:rPr>
              <a:t>Второй дар </a:t>
            </a:r>
            <a:r>
              <a:rPr lang="ru-RU" sz="2400" b="1" i="1" dirty="0" err="1" smtClean="0">
                <a:solidFill>
                  <a:srgbClr val="C00000"/>
                </a:solidFill>
                <a:latin typeface="Times New Roman" pitchFamily="18" charset="0"/>
                <a:cs typeface="Times New Roman" pitchFamily="18" charset="0"/>
              </a:rPr>
              <a:t>Фребеля</a:t>
            </a:r>
            <a:endParaRPr lang="ru-RU" sz="2400" b="1" i="1" dirty="0" smtClean="0">
              <a:solidFill>
                <a:srgbClr val="C00000"/>
              </a:solidFill>
              <a:latin typeface="Times New Roman" pitchFamily="18" charset="0"/>
              <a:cs typeface="Times New Roman" pitchFamily="18" charset="0"/>
            </a:endParaRPr>
          </a:p>
          <a:p>
            <a:pPr marL="274320" lvl="0" indent="-274320">
              <a:spcBef>
                <a:spcPts val="600"/>
              </a:spcBef>
              <a:buClr>
                <a:srgbClr val="AC66BB"/>
              </a:buClr>
              <a:buSzPct val="85000"/>
            </a:pPr>
            <a:r>
              <a:rPr lang="ru-RU" sz="2400" b="1" i="1" dirty="0" smtClean="0">
                <a:solidFill>
                  <a:schemeClr val="accent6">
                    <a:lumMod val="50000"/>
                  </a:schemeClr>
                </a:solidFill>
                <a:latin typeface="Times New Roman" pitchFamily="18" charset="0"/>
                <a:cs typeface="Times New Roman" pitchFamily="18" charset="0"/>
              </a:rPr>
              <a:t> </a:t>
            </a:r>
          </a:p>
          <a:p>
            <a:pPr marL="274320" lvl="0" indent="-274320">
              <a:spcBef>
                <a:spcPts val="600"/>
              </a:spcBef>
              <a:buClr>
                <a:srgbClr val="AC66BB"/>
              </a:buClr>
              <a:buSzPct val="85000"/>
            </a:pPr>
            <a:r>
              <a:rPr lang="ru-RU" sz="2400" b="1" i="1" dirty="0" smtClean="0">
                <a:solidFill>
                  <a:srgbClr val="7030A0"/>
                </a:solidFill>
                <a:effectLst/>
                <a:latin typeface="Times New Roman" panose="02020603050405020304" pitchFamily="18" charset="0"/>
                <a:cs typeface="Times New Roman" panose="02020603050405020304" pitchFamily="18" charset="0"/>
              </a:rPr>
              <a:t>Основные тела: куб, цилиндр и шар Возраст: с 2 лет. </a:t>
            </a:r>
          </a:p>
          <a:p>
            <a:pPr marL="274320" lvl="0" indent="-274320">
              <a:spcBef>
                <a:spcPts val="600"/>
              </a:spcBef>
              <a:buClr>
                <a:srgbClr val="AC66BB"/>
              </a:buClr>
              <a:buSzPct val="85000"/>
            </a:pPr>
            <a:endParaRPr lang="ru-RU" sz="2400" b="1" i="1" dirty="0" smtClean="0">
              <a:solidFill>
                <a:srgbClr val="7030A0"/>
              </a:solidFill>
              <a:effectLst/>
              <a:latin typeface="Times New Roman" panose="02020603050405020304" pitchFamily="18" charset="0"/>
              <a:cs typeface="Times New Roman" panose="02020603050405020304" pitchFamily="18" charset="0"/>
            </a:endParaRPr>
          </a:p>
          <a:p>
            <a:pPr marL="274320" lvl="0" indent="-274320">
              <a:spcBef>
                <a:spcPts val="600"/>
              </a:spcBef>
              <a:buClr>
                <a:srgbClr val="AC66BB"/>
              </a:buClr>
              <a:buSzPct val="85000"/>
            </a:pPr>
            <a:r>
              <a:rPr lang="ru-RU" sz="2400" b="1" i="1" dirty="0" smtClean="0">
                <a:solidFill>
                  <a:srgbClr val="7030A0"/>
                </a:solidFill>
                <a:effectLst/>
                <a:latin typeface="Times New Roman" panose="02020603050405020304" pitchFamily="18" charset="0"/>
                <a:cs typeface="Times New Roman" panose="02020603050405020304" pitchFamily="18" charset="0"/>
              </a:rPr>
              <a:t>Цель игры:  знакомство  с формами и свойствами предметов; развитие исследовательских навыков.</a:t>
            </a:r>
            <a:endParaRPr lang="ru-RU" sz="2400" b="1" i="1" dirty="0" smtClean="0">
              <a:solidFill>
                <a:srgbClr val="7030A0"/>
              </a:solidFill>
              <a:latin typeface="Times New Roman" pitchFamily="18" charset="0"/>
              <a:cs typeface="Times New Roman" pitchFamily="18" charset="0"/>
            </a:endParaRPr>
          </a:p>
        </p:txBody>
      </p:sp>
      <p:sp>
        <p:nvSpPr>
          <p:cNvPr id="5" name="Прямоугольник 4"/>
          <p:cNvSpPr/>
          <p:nvPr/>
        </p:nvSpPr>
        <p:spPr>
          <a:xfrm rot="10800000" flipV="1">
            <a:off x="624113" y="4208131"/>
            <a:ext cx="10958285" cy="1938992"/>
          </a:xfrm>
          <a:prstGeom prst="rect">
            <a:avLst/>
          </a:prstGeom>
        </p:spPr>
        <p:txBody>
          <a:bodyPr wrap="square">
            <a:spAutoFit/>
          </a:bodyPr>
          <a:lstStyle/>
          <a:p>
            <a:r>
              <a:rPr lang="ru-RU" b="0" i="0" dirty="0" smtClean="0">
                <a:solidFill>
                  <a:srgbClr val="383838"/>
                </a:solidFill>
                <a:effectLst/>
                <a:latin typeface="Open Sans"/>
              </a:rPr>
              <a:t> </a:t>
            </a:r>
            <a:r>
              <a:rPr lang="ru-RU" b="0" i="0" dirty="0" smtClean="0">
                <a:solidFill>
                  <a:srgbClr val="7030A0"/>
                </a:solidFill>
                <a:effectLst/>
                <a:latin typeface="Open Sans"/>
              </a:rPr>
              <a:t> </a:t>
            </a:r>
            <a:r>
              <a:rPr lang="ru-RU" sz="2400" b="1" i="1" dirty="0" smtClean="0">
                <a:solidFill>
                  <a:srgbClr val="7030A0"/>
                </a:solidFill>
                <a:effectLst/>
                <a:latin typeface="Times New Roman" panose="02020603050405020304" pitchFamily="18" charset="0"/>
                <a:cs typeface="Times New Roman" panose="02020603050405020304" pitchFamily="18" charset="0"/>
              </a:rPr>
              <a:t>Куб — квадратный и устойчивый, это символ покоя. На какую сторону его ни положи, он будет оставаться на своем месте. Шар - круглый и считается символом движения. Как его ни установи на ровной поверхности, он не останется на месте. Цилиндр совмещает в себе и куб, и шар. Он может быть устойчивым, но может и кататься.</a:t>
            </a:r>
            <a:endParaRPr lang="ru-RU" sz="24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090820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kartinkinaden.ru/uploads/posts/2021-01/1610889616_12-p-fon-dlya-prezentatsii-o-sporte-2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1999" cy="6860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5863771" y="522514"/>
            <a:ext cx="5573485" cy="3600986"/>
          </a:xfrm>
          <a:prstGeom prst="rect">
            <a:avLst/>
          </a:prstGeom>
        </p:spPr>
        <p:txBody>
          <a:bodyPr wrap="square">
            <a:spAutoFit/>
          </a:bodyPr>
          <a:lstStyle/>
          <a:p>
            <a:pPr marL="274320" lvl="0" indent="-274320">
              <a:spcBef>
                <a:spcPts val="600"/>
              </a:spcBef>
              <a:buClr>
                <a:srgbClr val="AC66BB"/>
              </a:buClr>
              <a:buSzPct val="85000"/>
            </a:pPr>
            <a:r>
              <a:rPr lang="ru-RU" sz="2400" b="1" i="1" dirty="0" smtClean="0">
                <a:solidFill>
                  <a:srgbClr val="C00000"/>
                </a:solidFill>
                <a:latin typeface="Times New Roman" panose="02020603050405020304" pitchFamily="18" charset="0"/>
                <a:cs typeface="Times New Roman" panose="02020603050405020304" pitchFamily="18" charset="0"/>
              </a:rPr>
              <a:t>Дар третий Фрёбеля</a:t>
            </a:r>
          </a:p>
          <a:p>
            <a:pPr marL="274320" lvl="0" indent="-274320">
              <a:spcBef>
                <a:spcPts val="600"/>
              </a:spcBef>
              <a:buClr>
                <a:srgbClr val="AC66BB"/>
              </a:buClr>
              <a:buSzPct val="85000"/>
            </a:pPr>
            <a:endParaRPr lang="ru-RU" sz="1600" b="1" i="1" dirty="0" smtClean="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274320" lvl="0" indent="-274320">
              <a:spcBef>
                <a:spcPts val="600"/>
              </a:spcBef>
              <a:buClr>
                <a:srgbClr val="AC66BB"/>
              </a:buClr>
              <a:buSzPct val="85000"/>
            </a:pPr>
            <a:r>
              <a:rPr lang="ru-RU" sz="2400" b="1" i="1" dirty="0">
                <a:solidFill>
                  <a:srgbClr val="7030A0"/>
                </a:solidFill>
                <a:latin typeface="Times New Roman" panose="02020603050405020304" pitchFamily="18" charset="0"/>
                <a:cs typeface="Times New Roman" panose="02020603050405020304" pitchFamily="18" charset="0"/>
              </a:rPr>
              <a:t>Куб из кубиков (куб, разбитый на 8 кубиков)  </a:t>
            </a:r>
            <a:endParaRPr lang="ru-RU" sz="2400" b="1" i="1" dirty="0" smtClean="0">
              <a:solidFill>
                <a:srgbClr val="7030A0"/>
              </a:solidFill>
              <a:latin typeface="Times New Roman" panose="02020603050405020304" pitchFamily="18" charset="0"/>
              <a:cs typeface="Times New Roman" panose="02020603050405020304" pitchFamily="18" charset="0"/>
            </a:endParaRPr>
          </a:p>
          <a:p>
            <a:pPr marL="274320" lvl="0" indent="-274320">
              <a:spcBef>
                <a:spcPts val="600"/>
              </a:spcBef>
              <a:buClr>
                <a:srgbClr val="AC66BB"/>
              </a:buClr>
              <a:buSzPct val="85000"/>
            </a:pPr>
            <a:r>
              <a:rPr lang="ru-RU" sz="2400" b="1" i="1" dirty="0" smtClean="0">
                <a:solidFill>
                  <a:srgbClr val="7030A0"/>
                </a:solidFill>
                <a:effectLst/>
                <a:latin typeface="Times New Roman" panose="02020603050405020304" pitchFamily="18" charset="0"/>
                <a:cs typeface="Times New Roman" panose="02020603050405020304" pitchFamily="18" charset="0"/>
              </a:rPr>
              <a:t>Возраст: от 3 лет. </a:t>
            </a:r>
          </a:p>
          <a:p>
            <a:pPr marL="274320" lvl="0" indent="-274320">
              <a:spcBef>
                <a:spcPts val="600"/>
              </a:spcBef>
              <a:buClr>
                <a:srgbClr val="AC66BB"/>
              </a:buClr>
              <a:buSzPct val="85000"/>
            </a:pPr>
            <a:r>
              <a:rPr lang="ru-RU" sz="2400" b="1" i="1" dirty="0" smtClean="0">
                <a:solidFill>
                  <a:srgbClr val="7030A0"/>
                </a:solidFill>
                <a:effectLst/>
                <a:latin typeface="Times New Roman" panose="02020603050405020304" pitchFamily="18" charset="0"/>
                <a:cs typeface="Times New Roman" panose="02020603050405020304" pitchFamily="18" charset="0"/>
              </a:rPr>
              <a:t>Цель игры: понимание целого и частей («сложное единство»); развитие творческих способностей; развитие координации; понимание симметрии</a:t>
            </a:r>
            <a:endParaRPr lang="ru-RU" sz="2400" b="1" i="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812801" y="4528457"/>
            <a:ext cx="10856686" cy="1938992"/>
          </a:xfrm>
          <a:prstGeom prst="rect">
            <a:avLst/>
          </a:prstGeom>
        </p:spPr>
        <p:txBody>
          <a:bodyPr wrap="square">
            <a:spAutoFit/>
          </a:bodyPr>
          <a:lstStyle/>
          <a:p>
            <a:r>
              <a:rPr lang="ru-RU" sz="2400" b="1" i="1" dirty="0" smtClean="0">
                <a:solidFill>
                  <a:srgbClr val="7030A0"/>
                </a:solidFill>
                <a:effectLst/>
                <a:latin typeface="Times New Roman" panose="02020603050405020304" pitchFamily="18" charset="0"/>
                <a:cs typeface="Times New Roman" panose="02020603050405020304" pitchFamily="18" charset="0"/>
              </a:rPr>
              <a:t>Обучаясь с этим кубом, ребенок познает, что каждый предмет может состоять из разных деталей, которые вместе образуют единое целое. Он пробует разные формы, развивает творческие способности, учится собирать большие предметы из маленьких частей. Это первый геометрический конструктор в жизни малыша.</a:t>
            </a:r>
            <a:endParaRPr lang="ru-RU" sz="2400" b="1" i="1" dirty="0">
              <a:solidFill>
                <a:srgbClr val="7030A0"/>
              </a:solidFill>
              <a:latin typeface="Times New Roman" panose="02020603050405020304" pitchFamily="18" charset="0"/>
              <a:cs typeface="Times New Roman" panose="02020603050405020304" pitchFamily="18" charset="0"/>
            </a:endParaRPr>
          </a:p>
        </p:txBody>
      </p:sp>
      <p:pic>
        <p:nvPicPr>
          <p:cNvPr id="5" name="Рисунок 4" descr="Третий дар — куб, состоящий из 8 кубиков"/>
          <p:cNvPicPr/>
          <p:nvPr/>
        </p:nvPicPr>
        <p:blipFill rotWithShape="1">
          <a:blip r:embed="rId3">
            <a:extLst>
              <a:ext uri="{28A0092B-C50C-407E-A947-70E740481C1C}">
                <a14:useLocalDpi xmlns="" xmlns:a14="http://schemas.microsoft.com/office/drawing/2010/main" val="0"/>
              </a:ext>
            </a:extLst>
          </a:blip>
          <a:srcRect l="17243" r="13162"/>
          <a:stretch/>
        </p:blipFill>
        <p:spPr bwMode="auto">
          <a:xfrm>
            <a:off x="565183" y="521642"/>
            <a:ext cx="4528456" cy="3556000"/>
          </a:xfrm>
          <a:prstGeom prst="rect">
            <a:avLst/>
          </a:prstGeom>
          <a:ln>
            <a:noFill/>
          </a:ln>
          <a:effectLst>
            <a:softEdge rad="112500"/>
          </a:effectLst>
        </p:spPr>
      </p:pic>
    </p:spTree>
    <p:extLst>
      <p:ext uri="{BB962C8B-B14F-4D97-AF65-F5344CB8AC3E}">
        <p14:creationId xmlns="" xmlns:p14="http://schemas.microsoft.com/office/powerpoint/2010/main" val="209166106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1285</TotalTime>
  <Words>1318</Words>
  <Application>Microsoft Office PowerPoint</Application>
  <PresentationFormat>Произвольный</PresentationFormat>
  <Paragraphs>117</Paragraphs>
  <Slides>40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Image&amp;Matros ®</dc:creator>
  <cp:lastModifiedBy>пк</cp:lastModifiedBy>
  <cp:revision>262</cp:revision>
  <dcterms:created xsi:type="dcterms:W3CDTF">2021-04-25T10:24:41Z</dcterms:created>
  <dcterms:modified xsi:type="dcterms:W3CDTF">2024-01-12T11:45:13Z</dcterms:modified>
</cp:coreProperties>
</file>