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6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_rels/notesSlide16.xml.rels" ContentType="application/vnd.openxmlformats-package.relationships+xml"/>
  <Override PartName="/ppt/notesSlides/_rels/notesSlide26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media/image53.jpeg" ContentType="image/jpeg"/>
  <Override PartName="/ppt/media/image1.jpeg" ContentType="image/jpeg"/>
  <Override PartName="/ppt/media/image56.jpeg" ContentType="image/jpeg"/>
  <Override PartName="/ppt/media/image2.png" ContentType="image/png"/>
  <Override PartName="/ppt/media/image4.jpeg" ContentType="image/jpeg"/>
  <Override PartName="/ppt/media/image55.jpeg" ContentType="image/jpeg"/>
  <Override PartName="/ppt/media/image3.jpeg" ContentType="image/jpeg"/>
  <Override PartName="/ppt/media/image5.jpeg" ContentType="image/jpeg"/>
  <Override PartName="/ppt/media/image57.jpeg" ContentType="image/jpeg"/>
  <Override PartName="/ppt/media/image6.jpeg" ContentType="image/jpeg"/>
  <Override PartName="/ppt/media/image58.jpeg" ContentType="image/jpeg"/>
  <Override PartName="/ppt/media/image7.jpeg" ContentType="image/jpeg"/>
  <Override PartName="/ppt/media/image59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76.png" ContentType="image/pn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2.png" ContentType="image/png"/>
  <Override PartName="/ppt/media/image31.jpeg" ContentType="image/jpeg"/>
  <Override PartName="/ppt/media/image33.png" ContentType="image/png"/>
  <Override PartName="/ppt/media/image48.jpeg" ContentType="image/jpeg"/>
  <Override PartName="/ppt/media/image34.png" ContentType="image/pn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60.png" ContentType="image/png"/>
  <Override PartName="/ppt/media/image45.jpeg" ContentType="image/jpeg"/>
  <Override PartName="/ppt/media/image46.jpeg" ContentType="image/jpeg"/>
  <Override PartName="/ppt/media/image47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png" ContentType="image/png"/>
  <Override PartName="/ppt/media/image54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7.png" ContentType="image/png"/>
  <Override PartName="/ppt/media/image78.jpeg" ContentType="image/jpeg"/>
  <Override PartName="/ppt/media/image79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0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/>
            <a:fld id="{417A1887-372D-4E37-B22C-AF6491D087F4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E95402E-D8F0-4DFC-80B2-D1C6E1239A41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8A44786-3D6A-4563-865F-E55F295B907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31E7EEA8-5A71-41C8-8805-949569180422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29.1.24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340DBDC-AA8F-470A-A730-30700EEF491A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1B89A881-8445-4368-8587-9613BAE9A00B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29.1.24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7225CC8-B438-4373-A9BC-2C18641B26FB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5323CFB-E44C-440A-9082-28D813E89D8E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29.1.24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B9F9A88-8BD7-4338-9370-4799775D7C1E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1D073595-6239-451F-9990-752D74D5F975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29.1.24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8A29796-CD28-4F65-9953-1BB6A4897B98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343080" indent="-343080">
              <a:spcBef>
                <a:spcPts val="799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spcBef>
                <a:spcPts val="700"/>
              </a:spcBef>
              <a:buClr>
                <a:srgbClr val="000000"/>
              </a:buClr>
              <a:buFont typeface="Arial"/>
              <a:buChar char="–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Bef>
                <a:spcPts val="601"/>
              </a:spcBef>
              <a:buClr>
                <a:srgbClr val="000000"/>
              </a:buClr>
              <a:buFont typeface="Arial"/>
              <a:buChar char="•"/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Bef>
                <a:spcPts val="499"/>
              </a:spcBef>
              <a:buClr>
                <a:srgbClr val="000000"/>
              </a:buClr>
              <a:buFont typeface="Arial"/>
              <a:buChar char="–"/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Bef>
                <a:spcPts val="499"/>
              </a:spcBef>
              <a:buClr>
                <a:srgbClr val="000000"/>
              </a:buClr>
              <a:buFont typeface="Arial"/>
              <a:buChar char="»"/>
              <a:tabLst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Bef>
                <a:spcPts val="499"/>
              </a:spcBef>
              <a:buClr>
                <a:srgbClr val="000000"/>
              </a:buClr>
              <a:buFont typeface="Arial"/>
              <a:buChar char="»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Bef>
                <a:spcPts val="499"/>
              </a:spcBef>
              <a:buClr>
                <a:srgbClr val="000000"/>
              </a:buClr>
              <a:buFont typeface="Arial"/>
              <a:buChar char="»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slideLayout" Target="../slideLayouts/slideLayout4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jpeg"/><Relationship Id="rId3" Type="http://schemas.openxmlformats.org/officeDocument/2006/relationships/image" Target="../media/image58.jpeg"/><Relationship Id="rId4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png"/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jpeg"/><Relationship Id="rId3" Type="http://schemas.openxmlformats.org/officeDocument/2006/relationships/slideLayout" Target="../slideLayouts/slideLayout4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jpeg"/><Relationship Id="rId3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jpeg"/><Relationship Id="rId3" Type="http://schemas.openxmlformats.org/officeDocument/2006/relationships/image" Target="../media/image69.jpeg"/><Relationship Id="rId4" Type="http://schemas.openxmlformats.org/officeDocument/2006/relationships/slideLayout" Target="../slideLayouts/slideLayout4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image" Target="../media/image71.jpeg"/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slideLayout" Target="../slideLayouts/slideLayout4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jpe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png"/><Relationship Id="rId3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4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4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4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4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360" y="-16200"/>
            <a:ext cx="12191760" cy="6874200"/>
          </a:xfrm>
          <a:prstGeom prst="rect">
            <a:avLst/>
          </a:prstGeom>
          <a:ln w="0">
            <a:noFill/>
          </a:ln>
        </p:spPr>
      </p:pic>
      <p:pic>
        <p:nvPicPr>
          <p:cNvPr id="210" name="" descr=""/>
          <p:cNvPicPr/>
          <p:nvPr/>
        </p:nvPicPr>
        <p:blipFill>
          <a:blip r:embed="rId2"/>
          <a:stretch/>
        </p:blipFill>
        <p:spPr>
          <a:xfrm>
            <a:off x="1985040" y="813240"/>
            <a:ext cx="8256960" cy="4946760"/>
          </a:xfrm>
          <a:prstGeom prst="rect">
            <a:avLst/>
          </a:prstGeom>
          <a:ln w="144000">
            <a:solidFill>
              <a:srgbClr val="ffb66c"/>
            </a:solidFill>
            <a:miter/>
          </a:ln>
        </p:spPr>
      </p:pic>
      <p:sp>
        <p:nvSpPr>
          <p:cNvPr id="211" name="Favorite- 1"/>
          <p:cNvSpPr txBox="1"/>
          <p:nvPr/>
        </p:nvSpPr>
        <p:spPr>
          <a:xfrm>
            <a:off x="3060000" y="813240"/>
            <a:ext cx="3420000" cy="900000"/>
          </a:xfrm>
          <a:prstGeom prst="rect">
            <a:avLst/>
          </a:prstGeom>
        </p:spPr>
        <p:txBody>
          <a:bodyPr wrap="none" lIns="99720" rIns="99720" tIns="56520" bIns="56520" anchor="ctr" anchorCtr="1">
            <a:prstTxWarp prst="textInflate">
              <a:avLst>
                <a:gd name="adj" fmla="val 21528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n w="29160">
                  <a:solidFill>
                    <a:srgbClr val="ea7500"/>
                  </a:solidFill>
                  <a:miter/>
                </a:ln>
                <a:solidFill>
                  <a:srgbClr val="ff972f">
                    <a:alpha val="50000"/>
                  </a:srgbClr>
                </a:solidFill>
                <a:latin typeface="Noto Sans"/>
                <a:ea typeface="MS Gothic"/>
              </a:rPr>
              <a:t>1944-2024</a:t>
            </a:r>
            <a:endParaRPr b="1" lang="ru-RU" sz="2400" spc="-1" strike="noStrike">
              <a:ln w="29160">
                <a:solidFill>
                  <a:srgbClr val="ea7500"/>
                </a:solidFill>
                <a:miter/>
              </a:ln>
              <a:solidFill>
                <a:srgbClr val="ff972f">
                  <a:alpha val="50000"/>
                </a:srgbClr>
              </a:solidFill>
              <a:latin typeface="Noto Sans"/>
              <a:ea typeface="MS Gothic"/>
            </a:endParaRPr>
          </a:p>
        </p:txBody>
      </p:sp>
      <p:sp>
        <p:nvSpPr>
          <p:cNvPr id="212" name="Outline 1"/>
          <p:cNvSpPr txBox="1"/>
          <p:nvPr/>
        </p:nvSpPr>
        <p:spPr>
          <a:xfrm>
            <a:off x="3240000" y="4680000"/>
            <a:ext cx="2700000" cy="720000"/>
          </a:xfrm>
          <a:prstGeom prst="rect">
            <a:avLst/>
          </a:prstGeom>
        </p:spPr>
        <p:txBody>
          <a:bodyPr wrap="none" lIns="99720" rIns="99720" tIns="56880" bIns="56880" anchor="ctr" anchorCtr="1">
            <a:prstTxWarp prst="textStop">
              <a:avLst>
                <a:gd name="adj" fmla="val 12500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n cap="rnd" w="28800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dist="51420" dir="2700000" blurRad="0" rotWithShape="0">
                    <a:srgbClr val="808080"/>
                  </a:outerShdw>
                </a:effectLst>
                <a:latin typeface="Noto Sans"/>
                <a:ea typeface="MS Gothic"/>
              </a:rPr>
              <a:t>70 лет</a:t>
            </a:r>
            <a:endParaRPr b="1" lang="ru-RU" sz="2400" spc="-1" strike="noStrike">
              <a:ln cap="rnd" w="28800">
                <a:solidFill>
                  <a:srgbClr val="000000"/>
                </a:solidFill>
                <a:round/>
              </a:ln>
              <a:solidFill>
                <a:srgbClr val="ff0000"/>
              </a:solidFill>
              <a:effectLst>
                <a:outerShdw dist="51420" dir="2700000" blurRad="0" rotWithShape="0">
                  <a:srgbClr val="808080"/>
                </a:outerShdw>
              </a:effectLst>
              <a:latin typeface="Noto Sans"/>
              <a:ea typeface="MS Gothic"/>
            </a:endParaRPr>
          </a:p>
        </p:txBody>
      </p:sp>
    </p:spTree>
  </p:cSld>
  <mc:AlternateContent>
    <mc:Choice Requires="p14">
      <p:transition spd="slow" p14:dur="2000">
        <p:wipe dir="l"/>
      </p:transition>
    </mc:Choice>
    <mc:Fallback>
      <p:transition spd="slow">
        <p:wipe dir="l"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9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360" y="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248" name="Rectangle 4"/>
          <p:cNvSpPr/>
          <p:nvPr/>
        </p:nvSpPr>
        <p:spPr>
          <a:xfrm>
            <a:off x="5086440" y="2919240"/>
            <a:ext cx="1219212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Rectangle 5"/>
          <p:cNvSpPr/>
          <p:nvPr/>
        </p:nvSpPr>
        <p:spPr>
          <a:xfrm>
            <a:off x="4927680" y="2733840"/>
            <a:ext cx="1219212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0" name="Picture 28" descr="http://supernew.ej.ru/upimg/m_6056.jpg"/>
          <p:cNvPicPr/>
          <p:nvPr/>
        </p:nvPicPr>
        <p:blipFill>
          <a:blip r:embed="rId2"/>
          <a:stretch/>
        </p:blipFill>
        <p:spPr>
          <a:xfrm>
            <a:off x="900000" y="900000"/>
            <a:ext cx="4648320" cy="4320000"/>
          </a:xfrm>
          <a:prstGeom prst="rect">
            <a:avLst/>
          </a:prstGeom>
          <a:ln w="0">
            <a:noFill/>
          </a:ln>
        </p:spPr>
      </p:pic>
      <p:pic>
        <p:nvPicPr>
          <p:cNvPr id="251" name="Рисунок 22" descr="http://www.epochtimes.ru/images/stories/01/differents/105_07011616.jpg"/>
          <p:cNvPicPr/>
          <p:nvPr/>
        </p:nvPicPr>
        <p:blipFill>
          <a:blip r:embed="rId3"/>
          <a:stretch/>
        </p:blipFill>
        <p:spPr>
          <a:xfrm>
            <a:off x="7197480" y="720000"/>
            <a:ext cx="3962520" cy="4572000"/>
          </a:xfrm>
          <a:prstGeom prst="rect">
            <a:avLst/>
          </a:prstGeom>
          <a:ln w="0">
            <a:noFill/>
          </a:ln>
        </p:spPr>
      </p:pic>
      <p:sp>
        <p:nvSpPr>
          <p:cNvPr id="252" name=""/>
          <p:cNvSpPr txBox="1"/>
          <p:nvPr/>
        </p:nvSpPr>
        <p:spPr>
          <a:xfrm>
            <a:off x="900000" y="5580000"/>
            <a:ext cx="10260000" cy="90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ru-RU" sz="2200" spc="-1" strike="noStrike">
                <a:latin typeface="Times New Roman"/>
              </a:rPr>
              <a:t>Люди  падали от слабости на улицах, дома, на работе. </a:t>
            </a:r>
            <a:endParaRPr b="0" lang="ru-RU" sz="2200" spc="-1" strike="noStrike">
              <a:latin typeface="Arial"/>
            </a:endParaRPr>
          </a:p>
        </p:txBody>
      </p:sp>
    </p:spTree>
  </p:cSld>
  <p:transition spd="slow">
    <p:split dir="out" orient="vert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31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0" y="-1548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254" name="PlaceHolder 1"/>
          <p:cNvSpPr>
            <a:spLocks noGrp="1"/>
          </p:cNvSpPr>
          <p:nvPr>
            <p:ph/>
          </p:nvPr>
        </p:nvSpPr>
        <p:spPr>
          <a:xfrm>
            <a:off x="6742440" y="132840"/>
            <a:ext cx="4417560" cy="4907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432000" indent="-324000"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200" spc="-1" strike="noStrike">
                <a:solidFill>
                  <a:srgbClr val="000000"/>
                </a:solidFill>
                <a:latin typeface="Times New Roman"/>
              </a:rPr>
              <a:t>Ленинградцы</a:t>
            </a:r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находили в себе силы делать оружие, варить сталь, ремонтировать</a:t>
            </a: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танки, тушить пожары, одним словом, бороться!</a:t>
            </a:r>
            <a:r>
              <a:rPr b="1" i="1" lang="ru-RU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5" name="Picture 30" descr="http://o.foto.radikal.ru/0701/6287a6797cfb.jpg"/>
          <p:cNvPicPr/>
          <p:nvPr/>
        </p:nvPicPr>
        <p:blipFill>
          <a:blip r:embed="rId2"/>
          <a:stretch/>
        </p:blipFill>
        <p:spPr>
          <a:xfrm>
            <a:off x="360000" y="314640"/>
            <a:ext cx="5220000" cy="2925360"/>
          </a:xfrm>
          <a:prstGeom prst="rect">
            <a:avLst/>
          </a:prstGeom>
          <a:ln w="0">
            <a:noFill/>
          </a:ln>
        </p:spPr>
      </p:pic>
      <p:sp>
        <p:nvSpPr>
          <p:cNvPr id="256" name="Rectangle 2"/>
          <p:cNvSpPr/>
          <p:nvPr/>
        </p:nvSpPr>
        <p:spPr>
          <a:xfrm>
            <a:off x="4762440" y="2762280"/>
            <a:ext cx="1219212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7" name="Содержимое 3" descr="Дети.jpg"/>
          <p:cNvPicPr/>
          <p:nvPr/>
        </p:nvPicPr>
        <p:blipFill>
          <a:blip r:embed="rId3"/>
          <a:stretch/>
        </p:blipFill>
        <p:spPr>
          <a:xfrm>
            <a:off x="360000" y="3600000"/>
            <a:ext cx="5220000" cy="288000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32" descr="http://www.lihachev.ru/pic/preview/157_3.jpg"/>
          <p:cNvPicPr/>
          <p:nvPr/>
        </p:nvPicPr>
        <p:blipFill>
          <a:blip r:embed="rId4"/>
          <a:stretch/>
        </p:blipFill>
        <p:spPr>
          <a:xfrm>
            <a:off x="6480000" y="3472560"/>
            <a:ext cx="5122440" cy="2827440"/>
          </a:xfrm>
          <a:prstGeom prst="rect">
            <a:avLst/>
          </a:prstGeom>
          <a:ln w="0">
            <a:noFill/>
          </a:ln>
        </p:spPr>
      </p:pic>
    </p:spTree>
  </p:cSld>
  <p:transition spd="slow">
    <p:split dir="out" orient="vert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icture 26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0" y="-1548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27400" y="537336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i="1" lang="ru-RU" sz="2200" spc="-1" strike="noStrike">
                <a:latin typeface="Times New Roman"/>
              </a:rPr>
              <a:t>Несмотря на тяжелое время. Работали школы. И те дети, которые могли ходить, учились. И это тоже был подвиг маленьких ленинградцев.</a:t>
            </a:r>
            <a:endParaRPr b="0" i="1" lang="ru-RU" sz="2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1" name="" descr=""/>
          <p:cNvPicPr/>
          <p:nvPr/>
        </p:nvPicPr>
        <p:blipFill>
          <a:blip r:embed="rId2"/>
          <a:stretch/>
        </p:blipFill>
        <p:spPr>
          <a:xfrm>
            <a:off x="7200000" y="360000"/>
            <a:ext cx="4500000" cy="3060000"/>
          </a:xfrm>
          <a:prstGeom prst="rect">
            <a:avLst/>
          </a:prstGeom>
          <a:ln w="0">
            <a:noFill/>
          </a:ln>
        </p:spPr>
      </p:pic>
      <p:pic>
        <p:nvPicPr>
          <p:cNvPr id="262" name="" descr=""/>
          <p:cNvPicPr/>
          <p:nvPr/>
        </p:nvPicPr>
        <p:blipFill>
          <a:blip r:embed="rId3"/>
          <a:stretch/>
        </p:blipFill>
        <p:spPr>
          <a:xfrm>
            <a:off x="225360" y="360000"/>
            <a:ext cx="4454640" cy="3089520"/>
          </a:xfrm>
          <a:prstGeom prst="rect">
            <a:avLst/>
          </a:prstGeom>
          <a:ln w="0">
            <a:noFill/>
          </a:ln>
        </p:spPr>
      </p:pic>
      <p:pic>
        <p:nvPicPr>
          <p:cNvPr id="263" name="" descr=""/>
          <p:cNvPicPr/>
          <p:nvPr/>
        </p:nvPicPr>
        <p:blipFill>
          <a:blip r:embed="rId4"/>
          <a:stretch/>
        </p:blipFill>
        <p:spPr>
          <a:xfrm>
            <a:off x="3200760" y="2880000"/>
            <a:ext cx="4899240" cy="275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icture 37"/>
          <p:cNvSpPr txBox="1"/>
          <p:nvPr/>
        </p:nvSpPr>
        <p:spPr>
          <a:xfrm>
            <a:off x="0" y="0"/>
            <a:ext cx="12191760" cy="687420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txBody>
          <a:bodyPr lIns="90000" rIns="90000" tIns="45000" bIns="45000" anchor="t" anchorCtr="1">
            <a:noAutofit/>
          </a:bodyPr>
          <a:p>
            <a:endParaRPr b="0" lang="ru-RU" sz="1800" spc="-1" strike="noStrike">
              <a:latin typeface="Arial"/>
            </a:endParaRPr>
          </a:p>
          <a:p>
            <a:r>
              <a:rPr b="1" i="1" lang="ru-RU" sz="2200" spc="-1" strike="noStrike">
                <a:latin typeface="Times New Roman"/>
              </a:rPr>
              <a:t>В школах и бомбоубежищах, где проводились занятия, стоял такой мороз, </a:t>
            </a:r>
            <a:endParaRPr b="0" lang="ru-RU" sz="2200" spc="-1" strike="noStrike">
              <a:latin typeface="Arial"/>
            </a:endParaRPr>
          </a:p>
          <a:p>
            <a:r>
              <a:rPr b="1" i="1" lang="ru-RU" sz="2200" spc="-1" strike="noStrike">
                <a:latin typeface="Times New Roman"/>
              </a:rPr>
              <a:t>что замерзали чернила. Ученики сидели в пальто, шапках и рукавицах. Руки коченели, </a:t>
            </a:r>
            <a:endParaRPr b="0" lang="ru-RU" sz="2200" spc="-1" strike="noStrike">
              <a:latin typeface="Arial"/>
            </a:endParaRPr>
          </a:p>
          <a:p>
            <a:r>
              <a:rPr b="1" i="1" lang="ru-RU" sz="2200" spc="-1" strike="noStrike">
                <a:latin typeface="Times New Roman"/>
              </a:rPr>
              <a:t>Карандаш выскальзывал из пальцев. Дети шатались от голода. У всех была общая </a:t>
            </a:r>
            <a:endParaRPr b="0" lang="ru-RU" sz="2200" spc="-1" strike="noStrike">
              <a:latin typeface="Arial"/>
            </a:endParaRPr>
          </a:p>
          <a:p>
            <a:r>
              <a:rPr b="1" i="1" lang="ru-RU" sz="2200" spc="-1" strike="noStrike">
                <a:latin typeface="Times New Roman"/>
              </a:rPr>
              <a:t>Болезнь-дистрофия, к которой прибавлялась и цинга.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265" name="" descr=""/>
          <p:cNvPicPr/>
          <p:nvPr/>
        </p:nvPicPr>
        <p:blipFill>
          <a:blip r:embed="rId2"/>
          <a:stretch/>
        </p:blipFill>
        <p:spPr>
          <a:xfrm>
            <a:off x="142920" y="1800000"/>
            <a:ext cx="4357080" cy="3354120"/>
          </a:xfrm>
          <a:prstGeom prst="rect">
            <a:avLst/>
          </a:prstGeom>
          <a:ln w="108000">
            <a:solidFill>
              <a:srgbClr val="ff7a1f"/>
            </a:solidFill>
            <a:miter/>
          </a:ln>
        </p:spPr>
      </p:pic>
      <p:pic>
        <p:nvPicPr>
          <p:cNvPr id="266" name="" descr=""/>
          <p:cNvPicPr/>
          <p:nvPr/>
        </p:nvPicPr>
        <p:blipFill>
          <a:blip r:embed="rId3"/>
          <a:stretch/>
        </p:blipFill>
        <p:spPr>
          <a:xfrm>
            <a:off x="7560000" y="1620000"/>
            <a:ext cx="4449960" cy="3420000"/>
          </a:xfrm>
          <a:prstGeom prst="rect">
            <a:avLst/>
          </a:prstGeom>
          <a:ln w="108000">
            <a:solidFill>
              <a:srgbClr val="ff7a1f"/>
            </a:solidFill>
            <a:miter/>
          </a:ln>
        </p:spPr>
      </p:pic>
      <p:pic>
        <p:nvPicPr>
          <p:cNvPr id="267" name="Picture 42" descr="https://ucarecdn.com/5e606f62-7b97-42ed-82f6-0cc315dfef16/BlR_1.jpg"/>
          <p:cNvPicPr/>
          <p:nvPr/>
        </p:nvPicPr>
        <p:blipFill>
          <a:blip r:embed="rId4"/>
          <a:stretch/>
        </p:blipFill>
        <p:spPr>
          <a:xfrm>
            <a:off x="4500000" y="3704040"/>
            <a:ext cx="3504240" cy="3153960"/>
          </a:xfrm>
          <a:prstGeom prst="rect">
            <a:avLst/>
          </a:prstGeom>
          <a:ln w="108000">
            <a:solidFill>
              <a:srgbClr val="ff7a1f"/>
            </a:solidFill>
            <a:miter/>
          </a:ln>
          <a:effectLst>
            <a:glow rad="228600">
              <a:srgbClr val="ff7a1f">
                <a:alpha val="40000"/>
              </a:srgbClr>
            </a:glow>
          </a:effectLst>
        </p:spPr>
      </p:pic>
    </p:spTree>
  </p:cSld>
  <p:transition spd="slow">
    <p:wheel spokes="1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38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180000" y="-1620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269" name="PlaceHolder 1"/>
          <p:cNvSpPr>
            <a:spLocks noGrp="1"/>
          </p:cNvSpPr>
          <p:nvPr>
            <p:ph/>
          </p:nvPr>
        </p:nvSpPr>
        <p:spPr>
          <a:xfrm>
            <a:off x="720000" y="1628640"/>
            <a:ext cx="3960000" cy="3771360"/>
          </a:xfrm>
          <a:prstGeom prst="rect">
            <a:avLst/>
          </a:prstGeom>
          <a:solidFill>
            <a:srgbClr val="ffdbb6">
              <a:alpha val="50000"/>
            </a:srgbClr>
          </a:solidFill>
          <a:ln w="0">
            <a:noFill/>
          </a:ln>
        </p:spPr>
        <p:txBody>
          <a:bodyPr lIns="90000" rIns="90000" tIns="46800" bIns="46800" anchor="t">
            <a:normAutofit fontScale="98000"/>
          </a:bodyPr>
          <a:p>
            <a:pPr marL="432000" indent="-32400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Девчонка руки протянула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И головой –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На край стола.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Сначала думали –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Уснула.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А оказалось, умерла...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Никто не обронил ни слова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Лишь хрипло, 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Сквозь метельный стон,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Учитель выдавил, 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Что снова уроки – 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После похорон.</a:t>
            </a:r>
            <a:endParaRPr b="1" i="1" lang="ru-RU" sz="2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1" i="1" lang="ru-RU" sz="2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1" i="1" lang="ru-RU" sz="2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34" descr="http://www.archives21.ru/home/990/pics/photos/baner/god_rebenka/deti_1_1.jpg"/>
          <p:cNvPicPr/>
          <p:nvPr/>
        </p:nvPicPr>
        <p:blipFill>
          <a:blip r:embed="rId2"/>
          <a:stretch/>
        </p:blipFill>
        <p:spPr>
          <a:xfrm>
            <a:off x="5556240" y="1927080"/>
            <a:ext cx="5769720" cy="3446640"/>
          </a:xfrm>
          <a:prstGeom prst="rect">
            <a:avLst/>
          </a:prstGeom>
          <a:ln w="0">
            <a:noFill/>
          </a:ln>
        </p:spPr>
      </p:pic>
      <p:sp>
        <p:nvSpPr>
          <p:cNvPr id="271" name="Rectangle 8"/>
          <p:cNvSpPr/>
          <p:nvPr/>
        </p:nvSpPr>
        <p:spPr>
          <a:xfrm>
            <a:off x="5423040" y="2971800"/>
            <a:ext cx="1219212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"/>
          <p:cNvSpPr txBox="1"/>
          <p:nvPr/>
        </p:nvSpPr>
        <p:spPr>
          <a:xfrm>
            <a:off x="1080000" y="371160"/>
            <a:ext cx="10260000" cy="70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Ученики умирали не только дома и на улице, по дороге в школу, но случалось и прямо на уроке.</a:t>
            </a:r>
            <a:endParaRPr b="0" lang="ru-RU" sz="2200" spc="-1" strike="noStrike">
              <a:latin typeface="Arial"/>
            </a:endParaRPr>
          </a:p>
        </p:txBody>
      </p:sp>
    </p:spTree>
  </p:cSld>
  <p:transition spd="slow">
    <p:pull dir="l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39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180000" y="-1620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274" name="PlaceHolder 1"/>
          <p:cNvSpPr>
            <a:spLocks noGrp="1"/>
          </p:cNvSpPr>
          <p:nvPr>
            <p:ph/>
          </p:nvPr>
        </p:nvSpPr>
        <p:spPr>
          <a:xfrm>
            <a:off x="1203840" y="2161080"/>
            <a:ext cx="4736160" cy="2518920"/>
          </a:xfrm>
          <a:prstGeom prst="rect">
            <a:avLst/>
          </a:prstGeom>
          <a:solidFill>
            <a:srgbClr val="ffdbb6">
              <a:alpha val="50000"/>
            </a:srgbClr>
          </a:solidFill>
          <a:ln w="0">
            <a:noFill/>
          </a:ln>
        </p:spPr>
        <p:txBody>
          <a:bodyPr lIns="90000" rIns="90000" tIns="46800" bIns="46800" anchor="t">
            <a:normAutofit fontScale="92000"/>
          </a:bodyPr>
          <a:p>
            <a:pPr marL="272880" indent="-272880">
              <a:lnSpc>
                <a:spcPct val="80000"/>
              </a:lnSpc>
              <a:spcBef>
                <a:spcPts val="6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Будьте бдительными, люди!</a:t>
            </a:r>
            <a:endParaRPr b="1" i="1" lang="ru-RU" sz="2200" spc="-1" strike="noStrike">
              <a:solidFill>
                <a:srgbClr val="000000"/>
              </a:solidFill>
              <a:latin typeface="Times New Roman"/>
            </a:endParaRPr>
          </a:p>
          <a:p>
            <a:pPr marL="272880" indent="-272880">
              <a:lnSpc>
                <a:spcPct val="80000"/>
              </a:lnSpc>
              <a:spcBef>
                <a:spcPts val="6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Люди, вслушайтесь в дневник!</a:t>
            </a:r>
            <a:endParaRPr b="1" i="1" lang="ru-RU" sz="2200" spc="-1" strike="noStrike">
              <a:solidFill>
                <a:srgbClr val="000000"/>
              </a:solidFill>
              <a:latin typeface="Times New Roman"/>
            </a:endParaRPr>
          </a:p>
          <a:p>
            <a:pPr marL="272880" indent="-272880">
              <a:lnSpc>
                <a:spcPct val="80000"/>
              </a:lnSpc>
              <a:spcBef>
                <a:spcPts val="6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Он звучит сильней орудий,</a:t>
            </a:r>
            <a:endParaRPr b="1" i="1" lang="ru-RU" sz="2200" spc="-1" strike="noStrike">
              <a:solidFill>
                <a:srgbClr val="000000"/>
              </a:solidFill>
              <a:latin typeface="Times New Roman"/>
            </a:endParaRPr>
          </a:p>
          <a:p>
            <a:pPr marL="272880" indent="-272880">
              <a:lnSpc>
                <a:spcPct val="80000"/>
              </a:lnSpc>
              <a:spcBef>
                <a:spcPts val="6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Тот безмолвный детский крик.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Это – всем живущим в назиданье,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Чтобы каждый в суть явлений вник.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Время возвышает образ Тани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И ее доподлинный дневник.</a:t>
            </a:r>
            <a:endParaRPr b="1" i="1" lang="ru-RU" sz="2200" spc="-1" strike="noStrike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lnSpc>
                <a:spcPct val="80000"/>
              </a:lnSpc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1" i="1" lang="ru-RU" sz="2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35" descr="Таня Савичева"/>
          <p:cNvPicPr/>
          <p:nvPr/>
        </p:nvPicPr>
        <p:blipFill>
          <a:blip r:embed="rId2"/>
          <a:stretch/>
        </p:blipFill>
        <p:spPr>
          <a:xfrm flipH="1">
            <a:off x="8100000" y="1080000"/>
            <a:ext cx="3060000" cy="4227480"/>
          </a:xfrm>
          <a:prstGeom prst="rect">
            <a:avLst/>
          </a:prstGeom>
          <a:ln w="0">
            <a:noFill/>
          </a:ln>
        </p:spPr>
      </p:pic>
      <p:sp>
        <p:nvSpPr>
          <p:cNvPr id="276" name=""/>
          <p:cNvSpPr txBox="1"/>
          <p:nvPr/>
        </p:nvSpPr>
        <p:spPr>
          <a:xfrm>
            <a:off x="1080000" y="371520"/>
            <a:ext cx="10260000" cy="70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Нельзя забыть дневник из 9 страничек записной книжки маленькой ленинградки Тани Савичивой. </a:t>
            </a:r>
            <a:endParaRPr b="0" lang="ru-RU" sz="2200" spc="-1" strike="noStrike">
              <a:latin typeface="Arial"/>
            </a:endParaRPr>
          </a:p>
        </p:txBody>
      </p:sp>
    </p:spTree>
  </p:cSld>
  <p:transition spd="slow">
    <p:wipe dir="l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4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360" y="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278" name="PlaceHolder 1"/>
          <p:cNvSpPr>
            <a:spLocks noGrp="1"/>
          </p:cNvSpPr>
          <p:nvPr>
            <p:ph/>
          </p:nvPr>
        </p:nvSpPr>
        <p:spPr>
          <a:xfrm>
            <a:off x="360000" y="720000"/>
            <a:ext cx="4788720" cy="4947840"/>
          </a:xfrm>
          <a:prstGeom prst="rect">
            <a:avLst/>
          </a:prstGeom>
          <a:solidFill>
            <a:srgbClr val="ffdbb6">
              <a:alpha val="50000"/>
            </a:srgbClr>
          </a:solidFill>
          <a:ln w="0">
            <a:noFill/>
          </a:ln>
        </p:spPr>
        <p:txBody>
          <a:bodyPr anchor="t">
            <a:normAutofit fontScale="79000"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400" spc="-1" strike="noStrike">
                <a:solidFill>
                  <a:srgbClr val="000000"/>
                </a:solidFill>
                <a:latin typeface="Times New Roman"/>
              </a:rPr>
              <a:t>Эта девочка жила с семьей в Ленинграде в самые тяжелые дни блокады и вела дневник, в котором писала о смерти своих близких.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400" spc="-1" strike="noStrike">
                <a:solidFill>
                  <a:srgbClr val="000000"/>
                </a:solidFill>
                <a:latin typeface="Times New Roman"/>
              </a:rPr>
              <a:t>На последней странице она написала: «Савичевы умерли… Умерли все, осталась одна Таня…»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400" spc="-1" strike="noStrike">
                <a:solidFill>
                  <a:srgbClr val="000000"/>
                </a:solidFill>
                <a:latin typeface="Times New Roman"/>
              </a:rPr>
              <a:t>Сама она погибла через 2 года в эвакуации от истощения. 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i="1" lang="ru-RU" sz="2400" spc="-1" strike="noStrike">
                <a:solidFill>
                  <a:srgbClr val="000000"/>
                </a:solidFill>
                <a:latin typeface="Times New Roman"/>
              </a:rPr>
              <a:t>На фасаде  дома где она жила  висит мемориальная доска.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200" spc="-1" strike="noStrike">
                <a:solidFill>
                  <a:srgbClr val="000000"/>
                </a:solidFill>
                <a:latin typeface="Times New Roman"/>
              </a:rPr>
              <a:t>Танин дневник-это боль Ленинграда,</a:t>
            </a: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200" spc="-1" strike="noStrike">
                <a:solidFill>
                  <a:srgbClr val="000000"/>
                </a:solidFill>
                <a:latin typeface="Times New Roman"/>
              </a:rPr>
              <a:t>Но прочитать его каждому надо.</a:t>
            </a: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200" spc="-1" strike="noStrike">
                <a:solidFill>
                  <a:srgbClr val="000000"/>
                </a:solidFill>
                <a:latin typeface="Times New Roman"/>
              </a:rPr>
              <a:t>Словно кричит за страницей страница:</a:t>
            </a: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200" spc="-1" strike="noStrike">
                <a:solidFill>
                  <a:srgbClr val="000000"/>
                </a:solidFill>
                <a:latin typeface="Times New Roman"/>
              </a:rPr>
              <a:t>«Вновь не должно это все повториться»</a:t>
            </a: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9" name="Picture 2" descr="https://cs10.pikabu.ru/post_img/big/2020/01/23/5/1579764435154647413.jpg"/>
          <p:cNvPicPr/>
          <p:nvPr/>
        </p:nvPicPr>
        <p:blipFill>
          <a:blip r:embed="rId2"/>
          <a:stretch/>
        </p:blipFill>
        <p:spPr>
          <a:xfrm>
            <a:off x="5783400" y="3624840"/>
            <a:ext cx="5295600" cy="3036960"/>
          </a:xfrm>
          <a:prstGeom prst="rect">
            <a:avLst/>
          </a:prstGeom>
          <a:ln w="108000">
            <a:solidFill>
              <a:srgbClr val="ff7a1f"/>
            </a:solidFill>
            <a:miter/>
          </a:ln>
          <a:effectLst>
            <a:glow rad="228600">
              <a:srgbClr val="ff7a1f">
                <a:alpha val="40000"/>
              </a:srgbClr>
            </a:glow>
          </a:effectLst>
        </p:spPr>
      </p:pic>
      <p:pic>
        <p:nvPicPr>
          <p:cNvPr id="280" name="Рисунок 6" descr="https://ds05.infourok.ru/uploads/ex/0522/00065a39-6d264d7f/img25.jpg"/>
          <p:cNvPicPr/>
          <p:nvPr/>
        </p:nvPicPr>
        <p:blipFill>
          <a:blip r:embed="rId3"/>
          <a:srcRect l="68642" t="36971" r="3074" b="14336"/>
          <a:stretch/>
        </p:blipFill>
        <p:spPr>
          <a:xfrm>
            <a:off x="7380000" y="360000"/>
            <a:ext cx="2842560" cy="2700000"/>
          </a:xfrm>
          <a:prstGeom prst="rect">
            <a:avLst/>
          </a:prstGeom>
          <a:ln w="108000">
            <a:solidFill>
              <a:srgbClr val="ff7a1f"/>
            </a:solidFill>
            <a:round/>
          </a:ln>
          <a:effectLst>
            <a:glow rad="228600">
              <a:srgbClr val="ff7a1f">
                <a:alpha val="40000"/>
              </a:srgbClr>
            </a:glow>
          </a:effectLst>
        </p:spPr>
      </p:pic>
    </p:spTree>
  </p:cSld>
  <mc:AlternateContent>
    <mc:Choice Requires="p14">
      <p:transition spd="slow" p14:dur="2000">
        <p:wipe dir="l"/>
      </p:transition>
    </mc:Choice>
    <mc:Fallback>
      <p:transition spd="slow">
        <p:wipe dir="l"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40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180000" y="-1584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282" name="Rectangle 10"/>
          <p:cNvSpPr/>
          <p:nvPr/>
        </p:nvSpPr>
        <p:spPr>
          <a:xfrm>
            <a:off x="4654440" y="2685960"/>
            <a:ext cx="1219212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3" name="" descr=""/>
          <p:cNvPicPr/>
          <p:nvPr/>
        </p:nvPicPr>
        <p:blipFill>
          <a:blip r:embed="rId2"/>
          <a:stretch/>
        </p:blipFill>
        <p:spPr>
          <a:xfrm>
            <a:off x="1620000" y="900000"/>
            <a:ext cx="7740000" cy="5760000"/>
          </a:xfrm>
          <a:prstGeom prst="rect">
            <a:avLst/>
          </a:prstGeom>
          <a:ln w="0">
            <a:noFill/>
          </a:ln>
        </p:spPr>
      </p:pic>
    </p:spTree>
  </p:cSld>
  <p:transition spd="slow">
    <p:randomBar dir="vert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icture 36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360" y="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285" name="Rectangle 6"/>
          <p:cNvSpPr/>
          <p:nvPr/>
        </p:nvSpPr>
        <p:spPr>
          <a:xfrm>
            <a:off x="5155920" y="2900520"/>
            <a:ext cx="1219212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6" name="Picture 33" descr="http://www.tvkultura.ru/p/b_16770.jpg"/>
          <p:cNvPicPr/>
          <p:nvPr/>
        </p:nvPicPr>
        <p:blipFill>
          <a:blip r:embed="rId2"/>
          <a:stretch/>
        </p:blipFill>
        <p:spPr>
          <a:xfrm>
            <a:off x="1726920" y="1981080"/>
            <a:ext cx="8433360" cy="4191120"/>
          </a:xfrm>
          <a:prstGeom prst="rect">
            <a:avLst/>
          </a:prstGeom>
          <a:ln w="0">
            <a:noFill/>
          </a:ln>
        </p:spPr>
      </p:pic>
      <p:sp>
        <p:nvSpPr>
          <p:cNvPr id="287" name=""/>
          <p:cNvSpPr txBox="1"/>
          <p:nvPr/>
        </p:nvSpPr>
        <p:spPr>
          <a:xfrm>
            <a:off x="957960" y="540000"/>
            <a:ext cx="10022040" cy="72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У многих детей в те  дни не стало ни дома, ни семьи. Некоторые не знали своей фамилии , не могли назвать адрес.</a:t>
            </a:r>
            <a:endParaRPr b="0" lang="ru-RU" sz="2200" spc="-1" strike="noStrike">
              <a:latin typeface="Arial"/>
            </a:endParaRPr>
          </a:p>
        </p:txBody>
      </p:sp>
    </p:spTree>
  </p:cSld>
  <p:transition spd="slow">
    <p:split dir="out" orient="vert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4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0" y="-1656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289" name="PlaceHolder 1"/>
          <p:cNvSpPr>
            <a:spLocks noGrp="1"/>
          </p:cNvSpPr>
          <p:nvPr>
            <p:ph/>
          </p:nvPr>
        </p:nvSpPr>
        <p:spPr>
          <a:xfrm>
            <a:off x="900000" y="584640"/>
            <a:ext cx="5220000" cy="2295360"/>
          </a:xfrm>
          <a:prstGeom prst="rect">
            <a:avLst/>
          </a:prstGeom>
          <a:solidFill>
            <a:srgbClr val="ffdbb6">
              <a:alpha val="50000"/>
            </a:srgbClr>
          </a:solidFill>
          <a:ln w="0">
            <a:noFill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3b3838"/>
                </a:solidFill>
                <a:latin typeface="Times New Roman"/>
              </a:rPr>
              <a:t>   </a:t>
            </a:r>
            <a:r>
              <a:rPr b="1" i="1" lang="ru-RU" sz="2000" spc="-1" strike="noStrike">
                <a:solidFill>
                  <a:srgbClr val="3b3838"/>
                </a:solidFill>
                <a:latin typeface="Times New Roman"/>
              </a:rPr>
              <a:t>Дети  не только учились, они помогали взрослым в борьбе. Они тушили зажигалки, сброшенные с самолетов, тушили пожары в городе, дежурили морозными ночами на вышках, разгребали завалы, носили воду из проруби на Неве, стояли в очередях за хлебом. А  также помогали взрослым на заводах, в госпиталях</a:t>
            </a:r>
            <a:r>
              <a:rPr b="1" i="1" lang="ru-RU" sz="1800" spc="-1" strike="noStrike">
                <a:solidFill>
                  <a:srgbClr val="3b3838"/>
                </a:solidFill>
                <a:latin typeface="Times New Roman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0" name="Picture 2" descr="http://900igr.net/up/datas/176423/017.jpg"/>
          <p:cNvPicPr/>
          <p:nvPr/>
        </p:nvPicPr>
        <p:blipFill>
          <a:blip r:embed="rId2"/>
          <a:srcRect l="0" t="22378" r="47850" b="6945"/>
          <a:stretch/>
        </p:blipFill>
        <p:spPr>
          <a:xfrm>
            <a:off x="6256800" y="667080"/>
            <a:ext cx="2518560" cy="2705400"/>
          </a:xfrm>
          <a:prstGeom prst="rect">
            <a:avLst/>
          </a:prstGeom>
          <a:ln w="0">
            <a:noFill/>
          </a:ln>
          <a:effectLst>
            <a:glow rad="228600">
              <a:srgbClr val="ff7a1f">
                <a:alpha val="40000"/>
              </a:srgbClr>
            </a:glow>
          </a:effectLst>
        </p:spPr>
      </p:pic>
      <p:pic>
        <p:nvPicPr>
          <p:cNvPr id="291" name="Picture 2" descr="https://avatars.mds.yandex.net/get-zen_doc/1722013/pub_5e2bdbd943863f00acd81711_5e2bdbebb477bf00b1cc3912/scale_1200"/>
          <p:cNvPicPr/>
          <p:nvPr/>
        </p:nvPicPr>
        <p:blipFill>
          <a:blip r:embed="rId3"/>
          <a:srcRect l="51011" t="38953" r="1424" b="26154"/>
          <a:stretch/>
        </p:blipFill>
        <p:spPr>
          <a:xfrm>
            <a:off x="9115560" y="644400"/>
            <a:ext cx="2889360" cy="1915560"/>
          </a:xfrm>
          <a:prstGeom prst="rect">
            <a:avLst/>
          </a:prstGeom>
          <a:ln w="0">
            <a:noFill/>
          </a:ln>
          <a:effectLst>
            <a:glow rad="228600">
              <a:srgbClr val="ff7a1f">
                <a:alpha val="40000"/>
              </a:srgbClr>
            </a:glow>
          </a:effectLst>
        </p:spPr>
      </p:pic>
      <p:pic>
        <p:nvPicPr>
          <p:cNvPr id="292" name="Picture 4" descr="https://i2.wp.com/im6.kommersant.ru/Issues.photo/CORP/2014/01/27/KOG_139702_00002_1_t218_143454.jpg"/>
          <p:cNvPicPr/>
          <p:nvPr/>
        </p:nvPicPr>
        <p:blipFill>
          <a:blip r:embed="rId4"/>
          <a:stretch/>
        </p:blipFill>
        <p:spPr>
          <a:xfrm>
            <a:off x="1953360" y="3910320"/>
            <a:ext cx="4397040" cy="2697840"/>
          </a:xfrm>
          <a:prstGeom prst="rect">
            <a:avLst/>
          </a:prstGeom>
          <a:ln w="0">
            <a:noFill/>
          </a:ln>
          <a:effectLst>
            <a:glow rad="228600">
              <a:srgbClr val="ff7a1f">
                <a:alpha val="40000"/>
              </a:srgbClr>
            </a:glow>
          </a:effectLst>
        </p:spPr>
      </p:pic>
      <p:pic>
        <p:nvPicPr>
          <p:cNvPr id="293" name="Picture 6" descr="https://urokidelai.ru/wp-content/uploads/2016/09/arbuzova-klochkina-15.jpg"/>
          <p:cNvPicPr/>
          <p:nvPr/>
        </p:nvPicPr>
        <p:blipFill>
          <a:blip r:embed="rId5"/>
          <a:srcRect l="933" t="2362" r="54248" b="18121"/>
          <a:stretch/>
        </p:blipFill>
        <p:spPr>
          <a:xfrm>
            <a:off x="9168840" y="2905560"/>
            <a:ext cx="2782440" cy="3702600"/>
          </a:xfrm>
          <a:prstGeom prst="rect">
            <a:avLst/>
          </a:prstGeom>
          <a:ln w="0">
            <a:noFill/>
          </a:ln>
          <a:effectLst>
            <a:glow rad="228600">
              <a:srgbClr val="ff7a1f">
                <a:alpha val="40000"/>
              </a:srgbClr>
            </a:glow>
          </a:effectLst>
        </p:spPr>
      </p:pic>
      <p:pic>
        <p:nvPicPr>
          <p:cNvPr id="294" name="Picture 10" descr="https://avatars.mds.yandex.net/get-zen_doc/1101877/pub_5ca89b5590e0af00b4b14ef4_5ca89bae1a118400b39a9a3a/scale_1200"/>
          <p:cNvPicPr/>
          <p:nvPr/>
        </p:nvPicPr>
        <p:blipFill>
          <a:blip r:embed="rId6"/>
          <a:stretch/>
        </p:blipFill>
        <p:spPr>
          <a:xfrm>
            <a:off x="6858000" y="3679200"/>
            <a:ext cx="1629000" cy="2872440"/>
          </a:xfrm>
          <a:prstGeom prst="rect">
            <a:avLst/>
          </a:prstGeom>
          <a:ln w="0">
            <a:noFill/>
          </a:ln>
          <a:effectLst>
            <a:glow rad="228600">
              <a:srgbClr val="ff7a1f">
                <a:alpha val="40000"/>
              </a:srgbClr>
            </a:glow>
          </a:effectLst>
        </p:spPr>
      </p:pic>
    </p:spTree>
  </p:cSld>
  <mc:AlternateContent>
    <mc:Choice Requires="p14">
      <p:transition spd="slow" p14:dur="2000">
        <p:wipe dir="l"/>
      </p:transition>
    </mc:Choice>
    <mc:Fallback>
      <p:transition spd="slow">
        <p:wipe dir="l"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360" y="-15840"/>
            <a:ext cx="12191760" cy="6874200"/>
          </a:xfrm>
          <a:prstGeom prst="rect">
            <a:avLst/>
          </a:prstGeom>
          <a:ln w="0">
            <a:noFill/>
          </a:ln>
        </p:spPr>
      </p:pic>
      <p:pic>
        <p:nvPicPr>
          <p:cNvPr id="214" name="" descr=""/>
          <p:cNvPicPr/>
          <p:nvPr/>
        </p:nvPicPr>
        <p:blipFill>
          <a:blip r:embed="rId2"/>
          <a:stretch/>
        </p:blipFill>
        <p:spPr>
          <a:xfrm>
            <a:off x="6480000" y="3600000"/>
            <a:ext cx="5220000" cy="2880000"/>
          </a:xfrm>
          <a:prstGeom prst="rect">
            <a:avLst/>
          </a:prstGeom>
          <a:ln w="144000">
            <a:solidFill>
              <a:srgbClr val="ff7a1f"/>
            </a:solidFill>
            <a:miter/>
          </a:ln>
        </p:spPr>
      </p:pic>
      <p:pic>
        <p:nvPicPr>
          <p:cNvPr id="215" name="" descr=""/>
          <p:cNvPicPr/>
          <p:nvPr/>
        </p:nvPicPr>
        <p:blipFill>
          <a:blip r:embed="rId3"/>
          <a:stretch/>
        </p:blipFill>
        <p:spPr>
          <a:xfrm>
            <a:off x="900000" y="432000"/>
            <a:ext cx="3218040" cy="3915360"/>
          </a:xfrm>
          <a:prstGeom prst="rect">
            <a:avLst/>
          </a:prstGeom>
          <a:ln w="144000">
            <a:solidFill>
              <a:srgbClr val="ff7a1f"/>
            </a:solidFill>
            <a:miter/>
          </a:ln>
        </p:spPr>
      </p:pic>
      <p:sp>
        <p:nvSpPr>
          <p:cNvPr id="216" name=""/>
          <p:cNvSpPr/>
          <p:nvPr/>
        </p:nvSpPr>
        <p:spPr>
          <a:xfrm>
            <a:off x="1656360" y="4680000"/>
            <a:ext cx="4103640" cy="1313640"/>
          </a:xfrm>
          <a:prstGeom prst="rect">
            <a:avLst/>
          </a:prstGeom>
          <a:solidFill>
            <a:srgbClr val="ffdbb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Против нас полки сосредоточив, </a:t>
            </a:r>
            <a:br/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Враг напал на мирную страну. </a:t>
            </a:r>
            <a:br/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Белой ночью, самой белой ночью </a:t>
            </a:r>
            <a:br/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Начал эту чёрную войну!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"/>
          <p:cNvSpPr txBox="1"/>
          <p:nvPr/>
        </p:nvSpPr>
        <p:spPr>
          <a:xfrm>
            <a:off x="4680000" y="720000"/>
            <a:ext cx="7200000" cy="1968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15000"/>
              </a:lnSpc>
              <a:spcAft>
                <a:spcPts val="1001"/>
              </a:spcAft>
            </a:pPr>
            <a:r>
              <a:rPr b="1" lang="ru-RU" sz="3200" spc="-1" strike="noStrike">
                <a:solidFill>
                  <a:srgbClr val="ff7a1f"/>
                </a:solidFill>
                <a:latin typeface="Times New Roman"/>
              </a:rPr>
              <a:t>22 июня 1941</a:t>
            </a:r>
            <a:r>
              <a:rPr b="1" lang="ru-RU" sz="3200" spc="-1" strike="noStrike">
                <a:solidFill>
                  <a:srgbClr val="843c0b"/>
                </a:solidFill>
                <a:latin typeface="Times New Roman"/>
              </a:rPr>
              <a:t> </a:t>
            </a:r>
            <a:r>
              <a:rPr b="1" i="1" lang="ru-RU" sz="2200" spc="-1" strike="noStrike">
                <a:solidFill>
                  <a:srgbClr val="000000"/>
                </a:solidFill>
                <a:latin typeface="Times New Roman"/>
              </a:rPr>
              <a:t>года фашистская Германия без </a:t>
            </a:r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"/>
              </a:rPr>
              <a:t>объявления войны напала на нашу Родину. Началась</a:t>
            </a:r>
            <a:r>
              <a:rPr b="0" lang="ru-RU" sz="1950" spc="-1" strike="noStrike">
                <a:solidFill>
                  <a:srgbClr val="111111"/>
                </a:solidFill>
                <a:latin typeface="Arial"/>
                <a:ea typeface="Arial"/>
              </a:rPr>
              <a:t> </a:t>
            </a:r>
            <a:r>
              <a:rPr b="1" lang="ru-RU" sz="3200" spc="-1" strike="noStrike">
                <a:solidFill>
                  <a:srgbClr val="ff7a1f"/>
                </a:solidFill>
                <a:latin typeface="Times New Roman"/>
                <a:ea typeface="Arial"/>
              </a:rPr>
              <a:t>Великая Отечественная война</a:t>
            </a:r>
            <a:r>
              <a:rPr b="1" lang="ru-RU" sz="3200" spc="-1" strike="noStrike">
                <a:solidFill>
                  <a:srgbClr val="843c0b"/>
                </a:solidFill>
                <a:latin typeface="Times New Roman"/>
                <a:ea typeface="Arial"/>
              </a:rPr>
              <a:t>.</a:t>
            </a:r>
            <a:endParaRPr b="0" lang="ru-RU" sz="3200" spc="-1" strike="noStrike">
              <a:solidFill>
                <a:srgbClr val="111111"/>
              </a:solidFill>
              <a:latin typeface="Arial"/>
              <a:ea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4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0" y="-1656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296" name="PlaceHolder 1"/>
          <p:cNvSpPr>
            <a:spLocks noGrp="1"/>
          </p:cNvSpPr>
          <p:nvPr>
            <p:ph/>
          </p:nvPr>
        </p:nvSpPr>
        <p:spPr>
          <a:xfrm>
            <a:off x="342360" y="1440000"/>
            <a:ext cx="4697640" cy="1620000"/>
          </a:xfrm>
          <a:prstGeom prst="rect">
            <a:avLst/>
          </a:prstGeom>
          <a:solidFill>
            <a:srgbClr val="ffdbb6">
              <a:alpha val="50000"/>
            </a:srgbClr>
          </a:solidFill>
          <a:ln w="0">
            <a:noFill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Хотели враги Ленинград уничтожить,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Стереть этот город с земли.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Но захватить и прорвать оборону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Фашисты никак не смогли.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7" name="Picture 12" descr="https://pbs.twimg.com/media/EOjK5QQXkAAQeHV.jpg"/>
          <p:cNvPicPr/>
          <p:nvPr/>
        </p:nvPicPr>
        <p:blipFill>
          <a:blip r:embed="rId2"/>
          <a:stretch/>
        </p:blipFill>
        <p:spPr>
          <a:xfrm>
            <a:off x="7020000" y="540000"/>
            <a:ext cx="4327920" cy="2885040"/>
          </a:xfrm>
          <a:prstGeom prst="rect">
            <a:avLst/>
          </a:prstGeom>
          <a:ln w="0">
            <a:noFill/>
          </a:ln>
          <a:effectLst>
            <a:glow rad="228600">
              <a:srgbClr val="ff7a1f">
                <a:alpha val="40000"/>
              </a:srgbClr>
            </a:glow>
          </a:effectLst>
        </p:spPr>
      </p:pic>
      <p:pic>
        <p:nvPicPr>
          <p:cNvPr id="298" name="" descr=""/>
          <p:cNvPicPr/>
          <p:nvPr/>
        </p:nvPicPr>
        <p:blipFill>
          <a:blip r:embed="rId3"/>
          <a:stretch/>
        </p:blipFill>
        <p:spPr>
          <a:xfrm>
            <a:off x="6986160" y="3960000"/>
            <a:ext cx="4353840" cy="2700000"/>
          </a:xfrm>
          <a:prstGeom prst="rect">
            <a:avLst/>
          </a:prstGeom>
          <a:ln w="108000">
            <a:solidFill>
              <a:srgbClr val="ff7a1f"/>
            </a:solidFill>
            <a:miter/>
          </a:ln>
        </p:spPr>
      </p:pic>
      <p:sp>
        <p:nvSpPr>
          <p:cNvPr id="299" name=""/>
          <p:cNvSpPr txBox="1"/>
          <p:nvPr/>
        </p:nvSpPr>
        <p:spPr>
          <a:xfrm>
            <a:off x="2160000" y="47520"/>
            <a:ext cx="8820000" cy="654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12 января 1943г. началась операция по прорыву блокады Ленинграда.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00" name=""/>
          <p:cNvSpPr txBox="1"/>
          <p:nvPr/>
        </p:nvSpPr>
        <p:spPr>
          <a:xfrm>
            <a:off x="2604240" y="3407400"/>
            <a:ext cx="4775760" cy="372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18 января 1943г. Блокада была прорвана.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01" name="Заголовок 9"/>
          <p:cNvSpPr txBox="1"/>
          <p:nvPr/>
        </p:nvSpPr>
        <p:spPr>
          <a:xfrm>
            <a:off x="1800000" y="4860000"/>
            <a:ext cx="5040000" cy="1142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i="1" lang="ru-RU" sz="2200" spc="-1" strike="noStrike">
                <a:latin typeface="Times New Roman"/>
              </a:rPr>
              <a:t>27 января 1944 года </a:t>
            </a:r>
            <a:br/>
            <a:r>
              <a:rPr b="1" i="1" lang="ru-RU" sz="2200" spc="-1" strike="noStrike">
                <a:latin typeface="Times New Roman"/>
              </a:rPr>
              <a:t>наши войска полностью освободили Ленинград от фашистской блокады. </a:t>
            </a:r>
            <a:endParaRPr b="0" i="1" lang="ru-RU" sz="2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250">
        <p:wipe dir="l"/>
      </p:transition>
    </mc:Choice>
    <mc:Fallback>
      <p:transition spd="slow">
        <p:wipe dir="l"/>
      </p:transition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icture 27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0" y="-15480"/>
            <a:ext cx="12191760" cy="6874200"/>
          </a:xfrm>
          <a:prstGeom prst="rect">
            <a:avLst/>
          </a:prstGeom>
          <a:ln w="0">
            <a:noFill/>
          </a:ln>
        </p:spPr>
      </p:pic>
      <p:pic>
        <p:nvPicPr>
          <p:cNvPr id="303" name="" descr=""/>
          <p:cNvPicPr/>
          <p:nvPr/>
        </p:nvPicPr>
        <p:blipFill>
          <a:blip r:embed="rId2"/>
          <a:stretch/>
        </p:blipFill>
        <p:spPr>
          <a:xfrm>
            <a:off x="7920000" y="180000"/>
            <a:ext cx="4140000" cy="2700000"/>
          </a:xfrm>
          <a:prstGeom prst="rect">
            <a:avLst/>
          </a:prstGeom>
          <a:ln w="0">
            <a:noFill/>
          </a:ln>
        </p:spPr>
      </p:pic>
      <p:pic>
        <p:nvPicPr>
          <p:cNvPr id="304" name="" descr=""/>
          <p:cNvPicPr/>
          <p:nvPr/>
        </p:nvPicPr>
        <p:blipFill>
          <a:blip r:embed="rId3"/>
          <a:stretch/>
        </p:blipFill>
        <p:spPr>
          <a:xfrm>
            <a:off x="210240" y="180000"/>
            <a:ext cx="3929760" cy="2700000"/>
          </a:xfrm>
          <a:prstGeom prst="rect">
            <a:avLst/>
          </a:prstGeom>
          <a:ln w="0">
            <a:noFill/>
          </a:ln>
        </p:spPr>
      </p:pic>
      <p:pic>
        <p:nvPicPr>
          <p:cNvPr id="305" name="" descr=""/>
          <p:cNvPicPr/>
          <p:nvPr/>
        </p:nvPicPr>
        <p:blipFill>
          <a:blip r:embed="rId4"/>
          <a:stretch/>
        </p:blipFill>
        <p:spPr>
          <a:xfrm>
            <a:off x="3960000" y="2925720"/>
            <a:ext cx="4320000" cy="2654280"/>
          </a:xfrm>
          <a:prstGeom prst="rect">
            <a:avLst/>
          </a:prstGeom>
          <a:ln w="0">
            <a:noFill/>
          </a:ln>
        </p:spPr>
      </p:pic>
      <p:sp>
        <p:nvSpPr>
          <p:cNvPr id="306" name=""/>
          <p:cNvSpPr txBox="1"/>
          <p:nvPr/>
        </p:nvSpPr>
        <p:spPr>
          <a:xfrm>
            <a:off x="4212000" y="504000"/>
            <a:ext cx="3600000" cy="1636560"/>
          </a:xfrm>
          <a:prstGeom prst="rect">
            <a:avLst/>
          </a:prstGeom>
          <a:solidFill>
            <a:srgbClr val="ffdbb6">
              <a:alpha val="50000"/>
            </a:srgbClr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ru-RU" sz="2200" spc="-1" strike="noStrike">
                <a:latin typeface="Times New Roman"/>
              </a:rPr>
              <a:t>За город шли жестокие бои. За Родину солдаты воевали и в январе, разбив врага, кольцо блокадное прорвали.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307" name=""/>
          <p:cNvSpPr txBox="1"/>
          <p:nvPr/>
        </p:nvSpPr>
        <p:spPr>
          <a:xfrm>
            <a:off x="1384920" y="5640840"/>
            <a:ext cx="10315080" cy="1217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В честь полного снятия блокады в Ленинграде был дан праздничный салют!</a:t>
            </a:r>
            <a:endParaRPr b="0" lang="ru-RU" sz="2000" spc="-1" strike="noStrike">
              <a:latin typeface="Arial"/>
            </a:endParaRPr>
          </a:p>
          <a:p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Это был праздник «со слезами на глазах».</a:t>
            </a:r>
            <a:endParaRPr b="0" lang="ru-RU" sz="2000" spc="-1" strike="noStrike">
              <a:latin typeface="Arial"/>
            </a:endParaRPr>
          </a:p>
          <a:p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Мужественный город выстоял и не сдался врагу!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8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0" y="-16200"/>
            <a:ext cx="12191760" cy="6874200"/>
          </a:xfrm>
          <a:prstGeom prst="rect">
            <a:avLst/>
          </a:prstGeom>
          <a:ln w="0">
            <a:noFill/>
          </a:ln>
        </p:spPr>
      </p:pic>
      <p:pic>
        <p:nvPicPr>
          <p:cNvPr id="309" name="" descr=""/>
          <p:cNvPicPr/>
          <p:nvPr/>
        </p:nvPicPr>
        <p:blipFill>
          <a:blip r:embed="rId2"/>
          <a:stretch/>
        </p:blipFill>
        <p:spPr>
          <a:xfrm>
            <a:off x="874440" y="1980000"/>
            <a:ext cx="3805560" cy="4130640"/>
          </a:xfrm>
          <a:prstGeom prst="rect">
            <a:avLst/>
          </a:prstGeom>
          <a:ln w="0">
            <a:noFill/>
          </a:ln>
        </p:spPr>
      </p:pic>
      <p:sp>
        <p:nvSpPr>
          <p:cNvPr id="310" name=""/>
          <p:cNvSpPr/>
          <p:nvPr/>
        </p:nvSpPr>
        <p:spPr>
          <a:xfrm>
            <a:off x="360000" y="365400"/>
            <a:ext cx="4533120" cy="1434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dbb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r>
              <a:rPr b="1" i="1" lang="ru-RU" sz="2200" spc="-1" strike="noStrike">
                <a:latin typeface="Times New Roman"/>
              </a:rPr>
              <a:t> </a:t>
            </a:r>
            <a:r>
              <a:rPr b="1" i="1" lang="ru-RU" sz="2200" spc="-1" strike="noStrike">
                <a:solidFill>
                  <a:srgbClr val="000000"/>
                </a:solidFill>
                <a:latin typeface="Times New Roman"/>
              </a:rPr>
              <a:t>Медаль за оборону Ленинграда - 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</a:rPr>
              <a:t>Не просто наша память о войне. 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</a:rPr>
              <a:t>Металл ее откован в дни блокады 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</a:rPr>
              <a:t>И закален в невиданном огне.  </a:t>
            </a:r>
            <a:endParaRPr b="1" i="1" lang="ru-RU" sz="2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"/>
          <p:cNvSpPr/>
          <p:nvPr/>
        </p:nvSpPr>
        <p:spPr>
          <a:xfrm>
            <a:off x="6789240" y="4344480"/>
            <a:ext cx="3370320" cy="2135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  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1 мая 1945 года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Ленинграду присвоено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звание город-герой.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Медаль «Золотая звезда»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вручена в 1965 году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"/>
          <p:cNvSpPr txBox="1"/>
          <p:nvPr/>
        </p:nvSpPr>
        <p:spPr>
          <a:xfrm>
            <a:off x="5940000" y="360000"/>
            <a:ext cx="5940000" cy="558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sz="1100" spc="-1" strike="noStrike">
              <a:latin typeface="Trebuchet MS;Trebuchet MS"/>
              <a:ea typeface="Trebuchet MS;Trebuchet MS"/>
            </a:endParaRPr>
          </a:p>
          <a:p>
            <a:r>
              <a:rPr b="1" i="1" lang="ru-RU" sz="2200" spc="-1" strike="noStrike">
                <a:latin typeface="Times New Roman"/>
              </a:rPr>
              <a:t>Блокада Ленинграда одна из самых трагических и в тоже время</a:t>
            </a:r>
            <a:endParaRPr b="0" lang="ru-RU" sz="2200" spc="-1" strike="noStrike">
              <a:latin typeface="Arial"/>
            </a:endParaRPr>
          </a:p>
          <a:p>
            <a:r>
              <a:rPr b="1" i="1" lang="ru-RU" sz="2200" spc="-1" strike="noStrike">
                <a:latin typeface="Times New Roman"/>
              </a:rPr>
              <a:t>героических страниц российской военной истории. События блокады показали, насколько велик дух народа, оказавшегося способным, несмотря на голод, холода и болезни, успешно</a:t>
            </a:r>
            <a:endParaRPr b="0" lang="ru-RU" sz="2200" spc="-1" strike="noStrike">
              <a:latin typeface="Arial"/>
            </a:endParaRPr>
          </a:p>
          <a:p>
            <a:r>
              <a:rPr b="1" i="1" lang="ru-RU" sz="2200" spc="-1" strike="noStrike">
                <a:latin typeface="Times New Roman"/>
              </a:rPr>
              <a:t>противостоять немецким захватчикам.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4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0" y="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2160000" y="180000"/>
            <a:ext cx="8971920" cy="7725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1" lang="ru-RU" sz="3200" spc="-1" strike="noStrike">
                <a:solidFill>
                  <a:srgbClr val="ffb66c"/>
                </a:solidFill>
                <a:latin typeface="Times New Roman"/>
              </a:rPr>
              <a:t>Памятник «Разорванное кольцо блокады»</a:t>
            </a:r>
            <a:endParaRPr b="0" lang="ru-RU" sz="3200" spc="-1" strike="noStrike">
              <a:solidFill>
                <a:srgbClr val="ffb66c"/>
              </a:solidFill>
              <a:latin typeface="Calibri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/>
          </p:nvPr>
        </p:nvSpPr>
        <p:spPr>
          <a:xfrm>
            <a:off x="656640" y="2452320"/>
            <a:ext cx="4114800" cy="34164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Мемориал олицетворяет брешь в блокаде, которая была единственным соединением города с Ладожским озером. Отсюда начиналась легендарная  ледовая трасса «Дорога жизни».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6" name="" descr=""/>
          <p:cNvPicPr/>
          <p:nvPr/>
        </p:nvPicPr>
        <p:blipFill>
          <a:blip r:embed="rId2"/>
          <a:stretch/>
        </p:blipFill>
        <p:spPr>
          <a:xfrm>
            <a:off x="4786920" y="1440000"/>
            <a:ext cx="6913080" cy="413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ipe dir="l"/>
      </p:transition>
    </mc:Choice>
    <mc:Fallback>
      <p:transition spd="slow">
        <p:wipe dir="l"/>
      </p:transition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icture 11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360" y="0"/>
            <a:ext cx="12191760" cy="6874200"/>
          </a:xfrm>
          <a:prstGeom prst="rect">
            <a:avLst/>
          </a:prstGeom>
          <a:ln w="0">
            <a:noFill/>
          </a:ln>
        </p:spPr>
      </p:pic>
      <p:pic>
        <p:nvPicPr>
          <p:cNvPr id="318" name="" descr=""/>
          <p:cNvPicPr/>
          <p:nvPr/>
        </p:nvPicPr>
        <p:blipFill>
          <a:blip r:embed="rId2"/>
          <a:stretch/>
        </p:blipFill>
        <p:spPr>
          <a:xfrm>
            <a:off x="6120000" y="900000"/>
            <a:ext cx="5778000" cy="3240000"/>
          </a:xfrm>
          <a:prstGeom prst="rect">
            <a:avLst/>
          </a:prstGeom>
          <a:ln w="0">
            <a:noFill/>
          </a:ln>
        </p:spPr>
      </p:pic>
      <p:pic>
        <p:nvPicPr>
          <p:cNvPr id="319" name="" descr=""/>
          <p:cNvPicPr/>
          <p:nvPr/>
        </p:nvPicPr>
        <p:blipFill>
          <a:blip r:embed="rId3"/>
          <a:stretch/>
        </p:blipFill>
        <p:spPr>
          <a:xfrm>
            <a:off x="7380000" y="4443120"/>
            <a:ext cx="3780000" cy="2122200"/>
          </a:xfrm>
          <a:prstGeom prst="rect">
            <a:avLst/>
          </a:prstGeom>
          <a:ln w="0">
            <a:noFill/>
          </a:ln>
        </p:spPr>
      </p:pic>
      <p:sp>
        <p:nvSpPr>
          <p:cNvPr id="320" name=""/>
          <p:cNvSpPr txBox="1"/>
          <p:nvPr/>
        </p:nvSpPr>
        <p:spPr>
          <a:xfrm>
            <a:off x="6660000" y="167400"/>
            <a:ext cx="5040000" cy="732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ru-RU" sz="3200" spc="-1" strike="noStrike">
                <a:solidFill>
                  <a:srgbClr val="ffb66c"/>
                </a:solidFill>
                <a:latin typeface="Times New Roman"/>
              </a:rPr>
              <a:t>Аллея 900 берёз</a:t>
            </a:r>
            <a:endParaRPr b="0" lang="ru-RU" sz="3200" spc="-1" strike="noStrike">
              <a:solidFill>
                <a:srgbClr val="ffb66c"/>
              </a:solidFill>
              <a:latin typeface="Arial"/>
            </a:endParaRPr>
          </a:p>
        </p:txBody>
      </p:sp>
      <p:sp>
        <p:nvSpPr>
          <p:cNvPr id="321" name=""/>
          <p:cNvSpPr txBox="1"/>
          <p:nvPr/>
        </p:nvSpPr>
        <p:spPr>
          <a:xfrm>
            <a:off x="1440000" y="900000"/>
            <a:ext cx="4140000" cy="4860000"/>
          </a:xfrm>
          <a:prstGeom prst="rect">
            <a:avLst/>
          </a:prstGeom>
          <a:solidFill>
            <a:srgbClr val="ffdbb6">
              <a:alpha val="50000"/>
            </a:srgbClr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i="1" lang="ru-RU" sz="2200" spc="-1" strike="noStrike">
                <a:solidFill>
                  <a:srgbClr val="111111"/>
                </a:solidFill>
                <a:latin typeface="Times New Roman"/>
                <a:ea typeface="Arial"/>
              </a:rPr>
              <a:t>В память о суровых блокадных днях в Санкт-Петербурге была открыта Аллея Берез. 900 дней блокады-900 берез. </a:t>
            </a:r>
            <a:endParaRPr b="0" lang="ru-RU" sz="2200" spc="-1" strike="noStrike">
              <a:latin typeface="Arial"/>
            </a:endParaRPr>
          </a:p>
          <a:p>
            <a:r>
              <a:rPr b="1" i="1" lang="ru-RU" sz="2200" spc="-1" strike="noStrike">
                <a:solidFill>
                  <a:srgbClr val="111111"/>
                </a:solidFill>
                <a:latin typeface="Times New Roman"/>
                <a:ea typeface="Arial"/>
              </a:rPr>
              <a:t>Есть такая традиция- 27 января , 9 мая на березки повязывают пионерские галстуки в память о пионерах погибших во время блокады Ленинграда, которые наравне со взрослыми трудились на заводах, помогали в госпиталях.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icture 13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360" y="-16200"/>
            <a:ext cx="12191760" cy="6874200"/>
          </a:xfrm>
          <a:prstGeom prst="rect">
            <a:avLst/>
          </a:prstGeom>
          <a:ln w="0">
            <a:noFill/>
          </a:ln>
        </p:spPr>
      </p:pic>
      <p:pic>
        <p:nvPicPr>
          <p:cNvPr id="323" name="" descr=""/>
          <p:cNvPicPr/>
          <p:nvPr/>
        </p:nvPicPr>
        <p:blipFill>
          <a:blip r:embed="rId2"/>
          <a:stretch/>
        </p:blipFill>
        <p:spPr>
          <a:xfrm>
            <a:off x="3960000" y="900000"/>
            <a:ext cx="4644000" cy="2312280"/>
          </a:xfrm>
          <a:prstGeom prst="rect">
            <a:avLst/>
          </a:prstGeom>
          <a:ln w="0">
            <a:noFill/>
          </a:ln>
        </p:spPr>
      </p:pic>
      <p:pic>
        <p:nvPicPr>
          <p:cNvPr id="324" name="" descr=""/>
          <p:cNvPicPr/>
          <p:nvPr/>
        </p:nvPicPr>
        <p:blipFill>
          <a:blip r:embed="rId3"/>
          <a:stretch/>
        </p:blipFill>
        <p:spPr>
          <a:xfrm>
            <a:off x="540000" y="3060000"/>
            <a:ext cx="4704120" cy="2249640"/>
          </a:xfrm>
          <a:prstGeom prst="rect">
            <a:avLst/>
          </a:prstGeom>
          <a:ln w="0">
            <a:noFill/>
          </a:ln>
        </p:spPr>
      </p:pic>
      <p:pic>
        <p:nvPicPr>
          <p:cNvPr id="325" name="" descr=""/>
          <p:cNvPicPr/>
          <p:nvPr/>
        </p:nvPicPr>
        <p:blipFill>
          <a:blip r:embed="rId4"/>
          <a:stretch/>
        </p:blipFill>
        <p:spPr>
          <a:xfrm>
            <a:off x="7043400" y="3080160"/>
            <a:ext cx="4656600" cy="2319840"/>
          </a:xfrm>
          <a:prstGeom prst="rect">
            <a:avLst/>
          </a:prstGeom>
          <a:ln w="0">
            <a:noFill/>
          </a:ln>
        </p:spPr>
      </p:pic>
      <p:sp>
        <p:nvSpPr>
          <p:cNvPr id="326" name=""/>
          <p:cNvSpPr txBox="1"/>
          <p:nvPr/>
        </p:nvSpPr>
        <p:spPr>
          <a:xfrm>
            <a:off x="900000" y="263880"/>
            <a:ext cx="10440000" cy="189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ru-RU" sz="3200" spc="-1" strike="noStrike">
                <a:solidFill>
                  <a:srgbClr val="ffb66c"/>
                </a:solidFill>
                <a:latin typeface="Times New Roman"/>
              </a:rPr>
              <a:t>Монумент героическим защитникам Ленинграда 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327" name=""/>
          <p:cNvSpPr txBox="1"/>
          <p:nvPr/>
        </p:nvSpPr>
        <p:spPr>
          <a:xfrm>
            <a:off x="1080000" y="5503680"/>
            <a:ext cx="10620000" cy="115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15000"/>
              </a:lnSpc>
              <a:spcAft>
                <a:spcPts val="1001"/>
              </a:spcAft>
            </a:pPr>
            <a:r>
              <a:rPr b="1" i="1" lang="ru-RU" sz="2200" spc="-1" strike="noStrike">
                <a:solidFill>
                  <a:srgbClr val="111111"/>
                </a:solidFill>
                <a:latin typeface="Times New Roman"/>
              </a:rPr>
              <a:t>На площади Победы установлен монумент героическим защитникам </a:t>
            </a:r>
            <a:r>
              <a:rPr b="1" i="1" lang="ru-RU" sz="2200" spc="-1" strike="noStrike">
                <a:solidFill>
                  <a:srgbClr val="111111"/>
                </a:solidFill>
                <a:latin typeface="Times New Roman"/>
                <a:ea typeface="Arial"/>
              </a:rPr>
              <a:t>Ленинграда</a:t>
            </a:r>
            <a:r>
              <a:rPr b="1" i="1" lang="ru-RU" sz="2200" spc="-1" strike="noStrike">
                <a:solidFill>
                  <a:srgbClr val="111111"/>
                </a:solidFill>
                <a:latin typeface="Times New Roman"/>
              </a:rPr>
              <a:t>, памятник подвигу горожан в трагические дни </a:t>
            </a:r>
            <a:r>
              <a:rPr b="1" i="1" lang="ru-RU" sz="2200" spc="-1" strike="noStrike">
                <a:solidFill>
                  <a:srgbClr val="111111"/>
                </a:solidFill>
                <a:latin typeface="Times New Roman"/>
                <a:ea typeface="Arial"/>
              </a:rPr>
              <a:t>блокады</a:t>
            </a:r>
            <a:endParaRPr b="1" i="1" lang="ru-RU" sz="2200" spc="-1" strike="noStrike">
              <a:solidFill>
                <a:srgbClr val="111111"/>
              </a:solidFill>
              <a:latin typeface="Times New Roman"/>
              <a:ea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icture 4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0" y="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329" name="PlaceHolder 1"/>
          <p:cNvSpPr>
            <a:spLocks noGrp="1"/>
          </p:cNvSpPr>
          <p:nvPr>
            <p:ph/>
          </p:nvPr>
        </p:nvSpPr>
        <p:spPr>
          <a:xfrm>
            <a:off x="434880" y="1080000"/>
            <a:ext cx="4425120" cy="3985560"/>
          </a:xfrm>
          <a:prstGeom prst="rect">
            <a:avLst/>
          </a:prstGeom>
          <a:solidFill>
            <a:srgbClr val="ffdbb6">
              <a:alpha val="50000"/>
            </a:srgbClr>
          </a:solidFill>
          <a:ln w="0">
            <a:noFill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18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Вечный  огонь на Пискаревском кладбище в память о погибших во время блокады  в Ленинграде.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Почтить память  и возложить цветы приходят  жители города с детьми и внуками.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Никто не забыт и ничто не забыто,</a:t>
            </a:r>
            <a:br/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На все поколенья и все времена.</a:t>
            </a:r>
            <a:br/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Сединами живших и кровью убитых,</a:t>
            </a:r>
            <a:br/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Оплачена страшная эта война.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0" name="Picture 4" descr="https://ksp.org.ru/files/photogallery/19/big/08.05.15-1.jpg"/>
          <p:cNvPicPr/>
          <p:nvPr/>
        </p:nvPicPr>
        <p:blipFill>
          <a:blip r:embed="rId2"/>
          <a:stretch/>
        </p:blipFill>
        <p:spPr>
          <a:xfrm>
            <a:off x="5062680" y="628560"/>
            <a:ext cx="6457320" cy="4788000"/>
          </a:xfrm>
          <a:prstGeom prst="rect">
            <a:avLst/>
          </a:prstGeom>
          <a:ln w="0">
            <a:noFill/>
          </a:ln>
          <a:effectLst>
            <a:glow rad="228600">
              <a:srgbClr val="ff7a1f">
                <a:alpha val="40000"/>
              </a:srgbClr>
            </a:glow>
          </a:effectLst>
        </p:spPr>
      </p:pic>
      <p:pic>
        <p:nvPicPr>
          <p:cNvPr id="331" name="Picture 2" descr="https://n7.nextpng.com/sticker-png/79/1023/sticker-png-campfire-campfire-orange-computer-wallpaper-flame-camping.png"/>
          <p:cNvPicPr/>
          <p:nvPr/>
        </p:nvPicPr>
        <p:blipFill>
          <a:blip r:embed="rId3"/>
          <a:stretch/>
        </p:blipFill>
        <p:spPr>
          <a:xfrm>
            <a:off x="8792640" y="3353400"/>
            <a:ext cx="849960" cy="809640"/>
          </a:xfrm>
          <a:prstGeom prst="rect">
            <a:avLst/>
          </a:prstGeom>
          <a:ln w="0">
            <a:noFill/>
          </a:ln>
        </p:spPr>
      </p:pic>
      <p:pic>
        <p:nvPicPr>
          <p:cNvPr id="332" name="krasivaa_i_grustnaa_muzyka_bez_slov_prosto_krasivaa_muzyka_bez_slov_5musicme_(5music.me)" descr=""/>
          <p:cNvPicPr/>
          <p:nvPr/>
        </p:nvPicPr>
        <p:blipFill>
          <a:blip r:embed="rId4"/>
          <a:stretch/>
        </p:blipFill>
        <p:spPr>
          <a:xfrm>
            <a:off x="5486400" y="5144760"/>
            <a:ext cx="609120" cy="609120"/>
          </a:xfrm>
          <a:prstGeom prst="rect">
            <a:avLst/>
          </a:prstGeom>
          <a:ln w="0">
            <a:noFill/>
          </a:ln>
        </p:spPr>
      </p:pic>
      <p:sp>
        <p:nvSpPr>
          <p:cNvPr id="333" name=""/>
          <p:cNvSpPr txBox="1"/>
          <p:nvPr/>
        </p:nvSpPr>
        <p:spPr>
          <a:xfrm>
            <a:off x="5040000" y="5416560"/>
            <a:ext cx="6637320" cy="883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ru-RU" sz="2800" spc="-1" strike="noStrike">
                <a:solidFill>
                  <a:srgbClr val="ffb66c"/>
                </a:solidFill>
                <a:latin typeface="Times New Roman"/>
              </a:rPr>
              <a:t>От голода погибло 640 тыс. человек.</a:t>
            </a:r>
            <a:endParaRPr b="1" i="1" lang="ru-RU" sz="2800" spc="-1" strike="noStrike">
              <a:solidFill>
                <a:srgbClr val="ffb66c"/>
              </a:solidFill>
              <a:latin typeface="Times New Roman"/>
            </a:endParaRPr>
          </a:p>
          <a:p>
            <a:r>
              <a:rPr b="1" i="1" lang="ru-RU" sz="2800" spc="-1" strike="noStrike">
                <a:solidFill>
                  <a:srgbClr val="ffb66c"/>
                </a:solidFill>
                <a:latin typeface="Times New Roman"/>
              </a:rPr>
              <a:t> </a:t>
            </a:r>
            <a:r>
              <a:rPr b="1" i="1" lang="ru-RU" sz="2800" spc="-1" strike="noStrike">
                <a:solidFill>
                  <a:srgbClr val="ffb66c"/>
                </a:solidFill>
                <a:latin typeface="Times New Roman"/>
              </a:rPr>
              <a:t>От боевых действий- 235 тыс. человек.</a:t>
            </a:r>
            <a:endParaRPr b="1" i="1" lang="ru-RU" sz="2800" spc="-1" strike="noStrike">
              <a:solidFill>
                <a:srgbClr val="ffb66c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3000">
        <p:wipe dir="l"/>
      </p:transition>
    </mc:Choice>
    <mc:Fallback>
      <p:transition spd="slow">
        <p:wipe dir="l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nodeType="withEffect" fill="hold" presetClass="emph" presetID="32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245" fill="hold"/>
                                        <p:tgtEl>
                                          <p:spTgt spid="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7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360" y="-16200"/>
            <a:ext cx="12191760" cy="6874200"/>
          </a:xfrm>
          <a:prstGeom prst="rect">
            <a:avLst/>
          </a:prstGeom>
          <a:ln w="0">
            <a:noFill/>
          </a:ln>
        </p:spPr>
      </p:pic>
      <p:pic>
        <p:nvPicPr>
          <p:cNvPr id="335" name="" descr=""/>
          <p:cNvPicPr/>
          <p:nvPr/>
        </p:nvPicPr>
        <p:blipFill>
          <a:blip r:embed="rId2"/>
          <a:stretch/>
        </p:blipFill>
        <p:spPr>
          <a:xfrm>
            <a:off x="1985040" y="813240"/>
            <a:ext cx="8256960" cy="4946760"/>
          </a:xfrm>
          <a:prstGeom prst="rect">
            <a:avLst/>
          </a:prstGeom>
          <a:ln w="144000">
            <a:solidFill>
              <a:srgbClr val="ffb66c"/>
            </a:solidFill>
            <a:miter/>
          </a:ln>
        </p:spPr>
      </p:pic>
      <p:sp>
        <p:nvSpPr>
          <p:cNvPr id="336" name="Favorite- 3"/>
          <p:cNvSpPr txBox="1"/>
          <p:nvPr/>
        </p:nvSpPr>
        <p:spPr>
          <a:xfrm>
            <a:off x="3060000" y="813240"/>
            <a:ext cx="3420000" cy="900000"/>
          </a:xfrm>
          <a:prstGeom prst="rect">
            <a:avLst/>
          </a:prstGeom>
        </p:spPr>
        <p:txBody>
          <a:bodyPr wrap="none" lIns="99720" rIns="99720" tIns="56520" bIns="56520" anchor="ctr" anchorCtr="1">
            <a:prstTxWarp prst="textInflate">
              <a:avLst>
                <a:gd name="adj" fmla="val 21528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n w="29160">
                  <a:solidFill>
                    <a:srgbClr val="ea7500"/>
                  </a:solidFill>
                  <a:miter/>
                </a:ln>
                <a:solidFill>
                  <a:srgbClr val="ff972f">
                    <a:alpha val="50000"/>
                  </a:srgbClr>
                </a:solidFill>
                <a:latin typeface="Noto Sans"/>
                <a:ea typeface="MS Gothic"/>
              </a:rPr>
              <a:t>1944-2024</a:t>
            </a:r>
            <a:endParaRPr b="1" lang="ru-RU" sz="2400" spc="-1" strike="noStrike">
              <a:ln w="29160">
                <a:solidFill>
                  <a:srgbClr val="ea7500"/>
                </a:solidFill>
                <a:miter/>
              </a:ln>
              <a:solidFill>
                <a:srgbClr val="ff972f">
                  <a:alpha val="50000"/>
                </a:srgbClr>
              </a:solidFill>
              <a:latin typeface="Noto Sans"/>
              <a:ea typeface="MS Gothic"/>
            </a:endParaRPr>
          </a:p>
        </p:txBody>
      </p:sp>
      <p:sp>
        <p:nvSpPr>
          <p:cNvPr id="337" name="Outline 3"/>
          <p:cNvSpPr txBox="1"/>
          <p:nvPr/>
        </p:nvSpPr>
        <p:spPr>
          <a:xfrm>
            <a:off x="3240000" y="4680000"/>
            <a:ext cx="2700000" cy="720000"/>
          </a:xfrm>
          <a:prstGeom prst="rect">
            <a:avLst/>
          </a:prstGeom>
        </p:spPr>
        <p:txBody>
          <a:bodyPr wrap="none" lIns="99720" rIns="99720" tIns="56880" bIns="56880" anchor="ctr" anchorCtr="1">
            <a:prstTxWarp prst="textStop">
              <a:avLst>
                <a:gd name="adj" fmla="val 12500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ln cap="rnd" w="28800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dist="51420" dir="2700000" blurRad="0" rotWithShape="0">
                    <a:srgbClr val="808080"/>
                  </a:outerShdw>
                </a:effectLst>
                <a:latin typeface="Noto Sans"/>
                <a:ea typeface="MS Gothic"/>
              </a:rPr>
              <a:t>70 лет</a:t>
            </a:r>
            <a:endParaRPr b="1" lang="ru-RU" sz="2400" spc="-1" strike="noStrike">
              <a:ln cap="rnd" w="28800">
                <a:solidFill>
                  <a:srgbClr val="000000"/>
                </a:solidFill>
                <a:round/>
              </a:ln>
              <a:solidFill>
                <a:srgbClr val="ff0000"/>
              </a:solidFill>
              <a:effectLst>
                <a:outerShdw dist="51420" dir="2700000" blurRad="0" rotWithShape="0">
                  <a:srgbClr val="808080"/>
                </a:outerShdw>
              </a:effectLst>
              <a:latin typeface="Noto Sans"/>
              <a:ea typeface="MS Gothic"/>
            </a:endParaRPr>
          </a:p>
        </p:txBody>
      </p:sp>
    </p:spTree>
  </p:cSld>
  <mc:AlternateContent>
    <mc:Choice Requires="p14">
      <p:transition spd="slow" p14:dur="2000">
        <p:wipe dir="l"/>
      </p:transition>
    </mc:Choice>
    <mc:Fallback>
      <p:transition spd="slow">
        <p:wipe dir="l"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5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0" y="-16200"/>
            <a:ext cx="12191760" cy="6874200"/>
          </a:xfrm>
          <a:prstGeom prst="rect">
            <a:avLst/>
          </a:prstGeom>
          <a:ln w="0">
            <a:noFill/>
          </a:ln>
        </p:spPr>
      </p:pic>
      <p:grpSp>
        <p:nvGrpSpPr>
          <p:cNvPr id="219" name="Группа 1"/>
          <p:cNvGrpSpPr/>
          <p:nvPr/>
        </p:nvGrpSpPr>
        <p:grpSpPr>
          <a:xfrm>
            <a:off x="3780000" y="360000"/>
            <a:ext cx="5040000" cy="4680000"/>
            <a:chOff x="3780000" y="360000"/>
            <a:chExt cx="5040000" cy="4680000"/>
          </a:xfrm>
        </p:grpSpPr>
        <p:pic>
          <p:nvPicPr>
            <p:cNvPr id="220" name="Picture 3" descr=""/>
            <p:cNvPicPr/>
            <p:nvPr/>
          </p:nvPicPr>
          <p:blipFill>
            <a:blip r:embed="rId2"/>
            <a:stretch/>
          </p:blipFill>
          <p:spPr>
            <a:xfrm>
              <a:off x="3780000" y="360000"/>
              <a:ext cx="5040000" cy="4680000"/>
            </a:xfrm>
            <a:prstGeom prst="rect">
              <a:avLst/>
            </a:prstGeom>
            <a:ln w="144000">
              <a:solidFill>
                <a:srgbClr val="ff7a1f"/>
              </a:solidFill>
              <a:miter/>
            </a:ln>
          </p:spPr>
        </p:pic>
        <p:sp>
          <p:nvSpPr>
            <p:cNvPr id="221" name="TextBox 2"/>
            <p:cNvSpPr/>
            <p:nvPr/>
          </p:nvSpPr>
          <p:spPr>
            <a:xfrm>
              <a:off x="3780000" y="360000"/>
              <a:ext cx="109800" cy="235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4000">
              <a:solidFill>
                <a:srgbClr val="ff7a1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22" name="Прямоугольник 2"/>
          <p:cNvSpPr/>
          <p:nvPr/>
        </p:nvSpPr>
        <p:spPr>
          <a:xfrm>
            <a:off x="540000" y="5040000"/>
            <a:ext cx="11233080" cy="2104920"/>
          </a:xfrm>
          <a:prstGeom prst="rect">
            <a:avLst/>
          </a:prstGeom>
          <a:solidFill>
            <a:srgbClr val="ffdbb6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Всех мужчин, которые могли держать оружие, призвали на войну, чтобы защитить нашу землю от врага. </a:t>
            </a:r>
            <a:r>
              <a:rPr b="1" i="1" lang="ru-RU" sz="2200" spc="-1" strike="noStrike">
                <a:solidFill>
                  <a:srgbClr val="111111"/>
                </a:solidFill>
                <a:latin typeface="Times New Roman"/>
                <a:ea typeface="DejaVu Sans"/>
              </a:rPr>
              <a:t>Тысячи добровольцев ушли в Красную Армию, партизанские отряды, народное ополчение. Не было ни одной семьи, которая не проводила на фронт отца, мужа, сына. </a:t>
            </a:r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Неимоверно труден был этот путь. Сполна познала наша Родина и горечь поражений, и радость побед.</a:t>
            </a:r>
            <a:br/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4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0" y="-1656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solidFill>
            <a:srgbClr val="ffdbb6">
              <a:alpha val="50000"/>
            </a:srgbClr>
          </a:solidFill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                        </a:t>
            </a:r>
            <a:r>
              <a:rPr b="1" lang="ru-RU" sz="3200" spc="-1" strike="noStrike">
                <a:solidFill>
                  <a:srgbClr val="ff7a1f"/>
                </a:solidFill>
                <a:latin typeface="Times New Roman"/>
              </a:rPr>
              <a:t>Блокада Ленинграда</a:t>
            </a:r>
            <a:br/>
            <a:r>
              <a:rPr b="1" lang="ru-RU" sz="3200" spc="-1" strike="noStrike">
                <a:solidFill>
                  <a:srgbClr val="ff7a1f"/>
                </a:solidFill>
                <a:latin typeface="Times New Roman"/>
              </a:rPr>
              <a:t>                 8сентября 1941г. - 27 января 1944г.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749240" cy="4857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Шла война. Гитлер не сумел захватить Ленинград силой, тогда он решил задушить его блокадой.  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ff7a1f"/>
                </a:solidFill>
                <a:latin typeface="Times New Roman"/>
              </a:rPr>
              <a:t>8 сентября 1941г</a:t>
            </a: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. фашисты окружили город, перекрыли все выходы и входы в город. </a:t>
            </a:r>
            <a:r>
              <a:rPr b="1" i="1" lang="ru-RU" sz="2000" spc="-1" strike="noStrike">
                <a:solidFill>
                  <a:srgbClr val="ff7a1f"/>
                </a:solidFill>
                <a:latin typeface="Times New Roman"/>
              </a:rPr>
              <a:t>Ленинград оказался в блокадном кольце.</a:t>
            </a: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 В город перестало поступать продовольствие.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Блокада Ленинграда – одна из самых тяжелых и трагических страниц в истории Великой Отечественной войны.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6" name="Picture 4" descr="https://fs00.infourok.ru/images/doc/174/200372/img9.jpg"/>
          <p:cNvPicPr/>
          <p:nvPr/>
        </p:nvPicPr>
        <p:blipFill>
          <a:blip r:embed="rId2"/>
          <a:srcRect l="4520" t="17197" r="8287" b="4840"/>
          <a:stretch/>
        </p:blipFill>
        <p:spPr>
          <a:xfrm>
            <a:off x="4166280" y="3842280"/>
            <a:ext cx="3933720" cy="2637720"/>
          </a:xfrm>
          <a:prstGeom prst="rect">
            <a:avLst/>
          </a:prstGeom>
          <a:ln w="144000">
            <a:solidFill>
              <a:srgbClr val="ff7a1f"/>
            </a:solidFill>
            <a:miter/>
          </a:ln>
          <a:effectLst>
            <a:glow rad="228600">
              <a:srgbClr val="ff7a1f">
                <a:alpha val="40000"/>
              </a:srgbClr>
            </a:glow>
          </a:effectLst>
        </p:spPr>
      </p:pic>
    </p:spTree>
  </p:cSld>
  <mc:AlternateContent>
    <mc:Choice Requires="p14">
      <p:transition spd="slow" p14:dur="2000">
        <p:wipe dir="l"/>
      </p:transition>
    </mc:Choice>
    <mc:Fallback>
      <p:transition spd="slow">
        <p:wipe dir="l"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6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0" y="-1548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23520" y="537336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i="1" lang="ru-RU" sz="2200" spc="-1" strike="noStrike">
                <a:latin typeface="Times New Roman"/>
              </a:rPr>
              <a:t>В город перестали привозить продукты. Отключили свет. Воду. Наступила зима, настали страшные блокадные дни.</a:t>
            </a:r>
            <a:endParaRPr b="0" i="1" lang="ru-RU" sz="2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9" name="Picture 14" descr="E:\слайды о блокаде\3.jpg"/>
          <p:cNvPicPr/>
          <p:nvPr/>
        </p:nvPicPr>
        <p:blipFill>
          <a:blip r:embed="rId2"/>
          <a:stretch/>
        </p:blipFill>
        <p:spPr>
          <a:xfrm>
            <a:off x="1679400" y="548640"/>
            <a:ext cx="8872560" cy="4708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17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360" y="-1548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23520" y="522936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i="1" lang="ru-RU" sz="2200" spc="-1" strike="noStrike">
                <a:latin typeface="Times New Roman"/>
              </a:rPr>
              <a:t>Город изменился. Не было толпы прохожих, разрывались снаряды, выла сирена…</a:t>
            </a:r>
            <a:endParaRPr b="0" i="1" lang="ru-RU" sz="2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15" descr="E:\слайды о блокаде\05365d05104f.jpg"/>
          <p:cNvPicPr/>
          <p:nvPr/>
        </p:nvPicPr>
        <p:blipFill>
          <a:blip r:embed="rId2"/>
          <a:stretch/>
        </p:blipFill>
        <p:spPr>
          <a:xfrm>
            <a:off x="900000" y="224640"/>
            <a:ext cx="4817160" cy="3195360"/>
          </a:xfrm>
          <a:prstGeom prst="rect">
            <a:avLst/>
          </a:prstGeom>
          <a:ln w="108000">
            <a:solidFill>
              <a:srgbClr val="ff7a1f"/>
            </a:solidFill>
            <a:miter/>
          </a:ln>
        </p:spPr>
      </p:pic>
      <p:pic>
        <p:nvPicPr>
          <p:cNvPr id="233" name="Picture 41" descr="https://cs4.pikabu.ru/post_img/2016/01/12/12/og_og_1452630279243923744.jpg"/>
          <p:cNvPicPr/>
          <p:nvPr/>
        </p:nvPicPr>
        <p:blipFill>
          <a:blip r:embed="rId3"/>
          <a:stretch/>
        </p:blipFill>
        <p:spPr>
          <a:xfrm>
            <a:off x="7020000" y="156960"/>
            <a:ext cx="4872240" cy="3263040"/>
          </a:xfrm>
          <a:prstGeom prst="rect">
            <a:avLst/>
          </a:prstGeom>
          <a:ln w="108000">
            <a:solidFill>
              <a:srgbClr val="ff7a1f"/>
            </a:solidFill>
            <a:miter/>
          </a:ln>
          <a:effectLst>
            <a:glow rad="228600">
              <a:srgbClr val="ff7a1f">
                <a:alpha val="40000"/>
              </a:srgbClr>
            </a:glow>
          </a:effectLst>
        </p:spPr>
      </p:pic>
      <p:pic>
        <p:nvPicPr>
          <p:cNvPr id="234" name="Picture 43" descr="https://pastvu.com/_p/a/s/q/u/squej5sk4z82ihd8wk.jpg"/>
          <p:cNvPicPr/>
          <p:nvPr/>
        </p:nvPicPr>
        <p:blipFill>
          <a:blip r:embed="rId4"/>
          <a:srcRect l="0" t="0" r="0" b="21905"/>
          <a:stretch/>
        </p:blipFill>
        <p:spPr>
          <a:xfrm>
            <a:off x="3875760" y="2700000"/>
            <a:ext cx="5124240" cy="2801880"/>
          </a:xfrm>
          <a:prstGeom prst="rect">
            <a:avLst/>
          </a:prstGeom>
          <a:ln w="108000">
            <a:solidFill>
              <a:srgbClr val="ff7a1f"/>
            </a:solidFill>
            <a:miter/>
          </a:ln>
          <a:effectLst>
            <a:glow rad="228600">
              <a:srgbClr val="ff7a1f">
                <a:alpha val="40000"/>
              </a:srgbClr>
            </a:glo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20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0" y="-1548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527400" y="537336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1800" spc="-1" strike="noStrike">
                <a:latin typeface="Lucida Sans"/>
              </a:rPr>
              <a:t>В водопроводных кранах не вода, а лед. И только прорубь невская горожан спасет.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7" name="Picture 18" descr="E:\блокада фото\10512_1_2.jpg"/>
          <p:cNvPicPr/>
          <p:nvPr/>
        </p:nvPicPr>
        <p:blipFill>
          <a:blip r:embed="rId2"/>
          <a:stretch/>
        </p:blipFill>
        <p:spPr>
          <a:xfrm>
            <a:off x="2447280" y="836640"/>
            <a:ext cx="7619760" cy="415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21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360" y="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27400" y="4680000"/>
            <a:ext cx="10972440" cy="162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Arial"/>
              </a:rPr>
              <a:t>Сколько испытаний принесла блокада! Город был изолирован от большой земли. Оставался единственный путь, по которому могла осуществляться связь с городом – это Ладожское озеро. Этот путь называли д</a:t>
            </a:r>
            <a:r>
              <a:rPr b="1" i="1" lang="ru-RU" sz="2200" spc="-1" strike="noStrike">
                <a:solidFill>
                  <a:srgbClr val="000000"/>
                </a:solidFill>
                <a:latin typeface="Times New Roman"/>
              </a:rPr>
              <a:t>орогой жизни . По ней в город везли продовольствие, медикаменты, а из города вывозили детей  и  раненых.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</a:rPr>
              <a:t>Многим она спасла жизнь</a:t>
            </a: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. </a:t>
            </a:r>
            <a:endParaRPr b="0" i="1" lang="ru-RU" sz="2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0" name="Picture 19" descr="E:\блокада фото\bcd55f808f64.jpg"/>
          <p:cNvPicPr/>
          <p:nvPr/>
        </p:nvPicPr>
        <p:blipFill>
          <a:blip r:embed="rId2"/>
          <a:stretch/>
        </p:blipFill>
        <p:spPr>
          <a:xfrm>
            <a:off x="720000" y="296640"/>
            <a:ext cx="5040000" cy="384336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2" descr="E:\блокада фото\69831485_1296124311_roadoflife_horses.jpg"/>
          <p:cNvPicPr/>
          <p:nvPr/>
        </p:nvPicPr>
        <p:blipFill>
          <a:blip r:embed="rId3"/>
          <a:stretch/>
        </p:blipFill>
        <p:spPr>
          <a:xfrm>
            <a:off x="6300000" y="360000"/>
            <a:ext cx="5040000" cy="384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24" descr="https://ramki-photoshop.ru/fon/bezh/fon15.jpg"/>
          <p:cNvPicPr/>
          <p:nvPr/>
        </p:nvPicPr>
        <p:blipFill>
          <a:blip r:embed="rId1"/>
          <a:stretch/>
        </p:blipFill>
        <p:spPr>
          <a:xfrm>
            <a:off x="0" y="-48960"/>
            <a:ext cx="12191760" cy="6874200"/>
          </a:xfrm>
          <a:prstGeom prst="rect">
            <a:avLst/>
          </a:prstGeom>
          <a:ln w="0">
            <a:noFill/>
          </a:ln>
        </p:spPr>
      </p:pic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5220000" y="3960000"/>
            <a:ext cx="6480000" cy="198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94000"/>
          </a:bodyPr>
          <a:p>
            <a:pPr algn="ctr">
              <a:lnSpc>
                <a:spcPct val="100000"/>
              </a:lnSpc>
              <a:spcBef>
                <a:spcPts val="6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Катастрофически уменьшались нормы выдаваемых продуктов.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250 граммов на карточку рабочего</a:t>
            </a:r>
            <a:r>
              <a:rPr b="1" i="1" lang="ru-RU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125 граммов</a:t>
            </a:r>
            <a:r>
              <a:rPr b="1" i="1" lang="ru-RU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служащим, детям и иждивенцам</a:t>
            </a:r>
            <a:r>
              <a:rPr b="1" i="1" lang="ru-RU" sz="2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i="1" lang="ru-RU" sz="2200" spc="-1" strike="noStrike">
                <a:solidFill>
                  <a:srgbClr val="000000"/>
                </a:solidFill>
                <a:latin typeface="Times New Roman"/>
              </a:rPr>
              <a:t>– вот такой кусочек хлеба получали ленинградцы по карточкам на целый день.</a:t>
            </a:r>
            <a:endParaRPr b="1" i="1" lang="ru-RU" sz="2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4" name="Picture 23" descr="E:\блокада фото\69ebe36d50fa433f501de488efbfb8da.jpg"/>
          <p:cNvPicPr/>
          <p:nvPr/>
        </p:nvPicPr>
        <p:blipFill>
          <a:blip r:embed="rId2"/>
          <a:stretch/>
        </p:blipFill>
        <p:spPr>
          <a:xfrm>
            <a:off x="6826680" y="180000"/>
            <a:ext cx="5053320" cy="336636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5" descr="E:\блокада фото\blokhleb.jpg"/>
          <p:cNvPicPr/>
          <p:nvPr/>
        </p:nvPicPr>
        <p:blipFill>
          <a:blip r:embed="rId3"/>
          <a:stretch/>
        </p:blipFill>
        <p:spPr>
          <a:xfrm>
            <a:off x="360000" y="180000"/>
            <a:ext cx="5017680" cy="3448080"/>
          </a:xfrm>
          <a:prstGeom prst="rect">
            <a:avLst/>
          </a:prstGeom>
          <a:ln w="0">
            <a:noFill/>
          </a:ln>
        </p:spPr>
      </p:pic>
      <p:sp>
        <p:nvSpPr>
          <p:cNvPr id="246" name="Текст 2"/>
          <p:cNvSpPr txBox="1"/>
          <p:nvPr/>
        </p:nvSpPr>
        <p:spPr>
          <a:xfrm>
            <a:off x="709560" y="3960000"/>
            <a:ext cx="4330440" cy="2160000"/>
          </a:xfrm>
          <a:prstGeom prst="rect">
            <a:avLst/>
          </a:prstGeom>
          <a:solidFill>
            <a:srgbClr val="ffdbb6">
              <a:alpha val="50000"/>
            </a:srgbClr>
          </a:solidFill>
          <a:ln w="0">
            <a:noFill/>
          </a:ln>
        </p:spPr>
        <p:txBody>
          <a:bodyPr anchor="t"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Я помню хлеб, военный, горький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Он весь почти из лебеды.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В нем в каждой корке, в каждой крошке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000000"/>
                </a:solidFill>
                <a:latin typeface="Times New Roman"/>
              </a:rPr>
              <a:t>Был горький вкус людской беды.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1766</TotalTime>
  <Application>LibreOffice/7.2.2.2$Windows_X86_64 LibreOffice_project/02b2acce88a210515b4a5bb2e46cbfb63fe97d56</Application>
  <AppVersion>15.0000</AppVersion>
  <Words>839</Words>
  <Paragraphs>85</Paragraphs>
  <Company>diakov.net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2021-01-03T10:17:24Z</dcterms:created>
  <dc:creator>Пользователь Windows</dc:creator>
  <dc:description/>
  <dc:language>ru-RU</dc:language>
  <cp:lastModifiedBy/>
  <dcterms:modified xsi:type="dcterms:W3CDTF">2024-01-29T01:01:39Z</dcterms:modified>
  <cp:revision>88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5</vt:i4>
  </property>
  <property fmtid="{D5CDD505-2E9C-101B-9397-08002B2CF9AE}" pid="3" name="Notes">
    <vt:i4>2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21</vt:i4>
  </property>
</Properties>
</file>