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41" autoAdjust="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AF660D-EF70-47E5-BE99-7426C3EB5B29}" type="datetimeFigureOut">
              <a:rPr lang="ru-RU" smtClean="0"/>
              <a:t>04.05.2023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503DFE-7BAB-4875-ABBD-54967F183FB0}" type="slidenum">
              <a:rPr lang="ru-RU" smtClean="0"/>
              <a:t>‹#›</a:t>
            </a:fld>
            <a:endParaRPr lang="ru-RU"/>
          </a:p>
        </p:txBody>
      </p:sp>
    </p:spTree>
    <p:extLst>
      <p:ext uri="{BB962C8B-B14F-4D97-AF65-F5344CB8AC3E}">
        <p14:creationId xmlns:p14="http://schemas.microsoft.com/office/powerpoint/2010/main" val="2330755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2503DFE-7BAB-4875-ABBD-54967F183FB0}" type="slidenum">
              <a:rPr lang="ru-RU" smtClean="0"/>
              <a:t>3</a:t>
            </a:fld>
            <a:endParaRPr lang="ru-RU"/>
          </a:p>
        </p:txBody>
      </p:sp>
    </p:spTree>
    <p:extLst>
      <p:ext uri="{BB962C8B-B14F-4D97-AF65-F5344CB8AC3E}">
        <p14:creationId xmlns:p14="http://schemas.microsoft.com/office/powerpoint/2010/main" val="433648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97327DA-C1A8-41F0-8A88-807A520C0EBF}" type="datetimeFigureOut">
              <a:rPr lang="ru-RU" smtClean="0"/>
              <a:t>04.05.2023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2270806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7327DA-C1A8-41F0-8A88-807A520C0EBF}" type="datetimeFigureOut">
              <a:rPr lang="ru-RU" smtClean="0"/>
              <a:t>04.05.2023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32495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7327DA-C1A8-41F0-8A88-807A520C0EBF}" type="datetimeFigureOut">
              <a:rPr lang="ru-RU" smtClean="0"/>
              <a:t>04.05.2023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2781401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7327DA-C1A8-41F0-8A88-807A520C0EBF}" type="datetimeFigureOut">
              <a:rPr lang="ru-RU" smtClean="0"/>
              <a:t>04.05.2023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280425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97327DA-C1A8-41F0-8A88-807A520C0EBF}" type="datetimeFigureOut">
              <a:rPr lang="ru-RU" smtClean="0"/>
              <a:t>04.05.2023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154534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7327DA-C1A8-41F0-8A88-807A520C0EBF}" type="datetimeFigureOut">
              <a:rPr lang="ru-RU" smtClean="0"/>
              <a:t>04.05.2023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33627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97327DA-C1A8-41F0-8A88-807A520C0EBF}" type="datetimeFigureOut">
              <a:rPr lang="ru-RU" smtClean="0"/>
              <a:t>04.05.2023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2162732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7327DA-C1A8-41F0-8A88-807A520C0EBF}" type="datetimeFigureOut">
              <a:rPr lang="ru-RU" smtClean="0"/>
              <a:t>04.05.2023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33302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7327DA-C1A8-41F0-8A88-807A520C0EBF}" type="datetimeFigureOut">
              <a:rPr lang="ru-RU" smtClean="0"/>
              <a:t>04.05.2023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4065261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7327DA-C1A8-41F0-8A88-807A520C0EBF}" type="datetimeFigureOut">
              <a:rPr lang="ru-RU" smtClean="0"/>
              <a:t>04.05.2023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2279441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7327DA-C1A8-41F0-8A88-807A520C0EBF}" type="datetimeFigureOut">
              <a:rPr lang="ru-RU" smtClean="0"/>
              <a:t>04.05.2023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67093C-F902-4445-A76E-9CAD0A951B45}" type="slidenum">
              <a:rPr lang="ru-RU" smtClean="0"/>
              <a:t>‹#›</a:t>
            </a:fld>
            <a:endParaRPr lang="ru-RU"/>
          </a:p>
        </p:txBody>
      </p:sp>
    </p:spTree>
    <p:extLst>
      <p:ext uri="{BB962C8B-B14F-4D97-AF65-F5344CB8AC3E}">
        <p14:creationId xmlns:p14="http://schemas.microsoft.com/office/powerpoint/2010/main" val="404015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327DA-C1A8-41F0-8A88-807A520C0EBF}" type="datetimeFigureOut">
              <a:rPr lang="ru-RU" smtClean="0"/>
              <a:t>04.05.2023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67093C-F902-4445-A76E-9CAD0A951B45}" type="slidenum">
              <a:rPr lang="ru-RU" smtClean="0"/>
              <a:t>‹#›</a:t>
            </a:fld>
            <a:endParaRPr lang="ru-RU"/>
          </a:p>
        </p:txBody>
      </p:sp>
    </p:spTree>
    <p:extLst>
      <p:ext uri="{BB962C8B-B14F-4D97-AF65-F5344CB8AC3E}">
        <p14:creationId xmlns:p14="http://schemas.microsoft.com/office/powerpoint/2010/main" val="1035829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1872207"/>
          </a:xfrm>
        </p:spPr>
        <p:txBody>
          <a:bodyPr>
            <a:normAutofit/>
          </a:bodyPr>
          <a:lstStyle/>
          <a:p>
            <a:r>
              <a:rPr lang="ru-RU" sz="1800" b="1" dirty="0" smtClean="0">
                <a:latin typeface="Times New Roman" pitchFamily="18" charset="0"/>
                <a:cs typeface="Times New Roman" pitchFamily="18" charset="0"/>
              </a:rPr>
              <a:t>Государственное Бюджетное Профессиональное Образовательное Учреждение «Сахалинский техникум строительства и жилищно-коммунального </a:t>
            </a:r>
            <a:r>
              <a:rPr lang="ru-RU" sz="1800" b="1" dirty="0" smtClean="0">
                <a:latin typeface="Times New Roman" pitchFamily="18" charset="0"/>
                <a:cs typeface="Times New Roman" pitchFamily="18" charset="0"/>
              </a:rPr>
              <a:t>хозяйства</a:t>
            </a:r>
            <a:r>
              <a:rPr lang="ru-RU" sz="1800" b="1" dirty="0" smtClean="0">
                <a:latin typeface="Times New Roman" pitchFamily="18" charset="0"/>
                <a:cs typeface="Times New Roman" pitchFamily="18" charset="0"/>
              </a:rPr>
              <a:t>» (ГБПОУ «СТС и ЖКХ»)</a:t>
            </a:r>
            <a:endParaRPr lang="ru-RU" sz="18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2348880"/>
            <a:ext cx="6872808" cy="3289920"/>
          </a:xfrm>
        </p:spPr>
        <p:txBody>
          <a:bodyPr>
            <a:normAutofit/>
          </a:bodyPr>
          <a:lstStyle/>
          <a:p>
            <a:endParaRPr lang="ru-RU" sz="1600" dirty="0" smtClean="0">
              <a:solidFill>
                <a:schemeClr val="tx1"/>
              </a:solidFill>
              <a:latin typeface="Times New Roman" pitchFamily="18" charset="0"/>
              <a:cs typeface="Times New Roman" pitchFamily="18" charset="0"/>
            </a:endParaRPr>
          </a:p>
          <a:p>
            <a:r>
              <a:rPr lang="ru-RU" sz="1800" dirty="0" smtClean="0">
                <a:solidFill>
                  <a:schemeClr val="tx1"/>
                </a:solidFill>
                <a:latin typeface="Times New Roman" pitchFamily="18" charset="0"/>
                <a:cs typeface="Times New Roman" pitchFamily="18" charset="0"/>
              </a:rPr>
              <a:t>Тема выступления: </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Техники использования здоровьесберегающих технологий  на уроках иностранного языка</a:t>
            </a:r>
          </a:p>
          <a:p>
            <a:endParaRPr lang="ru-RU" sz="1800" dirty="0">
              <a:solidFill>
                <a:schemeClr val="tx1"/>
              </a:solidFill>
              <a:latin typeface="Times New Roman" pitchFamily="18" charset="0"/>
              <a:cs typeface="Times New Roman" pitchFamily="18" charset="0"/>
            </a:endParaRPr>
          </a:p>
          <a:p>
            <a:pPr algn="l"/>
            <a:endParaRPr lang="ru-RU" sz="1800" dirty="0" smtClean="0">
              <a:solidFill>
                <a:schemeClr val="tx1"/>
              </a:solidFill>
              <a:latin typeface="Times New Roman" pitchFamily="18" charset="0"/>
              <a:cs typeface="Times New Roman" pitchFamily="18" charset="0"/>
            </a:endParaRPr>
          </a:p>
          <a:p>
            <a:pPr algn="l"/>
            <a:r>
              <a:rPr lang="ru-RU" sz="1800" dirty="0" smtClean="0">
                <a:solidFill>
                  <a:schemeClr val="tx1"/>
                </a:solidFill>
                <a:latin typeface="Times New Roman" pitchFamily="18" charset="0"/>
                <a:cs typeface="Times New Roman" pitchFamily="18" charset="0"/>
              </a:rPr>
              <a:t>Составитель</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Ден</a:t>
            </a:r>
            <a:r>
              <a:rPr lang="ru-RU"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Ги </a:t>
            </a:r>
            <a:r>
              <a:rPr lang="ru-RU" sz="1800" dirty="0" err="1" smtClean="0">
                <a:solidFill>
                  <a:schemeClr val="tx1"/>
                </a:solidFill>
                <a:latin typeface="Times New Roman" pitchFamily="18" charset="0"/>
                <a:cs typeface="Times New Roman" pitchFamily="18" charset="0"/>
              </a:rPr>
              <a:t>Сун</a:t>
            </a:r>
            <a:endParaRPr lang="ru-RU" sz="1800" dirty="0" smtClean="0">
              <a:solidFill>
                <a:schemeClr val="tx1"/>
              </a:solidFill>
              <a:latin typeface="Times New Roman" pitchFamily="18" charset="0"/>
              <a:cs typeface="Times New Roman" pitchFamily="18" charset="0"/>
            </a:endParaRPr>
          </a:p>
          <a:p>
            <a:pPr algn="l"/>
            <a:endParaRPr lang="ru-RU" sz="1800" dirty="0" smtClean="0">
              <a:solidFill>
                <a:schemeClr val="tx1"/>
              </a:solidFill>
              <a:latin typeface="Times New Roman" pitchFamily="18" charset="0"/>
              <a:cs typeface="Times New Roman" pitchFamily="18" charset="0"/>
            </a:endParaRPr>
          </a:p>
          <a:p>
            <a:pPr algn="l"/>
            <a:r>
              <a:rPr lang="ru-RU" sz="1800" dirty="0" smtClean="0">
                <a:solidFill>
                  <a:schemeClr val="tx1"/>
                </a:solidFill>
                <a:latin typeface="Times New Roman" pitchFamily="18" charset="0"/>
                <a:cs typeface="Times New Roman" pitchFamily="18" charset="0"/>
              </a:rPr>
              <a:t>Преподаватель иностранного языка</a:t>
            </a:r>
            <a:endParaRPr lang="ru-RU"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85428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1143000"/>
          </a:xfrm>
        </p:spPr>
        <p:txBody>
          <a:bodyPr>
            <a:normAutofit/>
          </a:bodyPr>
          <a:lstStyle/>
          <a:p>
            <a:r>
              <a:rPr lang="ru-RU" sz="1800" b="1" dirty="0" smtClean="0">
                <a:latin typeface="Times New Roman" pitchFamily="18" charset="0"/>
                <a:cs typeface="Times New Roman" pitchFamily="18" charset="0"/>
              </a:rPr>
              <a:t>Цели и задачи </a:t>
            </a:r>
            <a:endParaRPr lang="ru-RU" sz="1800" b="1" dirty="0">
              <a:latin typeface="Times New Roman" pitchFamily="18" charset="0"/>
              <a:cs typeface="Times New Roman" pitchFamily="18" charset="0"/>
            </a:endParaRPr>
          </a:p>
        </p:txBody>
      </p:sp>
      <p:sp>
        <p:nvSpPr>
          <p:cNvPr id="3" name="Объект 2"/>
          <p:cNvSpPr>
            <a:spLocks noGrp="1"/>
          </p:cNvSpPr>
          <p:nvPr>
            <p:ph idx="1"/>
          </p:nvPr>
        </p:nvSpPr>
        <p:spPr>
          <a:xfrm>
            <a:off x="395536" y="1484784"/>
            <a:ext cx="8496944" cy="2304256"/>
          </a:xfrm>
        </p:spPr>
        <p:txBody>
          <a:bodyPr>
            <a:normAutofit fontScale="40000" lnSpcReduction="20000"/>
          </a:bodyPr>
          <a:lstStyle/>
          <a:p>
            <a:pPr marL="0" indent="0">
              <a:buNone/>
            </a:pPr>
            <a:r>
              <a:rPr lang="ru-RU" sz="5600" dirty="0" smtClean="0"/>
              <a:t>Цель: </a:t>
            </a:r>
            <a:r>
              <a:rPr lang="ru-RU" sz="5600" dirty="0" smtClean="0"/>
              <a:t>Применение </a:t>
            </a:r>
            <a:r>
              <a:rPr lang="ru-RU" sz="5600" dirty="0" smtClean="0"/>
              <a:t>здоровьесберегающих технологий на уроках </a:t>
            </a:r>
          </a:p>
          <a:p>
            <a:pPr marL="0" indent="0">
              <a:buNone/>
            </a:pPr>
            <a:endParaRPr lang="ru-RU" sz="5600" dirty="0"/>
          </a:p>
          <a:p>
            <a:pPr marL="0" indent="0">
              <a:buNone/>
            </a:pPr>
            <a:r>
              <a:rPr lang="ru-RU" sz="5600" dirty="0" smtClean="0"/>
              <a:t>Задачи: </a:t>
            </a:r>
            <a:br>
              <a:rPr lang="ru-RU" sz="5600" dirty="0" smtClean="0"/>
            </a:br>
            <a:r>
              <a:rPr lang="ru-RU" sz="5600" dirty="0" smtClean="0"/>
              <a:t>1. Привить интерес учащимся к изучению иностранного языка; </a:t>
            </a:r>
            <a:br>
              <a:rPr lang="ru-RU" sz="5600" dirty="0" smtClean="0"/>
            </a:br>
            <a:r>
              <a:rPr lang="ru-RU" sz="5600" dirty="0" smtClean="0"/>
              <a:t>2. Частая смена деятельности на уроках иностранного языка.</a:t>
            </a:r>
            <a:br>
              <a:rPr lang="ru-RU" sz="5600" dirty="0" smtClean="0"/>
            </a:br>
            <a:r>
              <a:rPr lang="ru-RU" sz="5600" dirty="0" smtClean="0"/>
              <a:t>3. Учитывать </a:t>
            </a:r>
            <a:r>
              <a:rPr lang="ru-RU" sz="5600" dirty="0" err="1" smtClean="0"/>
              <a:t>психо</a:t>
            </a:r>
            <a:r>
              <a:rPr lang="ru-RU" sz="5600" dirty="0" smtClean="0"/>
              <a:t>-физическое состояние учащегося.</a:t>
            </a:r>
            <a:br>
              <a:rPr lang="ru-RU" sz="5600" dirty="0" smtClean="0"/>
            </a:br>
            <a:r>
              <a:rPr lang="ru-RU" sz="5600" dirty="0" smtClean="0"/>
              <a:t>4. Провести урок в комфортной для обучающегося обстановке.</a:t>
            </a:r>
            <a:br>
              <a:rPr lang="ru-RU" sz="5600" dirty="0" smtClean="0"/>
            </a:br>
            <a:endParaRPr lang="ru-RU" dirty="0"/>
          </a:p>
          <a:p>
            <a:endParaRPr lang="ru-RU" dirty="0"/>
          </a:p>
        </p:txBody>
      </p:sp>
    </p:spTree>
    <p:extLst>
      <p:ext uri="{BB962C8B-B14F-4D97-AF65-F5344CB8AC3E}">
        <p14:creationId xmlns:p14="http://schemas.microsoft.com/office/powerpoint/2010/main" val="1187298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346050"/>
          </a:xfrm>
        </p:spPr>
        <p:txBody>
          <a:bodyPr>
            <a:normAutofit/>
          </a:bodyPr>
          <a:lstStyle/>
          <a:p>
            <a:r>
              <a:rPr lang="ru-RU" sz="1600" dirty="0" smtClean="0">
                <a:latin typeface="Times New Roman" pitchFamily="18" charset="0"/>
                <a:cs typeface="Times New Roman" pitchFamily="18" charset="0"/>
              </a:rPr>
              <a:t>Актуальность использования здоровьесьберегающих технологий</a:t>
            </a:r>
            <a:endParaRPr lang="ru-RU" sz="1600" dirty="0">
              <a:latin typeface="Times New Roman" pitchFamily="18" charset="0"/>
              <a:cs typeface="Times New Roman" pitchFamily="18" charset="0"/>
            </a:endParaRPr>
          </a:p>
        </p:txBody>
      </p:sp>
      <p:sp>
        <p:nvSpPr>
          <p:cNvPr id="5" name="Объект 4"/>
          <p:cNvSpPr>
            <a:spLocks noGrp="1"/>
          </p:cNvSpPr>
          <p:nvPr>
            <p:ph idx="1"/>
          </p:nvPr>
        </p:nvSpPr>
        <p:spPr>
          <a:xfrm>
            <a:off x="457200" y="692696"/>
            <a:ext cx="8229600" cy="5433467"/>
          </a:xfrm>
        </p:spPr>
        <p:txBody>
          <a:bodyPr>
            <a:normAutofit fontScale="85000" lnSpcReduction="20000"/>
          </a:bodyPr>
          <a:lstStyle/>
          <a:p>
            <a:pPr marL="0" indent="0" algn="just">
              <a:buNone/>
            </a:pPr>
            <a:r>
              <a:rPr lang="ru-RU" sz="1600" dirty="0" smtClean="0">
                <a:latin typeface="Times New Roman" pitchFamily="18" charset="0"/>
                <a:cs typeface="Times New Roman" pitchFamily="18" charset="0"/>
              </a:rPr>
              <a:t>Сегодня актуальность использования здоровьесберегающих технологий в системе образования определена низким количеством здоровых выпускников школ. По данным </a:t>
            </a:r>
            <a:r>
              <a:rPr lang="ru-RU" sz="1600" dirty="0" err="1" smtClean="0">
                <a:latin typeface="Times New Roman" pitchFamily="18" charset="0"/>
                <a:cs typeface="Times New Roman" pitchFamily="18" charset="0"/>
              </a:rPr>
              <a:t>Роспотребнадзора</a:t>
            </a:r>
            <a:r>
              <a:rPr lang="ru-RU" sz="1600" dirty="0" smtClean="0">
                <a:latin typeface="Times New Roman" pitchFamily="18" charset="0"/>
                <a:cs typeface="Times New Roman" pitchFamily="18" charset="0"/>
              </a:rPr>
              <a:t>, за 2017 год среди учащихся число абсолютно здоровых детей не превышает 10-12 %. Сохранение здоровья детей и воспитание здорового образа жизни являются ключевыми направлениями в системе образования РФ. ФГОС определяет формирование ценностей здоровья, здорового и безопасного образа жизни, экологической культуры обучающихся как современный приоритет образовательной деятельности школы. Поэтому целью педагога становится формирование у учащихся физического, психического, духовно-нравственного здоровья, воспитание у них культуры здоровья, действенной мотивации на ведение здорового образа жизни. Основным средством достижения этой цели является использование здоровьесберегающих образовательных технологий, т.е. обеспечение таких условий обучения, воспитания, развития, которые не оказывают негативного воздействия на здоровье всех субъектов образовательного процесса.</a:t>
            </a:r>
          </a:p>
          <a:p>
            <a:pPr marL="0" indent="0" algn="just">
              <a:buNone/>
            </a:pPr>
            <a:r>
              <a:rPr lang="ru-RU" sz="1600" dirty="0" smtClean="0">
                <a:latin typeface="Times New Roman" pitchFamily="18" charset="0"/>
                <a:cs typeface="Times New Roman" pitchFamily="18" charset="0"/>
              </a:rPr>
              <a:t>Таким образом, под здоровьесберегающими образовательными технологиями понимается совокупность всех используемых в образовательном процессе приемов, методов, технологий, не только оберегающих здоровье учащихся и педагогов от неблагоприятного воздействия факторов образовательной среды, но и способствующих воспитанию у учащихся культуры здоровья.</a:t>
            </a:r>
          </a:p>
          <a:p>
            <a:pPr marL="0" indent="0" algn="just">
              <a:buNone/>
            </a:pPr>
            <a:r>
              <a:rPr lang="ru-RU" sz="1600" dirty="0" smtClean="0">
                <a:latin typeface="Times New Roman" pitchFamily="18" charset="0"/>
                <a:cs typeface="Times New Roman" pitchFamily="18" charset="0"/>
              </a:rPr>
              <a:t>Учитывая известную патогенную роль формирующихся в процессе обучения состояний переутомления, стресса и им подобных, можно говорить о здоровьесберегающем эффекте тех образовательных технологий, которые направлены на снижение утомляемости учащихся и позволяют, за счет большей эффективности учебного процесса, достичь поставленных целей (выполнить учебную программу), не перегружая школьника. Одна из таких технологий-это </a:t>
            </a:r>
            <a:r>
              <a:rPr lang="ru-RU" sz="1600" dirty="0" err="1" smtClean="0">
                <a:latin typeface="Times New Roman" pitchFamily="18" charset="0"/>
                <a:cs typeface="Times New Roman" pitchFamily="18" charset="0"/>
              </a:rPr>
              <a:t>Healthy-Quiz</a:t>
            </a:r>
            <a:r>
              <a:rPr lang="ru-RU" sz="1600" dirty="0" smtClean="0">
                <a:latin typeface="Times New Roman" pitchFamily="18" charset="0"/>
                <a:cs typeface="Times New Roman" pitchFamily="18" charset="0"/>
              </a:rPr>
              <a:t> </a:t>
            </a:r>
          </a:p>
          <a:p>
            <a:pPr marL="0" indent="0" algn="just">
              <a:buNone/>
            </a:pPr>
            <a:r>
              <a:rPr lang="ru-RU" sz="1600" dirty="0" err="1" smtClean="0">
                <a:latin typeface="Times New Roman" pitchFamily="18" charset="0"/>
                <a:cs typeface="Times New Roman" pitchFamily="18" charset="0"/>
              </a:rPr>
              <a:t>Квиз</a:t>
            </a:r>
            <a:r>
              <a:rPr lang="ru-RU" sz="1600" dirty="0" smtClean="0">
                <a:latin typeface="Times New Roman" pitchFamily="18" charset="0"/>
                <a:cs typeface="Times New Roman" pitchFamily="18" charset="0"/>
              </a:rPr>
              <a:t> – это слово означает соревнование, в ходе которого один или несколько участников отвечают на поставленные им вопросы. </a:t>
            </a:r>
            <a:r>
              <a:rPr lang="ru-RU" sz="1600" dirty="0" err="1" smtClean="0">
                <a:latin typeface="Times New Roman" pitchFamily="18" charset="0"/>
                <a:cs typeface="Times New Roman" pitchFamily="18" charset="0"/>
              </a:rPr>
              <a:t>Хэлси</a:t>
            </a:r>
            <a:r>
              <a:rPr lang="ru-RU" sz="1600" dirty="0" smtClean="0">
                <a:latin typeface="Times New Roman" pitchFamily="18" charset="0"/>
                <a:cs typeface="Times New Roman" pitchFamily="18" charset="0"/>
              </a:rPr>
              <a:t> (от англ. </a:t>
            </a:r>
            <a:r>
              <a:rPr lang="ru-RU" sz="1600" dirty="0" err="1" smtClean="0">
                <a:latin typeface="Times New Roman" pitchFamily="18" charset="0"/>
                <a:cs typeface="Times New Roman" pitchFamily="18" charset="0"/>
              </a:rPr>
              <a:t>healthy</a:t>
            </a:r>
            <a:r>
              <a:rPr lang="ru-RU" sz="1600" dirty="0" smtClean="0">
                <a:latin typeface="Times New Roman" pitchFamily="18" charset="0"/>
                <a:cs typeface="Times New Roman" pitchFamily="18" charset="0"/>
              </a:rPr>
              <a:t>) – здоровый, полезный.</a:t>
            </a:r>
          </a:p>
          <a:p>
            <a:pPr marL="0" indent="0" algn="just">
              <a:buNone/>
            </a:pPr>
            <a:r>
              <a:rPr lang="ru-RU" sz="1600" dirty="0" smtClean="0">
                <a:latin typeface="Times New Roman" pitchFamily="18" charset="0"/>
                <a:cs typeface="Times New Roman" pitchFamily="18" charset="0"/>
              </a:rPr>
              <a:t>Суть </a:t>
            </a:r>
            <a:r>
              <a:rPr lang="ru-RU" sz="1600" dirty="0" err="1" smtClean="0">
                <a:latin typeface="Times New Roman" pitchFamily="18" charset="0"/>
                <a:cs typeface="Times New Roman" pitchFamily="18" charset="0"/>
              </a:rPr>
              <a:t>хэлси-квиза</a:t>
            </a:r>
            <a:r>
              <a:rPr lang="ru-RU" sz="1600" dirty="0" smtClean="0">
                <a:latin typeface="Times New Roman" pitchFamily="18" charset="0"/>
                <a:cs typeface="Times New Roman" pitchFamily="18" charset="0"/>
              </a:rPr>
              <a:t> заключается в преобразовании классического урока в серию увлекательных заданий на тему здорового образа жизни. Виды заданий: интеллектуальные вопросы, песни, музыкальные зарядки, творческие задания. Интеллектуальные – вопросы о здоровом питании, распорядке дня, рациональном использовании времени и т. д. для диагностики общей осведомленностью о здоровом образе жизни и популяризации информации о здоровье среди учащихся. </a:t>
            </a:r>
            <a:endParaRPr lang="ru-RU" sz="1600" dirty="0">
              <a:latin typeface="Times New Roman" pitchFamily="18" charset="0"/>
              <a:cs typeface="Times New Roman" pitchFamily="18" charset="0"/>
            </a:endParaRPr>
          </a:p>
          <a:p>
            <a:pPr marL="0" indent="0" algn="just">
              <a:buNone/>
            </a:pP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332517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 </a:t>
            </a:r>
            <a:r>
              <a:rPr lang="en-US" dirty="0" smtClean="0"/>
              <a:t>Healthy - Quiz</a:t>
            </a:r>
            <a:endParaRPr lang="ru-RU" dirty="0"/>
          </a:p>
        </p:txBody>
      </p:sp>
      <p:sp>
        <p:nvSpPr>
          <p:cNvPr id="3" name="Объект 2"/>
          <p:cNvSpPr>
            <a:spLocks noGrp="1"/>
          </p:cNvSpPr>
          <p:nvPr>
            <p:ph idx="1"/>
          </p:nvPr>
        </p:nvSpPr>
        <p:spPr>
          <a:xfrm>
            <a:off x="467544" y="1340768"/>
            <a:ext cx="8229600" cy="3960440"/>
          </a:xfrm>
        </p:spPr>
        <p:txBody>
          <a:bodyPr>
            <a:noAutofit/>
          </a:bodyPr>
          <a:lstStyle/>
          <a:p>
            <a:pPr marL="0" indent="0" algn="just">
              <a:buNone/>
            </a:pPr>
            <a:r>
              <a:rPr lang="ru-RU" sz="1400" dirty="0">
                <a:latin typeface="Times New Roman" pitchFamily="18" charset="0"/>
                <a:cs typeface="Times New Roman" pitchFamily="18" charset="0"/>
              </a:rPr>
              <a:t>Все учащиеся делятся на 2-5 команды в зависимости от количества учащихся. Выбрасывание игральной кости командой определяет количество шагов от старта к финишу на игральном поле и одновременно определяет номер задания. Данная </a:t>
            </a:r>
            <a:r>
              <a:rPr lang="ru-RU" sz="1400" dirty="0" smtClean="0">
                <a:latin typeface="Times New Roman" pitchFamily="18" charset="0"/>
                <a:cs typeface="Times New Roman" pitchFamily="18" charset="0"/>
              </a:rPr>
              <a:t>технология</a:t>
            </a: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способствует </a:t>
            </a:r>
            <a:r>
              <a:rPr lang="ru-RU" sz="1400" dirty="0">
                <a:latin typeface="Times New Roman" pitchFamily="18" charset="0"/>
                <a:cs typeface="Times New Roman" pitchFamily="18" charset="0"/>
              </a:rPr>
              <a:t>формированию следующих универсальных учебных действий:</a:t>
            </a:r>
          </a:p>
          <a:p>
            <a:pPr marL="0" indent="0" algn="just">
              <a:buNone/>
            </a:pPr>
            <a:r>
              <a:rPr lang="ru-RU" sz="1400" dirty="0">
                <a:latin typeface="Times New Roman" pitchFamily="18" charset="0"/>
                <a:cs typeface="Times New Roman" pitchFamily="18" charset="0"/>
              </a:rPr>
              <a:t>– коммуникативные: умение взаимодействовать с участниками своей</a:t>
            </a:r>
          </a:p>
          <a:p>
            <a:pPr marL="0" indent="0" algn="just">
              <a:buNone/>
            </a:pPr>
            <a:r>
              <a:rPr lang="ru-RU" sz="1400" dirty="0">
                <a:latin typeface="Times New Roman" pitchFamily="18" charset="0"/>
                <a:cs typeface="Times New Roman" pitchFamily="18" charset="0"/>
              </a:rPr>
              <a:t>команды и команды-конкурента, умение слушать и понимать других, умение</a:t>
            </a:r>
          </a:p>
          <a:p>
            <a:pPr marL="0" indent="0" algn="just">
              <a:buNone/>
            </a:pPr>
            <a:r>
              <a:rPr lang="ru-RU" sz="1400" dirty="0">
                <a:latin typeface="Times New Roman" pitchFamily="18" charset="0"/>
                <a:cs typeface="Times New Roman" pitchFamily="18" charset="0"/>
              </a:rPr>
              <a:t>оформлять свои мысли в устной форме;</a:t>
            </a:r>
          </a:p>
          <a:p>
            <a:pPr marL="0" indent="0" algn="just">
              <a:buNone/>
            </a:pPr>
            <a:r>
              <a:rPr lang="ru-RU" sz="1400" dirty="0">
                <a:latin typeface="Times New Roman" pitchFamily="18" charset="0"/>
                <a:cs typeface="Times New Roman" pitchFamily="18" charset="0"/>
              </a:rPr>
              <a:t>– регулятивные: умение определить цель деятельности, умение</a:t>
            </a:r>
          </a:p>
          <a:p>
            <a:pPr marL="0" indent="0" algn="just">
              <a:buNone/>
            </a:pPr>
            <a:r>
              <a:rPr lang="ru-RU" sz="1400" dirty="0">
                <a:latin typeface="Times New Roman" pitchFamily="18" charset="0"/>
                <a:cs typeface="Times New Roman" pitchFamily="18" charset="0"/>
              </a:rPr>
              <a:t>определять успешность выполнения своего задания, умение осуществлять</a:t>
            </a:r>
          </a:p>
          <a:p>
            <a:pPr marL="0" indent="0" algn="just">
              <a:buNone/>
            </a:pPr>
            <a:r>
              <a:rPr lang="ru-RU" sz="1400" dirty="0">
                <a:latin typeface="Times New Roman" pitchFamily="18" charset="0"/>
                <a:cs typeface="Times New Roman" pitchFamily="18" charset="0"/>
              </a:rPr>
              <a:t>познавательную и личностную рефлексию;</a:t>
            </a:r>
          </a:p>
          <a:p>
            <a:pPr marL="0" indent="0" algn="just">
              <a:buNone/>
            </a:pPr>
            <a:r>
              <a:rPr lang="ru-RU" sz="1400" dirty="0">
                <a:latin typeface="Times New Roman" pitchFamily="18" charset="0"/>
                <a:cs typeface="Times New Roman" pitchFamily="18" charset="0"/>
              </a:rPr>
              <a:t>– познавательные: умение извлекать информацию из учебного контекста,</a:t>
            </a:r>
          </a:p>
          <a:p>
            <a:pPr marL="0" indent="0" algn="just">
              <a:buNone/>
            </a:pP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умение </a:t>
            </a:r>
            <a:r>
              <a:rPr lang="ru-RU" sz="1400" dirty="0">
                <a:latin typeface="Times New Roman" pitchFamily="18" charset="0"/>
                <a:cs typeface="Times New Roman" pitchFamily="18" charset="0"/>
              </a:rPr>
              <a:t>обобщать и классифицировать;</a:t>
            </a:r>
          </a:p>
          <a:p>
            <a:pPr marL="0" indent="0" algn="just">
              <a:buNone/>
            </a:pPr>
            <a:r>
              <a:rPr lang="ru-RU" sz="1400" dirty="0">
                <a:latin typeface="Times New Roman" pitchFamily="18" charset="0"/>
                <a:cs typeface="Times New Roman" pitchFamily="18" charset="0"/>
              </a:rPr>
              <a:t>– личностные: формирование мотивации к обучению, целенаправленной познавательной деятельности, умение использовать полученную информацию на благо своего здоровья.</a:t>
            </a:r>
          </a:p>
          <a:p>
            <a:pPr marL="0" indent="0" algn="just">
              <a:buNone/>
            </a:pPr>
            <a:r>
              <a:rPr lang="ru-RU" sz="1400" dirty="0">
                <a:latin typeface="Times New Roman" pitchFamily="18" charset="0"/>
                <a:cs typeface="Times New Roman" pitchFamily="18" charset="0"/>
              </a:rPr>
              <a:t>Безусловно, данная технология требует тщательной подготовки педагога к её реализации: подготовка заданий, обеспечение материально-технической базы, организация команд участников, однако эффективность такого обучения значительно превышают показатели классических уроков. Под эффективностью обучения мы понимаем оценку метода обучения с точки зрения того, насколько он способствует более полному освоению </a:t>
            </a:r>
            <a:r>
              <a:rPr lang="ru-RU" sz="1400" dirty="0" smtClean="0">
                <a:latin typeface="Times New Roman" pitchFamily="18" charset="0"/>
                <a:cs typeface="Times New Roman" pitchFamily="18" charset="0"/>
              </a:rPr>
              <a:t>содержания</a:t>
            </a: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обучения </a:t>
            </a:r>
            <a:r>
              <a:rPr lang="ru-RU" sz="1400" dirty="0">
                <a:latin typeface="Times New Roman" pitchFamily="18" charset="0"/>
                <a:cs typeface="Times New Roman" pitchFamily="18" charset="0"/>
              </a:rPr>
              <a:t>и достижению его социальных и педагогических целей. </a:t>
            </a:r>
            <a:r>
              <a:rPr lang="ru-RU" sz="1400" dirty="0" smtClean="0">
                <a:latin typeface="Times New Roman" pitchFamily="18" charset="0"/>
                <a:cs typeface="Times New Roman" pitchFamily="18" charset="0"/>
              </a:rPr>
              <a:t>Как</a:t>
            </a: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упоминалось </a:t>
            </a:r>
            <a:r>
              <a:rPr lang="ru-RU" sz="1400" dirty="0">
                <a:latin typeface="Times New Roman" pitchFamily="18" charset="0"/>
                <a:cs typeface="Times New Roman" pitchFamily="18" charset="0"/>
              </a:rPr>
              <a:t>выше, нашей педагогической целью было </a:t>
            </a:r>
            <a:r>
              <a:rPr lang="ru-RU" sz="1400" dirty="0" smtClean="0">
                <a:latin typeface="Times New Roman" pitchFamily="18" charset="0"/>
                <a:cs typeface="Times New Roman" pitchFamily="18" charset="0"/>
              </a:rPr>
              <a:t>формирование</a:t>
            </a: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физического</a:t>
            </a:r>
            <a:r>
              <a:rPr lang="ru-RU" sz="1400" dirty="0">
                <a:latin typeface="Times New Roman" pitchFamily="18" charset="0"/>
                <a:cs typeface="Times New Roman" pitchFamily="18" charset="0"/>
              </a:rPr>
              <a:t>, психического, духовно-нравственного здоровья, воспитание </a:t>
            </a:r>
            <a:r>
              <a:rPr lang="ru-RU" sz="1400" dirty="0" smtClean="0">
                <a:latin typeface="Times New Roman" pitchFamily="18" charset="0"/>
                <a:cs typeface="Times New Roman" pitchFamily="18" charset="0"/>
              </a:rPr>
              <a:t>у</a:t>
            </a: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них </a:t>
            </a:r>
            <a:r>
              <a:rPr lang="ru-RU" sz="1400" dirty="0">
                <a:latin typeface="Times New Roman" pitchFamily="18" charset="0"/>
                <a:cs typeface="Times New Roman" pitchFamily="18" charset="0"/>
              </a:rPr>
              <a:t>культуры здоровья, действенной мотивации на ведение здорового образа</a:t>
            </a:r>
          </a:p>
          <a:p>
            <a:pPr marL="0" indent="0" algn="just">
              <a:buNone/>
            </a:pPr>
            <a:r>
              <a:rPr lang="ru-RU" sz="1400" dirty="0">
                <a:latin typeface="Times New Roman" pitchFamily="18" charset="0"/>
                <a:cs typeface="Times New Roman" pitchFamily="18" charset="0"/>
              </a:rPr>
              <a:t>жизни. </a:t>
            </a:r>
          </a:p>
          <a:p>
            <a:endParaRPr lang="ru-RU" sz="1400" dirty="0"/>
          </a:p>
        </p:txBody>
      </p:sp>
    </p:spTree>
    <p:extLst>
      <p:ext uri="{BB962C8B-B14F-4D97-AF65-F5344CB8AC3E}">
        <p14:creationId xmlns:p14="http://schemas.microsoft.com/office/powerpoint/2010/main" val="3352589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dirty="0" smtClean="0">
                <a:latin typeface="Times New Roman" pitchFamily="18" charset="0"/>
                <a:cs typeface="Times New Roman" pitchFamily="18" charset="0"/>
              </a:rPr>
              <a:t>Аннотация к работе</a:t>
            </a:r>
            <a:endParaRPr lang="ru-RU" sz="1800" b="1" dirty="0">
              <a:latin typeface="Times New Roman" pitchFamily="18" charset="0"/>
              <a:cs typeface="Times New Roman" pitchFamily="18" charset="0"/>
            </a:endParaRPr>
          </a:p>
        </p:txBody>
      </p:sp>
      <p:sp>
        <p:nvSpPr>
          <p:cNvPr id="3" name="Объект 2"/>
          <p:cNvSpPr>
            <a:spLocks noGrp="1"/>
          </p:cNvSpPr>
          <p:nvPr>
            <p:ph idx="1"/>
          </p:nvPr>
        </p:nvSpPr>
        <p:spPr>
          <a:xfrm>
            <a:off x="457200" y="1124744"/>
            <a:ext cx="8229600" cy="5001419"/>
          </a:xfrm>
        </p:spPr>
        <p:txBody>
          <a:bodyPr>
            <a:normAutofit fontScale="92500" lnSpcReduction="20000"/>
          </a:bodyPr>
          <a:lstStyle/>
          <a:p>
            <a:pPr marL="0" indent="0" algn="just">
              <a:buNone/>
            </a:pPr>
            <a:r>
              <a:rPr lang="ru-RU" sz="1800" dirty="0" smtClean="0">
                <a:latin typeface="Times New Roman" pitchFamily="18" charset="0"/>
                <a:cs typeface="Times New Roman" pitchFamily="18" charset="0"/>
              </a:rPr>
              <a:t>В </a:t>
            </a:r>
            <a:r>
              <a:rPr lang="ru-RU" sz="1800" dirty="0">
                <a:latin typeface="Times New Roman" pitchFamily="18" charset="0"/>
                <a:cs typeface="Times New Roman" pitchFamily="18" charset="0"/>
              </a:rPr>
              <a:t>процессе работы над данной темой я вспомнила свой прошлый опыт работы преподавателем иностранного языка. На уроках с учащимися на практике применяла такие техники, как речевая разминка, физкультминутки, прослушивание и пение песен, самостоятельное вербальное и невербальное выполнение команд детьми и с помощью преподавателя. Тем самым дети не чувствовали усталость на уроке, длительность которого составляла 45 минут. Дети с нетерпением ждали начала нового урока</a:t>
            </a:r>
            <a:r>
              <a:rPr lang="ru-RU" sz="1800" dirty="0" smtClean="0">
                <a:latin typeface="Times New Roman" pitchFamily="18" charset="0"/>
                <a:cs typeface="Times New Roman" pitchFamily="18" charset="0"/>
              </a:rPr>
              <a:t>.</a:t>
            </a:r>
            <a:endParaRPr lang="ru-RU" dirty="0" smtClean="0"/>
          </a:p>
          <a:p>
            <a:pPr marL="0" indent="0" algn="just">
              <a:buNone/>
            </a:pPr>
            <a:r>
              <a:rPr lang="ru-RU" sz="1800" dirty="0" smtClean="0">
                <a:latin typeface="Times New Roman" pitchFamily="18" charset="0"/>
                <a:cs typeface="Times New Roman" pitchFamily="18" charset="0"/>
              </a:rPr>
              <a:t>Применительно к студентам СПО частая смена деятельности. </a:t>
            </a:r>
          </a:p>
          <a:p>
            <a:pPr marL="0" indent="0" algn="just">
              <a:buNone/>
            </a:pPr>
            <a:r>
              <a:rPr lang="ru-RU" sz="1800" dirty="0">
                <a:latin typeface="Times New Roman" pitchFamily="18" charset="0"/>
                <a:cs typeface="Times New Roman" pitchFamily="18" charset="0"/>
              </a:rPr>
              <a:t>Фонетические разминки вырабатывают у студентов правильную артикуляцию, корректное, красивое,  произношение, особенно те звуки, которых нет в русском языке. </a:t>
            </a:r>
          </a:p>
          <a:p>
            <a:pPr marL="0" indent="0" algn="just">
              <a:buNone/>
            </a:pPr>
            <a:r>
              <a:rPr lang="ru-RU" sz="1800" dirty="0">
                <a:latin typeface="Times New Roman" pitchFamily="18" charset="0"/>
                <a:cs typeface="Times New Roman" pitchFamily="18" charset="0"/>
              </a:rPr>
              <a:t> </a:t>
            </a:r>
          </a:p>
          <a:p>
            <a:pPr marL="0" indent="0" algn="just">
              <a:buNone/>
            </a:pPr>
            <a:r>
              <a:rPr lang="ru-RU" sz="1800" dirty="0">
                <a:latin typeface="Times New Roman" pitchFamily="18" charset="0"/>
                <a:cs typeface="Times New Roman" pitchFamily="18" charset="0"/>
              </a:rPr>
              <a:t> Не менее </a:t>
            </a:r>
            <a:r>
              <a:rPr lang="ru-RU" sz="1800" dirty="0" smtClean="0">
                <a:latin typeface="Times New Roman" pitchFamily="18" charset="0"/>
                <a:cs typeface="Times New Roman" pitchFamily="18" charset="0"/>
              </a:rPr>
              <a:t>эффективным методом </a:t>
            </a:r>
            <a:r>
              <a:rPr lang="ru-RU" sz="1800" dirty="0">
                <a:latin typeface="Times New Roman" pitchFamily="18" charset="0"/>
                <a:cs typeface="Times New Roman" pitchFamily="18" charset="0"/>
              </a:rPr>
              <a:t>проведения урока по иностранному </a:t>
            </a:r>
            <a:r>
              <a:rPr lang="ru-RU" sz="1800" smtClean="0">
                <a:latin typeface="Times New Roman" pitchFamily="18" charset="0"/>
                <a:cs typeface="Times New Roman" pitchFamily="18" charset="0"/>
              </a:rPr>
              <a:t>языку является  </a:t>
            </a:r>
            <a:r>
              <a:rPr lang="ru-RU" sz="1800" dirty="0">
                <a:latin typeface="Times New Roman" pitchFamily="18" charset="0"/>
                <a:cs typeface="Times New Roman" pitchFamily="18" charset="0"/>
              </a:rPr>
              <a:t>«круглый» стол. Участвуя в подобных «столах» студенты не только обсуждают выбранную тему, делятся своим мнением, а также практикуют говорение, </a:t>
            </a:r>
            <a:r>
              <a:rPr lang="ru-RU" sz="1800" dirty="0" err="1">
                <a:latin typeface="Times New Roman" pitchFamily="18" charset="0"/>
                <a:cs typeface="Times New Roman" pitchFamily="18" charset="0"/>
              </a:rPr>
              <a:t>аудирование</a:t>
            </a:r>
            <a:r>
              <a:rPr lang="ru-RU" sz="1800" dirty="0">
                <a:latin typeface="Times New Roman" pitchFamily="18" charset="0"/>
                <a:cs typeface="Times New Roman" pitchFamily="18" charset="0"/>
              </a:rPr>
              <a:t>, учатся четко и логично излагать свои мысли. Практика показывает, что такие уроки проходят легко, весело и в непринужденной обстановке.</a:t>
            </a:r>
          </a:p>
          <a:p>
            <a:pPr marL="0" indent="0" algn="just">
              <a:buNone/>
            </a:pPr>
            <a:r>
              <a:rPr lang="ru-RU" sz="1800" dirty="0">
                <a:latin typeface="Times New Roman" pitchFamily="18" charset="0"/>
                <a:cs typeface="Times New Roman" pitchFamily="18" charset="0"/>
              </a:rPr>
              <a:t> </a:t>
            </a:r>
          </a:p>
          <a:p>
            <a:pPr marL="0" indent="0" algn="just">
              <a:buNone/>
            </a:pPr>
            <a:r>
              <a:rPr lang="ru-RU" sz="1800" dirty="0">
                <a:latin typeface="Times New Roman" pitchFamily="18" charset="0"/>
                <a:cs typeface="Times New Roman" pitchFamily="18" charset="0"/>
              </a:rPr>
              <a:t>Применяя здоровьесберегающие технологии на уроках, педагог помогает участникам образовательного процесса  качественно и с пользой дела заниматься в приятной обстановке, атмосфере дружелюбия и оказания помощи другому участнику в случае необходимости</a:t>
            </a:r>
            <a:r>
              <a:rPr lang="ru-RU" sz="1800" dirty="0"/>
              <a:t>.</a:t>
            </a:r>
          </a:p>
          <a:p>
            <a:pPr marL="0" indent="0" algn="just">
              <a:buNone/>
            </a:pP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1322955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r>
              <a:rPr lang="ru-RU" dirty="0" smtClean="0"/>
              <a:t/>
            </a:r>
            <a:br>
              <a:rPr lang="ru-RU" dirty="0" smtClean="0"/>
            </a:br>
            <a:r>
              <a:rPr lang="ru-RU" dirty="0" smtClean="0"/>
              <a:t/>
            </a:r>
            <a:br>
              <a:rPr lang="ru-RU" dirty="0" smtClean="0"/>
            </a:br>
            <a:r>
              <a:rPr lang="ru-RU" dirty="0" smtClean="0"/>
              <a:t/>
            </a:r>
            <a:br>
              <a:rPr lang="ru-RU" dirty="0" smtClean="0"/>
            </a:br>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8718413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699</Words>
  <Application>Microsoft Office PowerPoint</Application>
  <PresentationFormat>Экран (4:3)</PresentationFormat>
  <Paragraphs>41</Paragraphs>
  <Slides>6</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Times New Roman</vt:lpstr>
      <vt:lpstr>Тема Office</vt:lpstr>
      <vt:lpstr>Государственное Бюджетное Профессиональное Образовательное Учреждение «Сахалинский техникум строительства и жилищно-коммунального хозяйства» (ГБПОУ «СТС и ЖКХ»)</vt:lpstr>
      <vt:lpstr>Цели и задачи </vt:lpstr>
      <vt:lpstr>Актуальность использования здоровьесьберегающих технологий</vt:lpstr>
      <vt:lpstr>Пример Healthy - Quiz</vt:lpstr>
      <vt:lpstr>Аннотация к работе</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Государственное Бюджетное Образовательное учреждение «Сахалинский техникум строительства и жилищно-коммунального хозяйства!</dc:title>
  <dc:creator>Master</dc:creator>
  <cp:lastModifiedBy>User</cp:lastModifiedBy>
  <cp:revision>19</cp:revision>
  <dcterms:created xsi:type="dcterms:W3CDTF">2018-11-18T23:03:27Z</dcterms:created>
  <dcterms:modified xsi:type="dcterms:W3CDTF">2023-05-04T01:43:21Z</dcterms:modified>
</cp:coreProperties>
</file>