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82" r:id="rId3"/>
    <p:sldId id="257" r:id="rId4"/>
    <p:sldId id="442" r:id="rId5"/>
    <p:sldId id="300" r:id="rId6"/>
    <p:sldId id="267" r:id="rId7"/>
    <p:sldId id="261" r:id="rId8"/>
    <p:sldId id="327" r:id="rId10"/>
    <p:sldId id="443" r:id="rId11"/>
    <p:sldId id="332" r:id="rId12"/>
    <p:sldId id="334" r:id="rId13"/>
    <p:sldId id="335" r:id="rId14"/>
    <p:sldId id="367" r:id="rId15"/>
    <p:sldId id="471" r:id="rId16"/>
    <p:sldId id="494" r:id="rId17"/>
    <p:sldId id="444" r:id="rId18"/>
    <p:sldId id="422" r:id="rId19"/>
    <p:sldId id="333" r:id="rId20"/>
    <p:sldId id="427" r:id="rId21"/>
    <p:sldId id="428" r:id="rId22"/>
    <p:sldId id="330" r:id="rId23"/>
    <p:sldId id="397" r:id="rId24"/>
    <p:sldId id="518" r:id="rId25"/>
    <p:sldId id="488" r:id="rId26"/>
    <p:sldId id="525" r:id="rId27"/>
    <p:sldId id="527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  <a:srgbClr val="3DCFFF"/>
    <a:srgbClr val="FDB2A5"/>
    <a:srgbClr val="FF37FF"/>
    <a:srgbClr val="ED5D05"/>
    <a:srgbClr val="33CC33"/>
    <a:srgbClr val="B3E2FF"/>
    <a:srgbClr val="00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18" autoAdjust="0"/>
    <p:restoredTop sz="94607" autoAdjust="0"/>
  </p:normalViewPr>
  <p:slideViewPr>
    <p:cSldViewPr showGuides="1">
      <p:cViewPr>
        <p:scale>
          <a:sx n="73" d="100"/>
          <a:sy n="73" d="100"/>
        </p:scale>
        <p:origin x="-1062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810D5-19F7-4F77-ACF2-C2A40FD9A90F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06ACF-741B-4F95-9D67-E04D5EABEE91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63DA3-61C9-48C8-B2AE-E240AF3DC2EA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CD922-5863-444E-9CC8-A623D450F0B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D6316-7DF1-4DFE-A3DA-332A2A73476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E0073-A663-4F7F-848F-E7C486F6A090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BB06E-E770-4C31-AA84-62B5D9DDB7BA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7A522-B7A3-453D-9199-DE8E0B9CDDD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DF3CC-F1E8-4955-B2A8-42138751BF1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A4D84-2ED1-4D1B-8733-7B7AFF445F2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76086-4BA6-4D6E-B8E5-F311BAC9330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Образец заголовка</a:t>
            </a:r>
            <a:endParaRPr lang="en-US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Образец текста</a:t>
            </a:r>
            <a:endParaRPr lang="en-US" smtClean="0"/>
          </a:p>
          <a:p>
            <a:pPr lvl="1"/>
            <a:r>
              <a:rPr lang="en-US" smtClean="0"/>
              <a:t>Второй уровень</a:t>
            </a:r>
            <a:endParaRPr lang="en-US" smtClean="0"/>
          </a:p>
          <a:p>
            <a:pPr lvl="2"/>
            <a:r>
              <a:rPr lang="en-US" smtClean="0"/>
              <a:t>Третий уровень</a:t>
            </a:r>
            <a:endParaRPr lang="en-US" smtClean="0"/>
          </a:p>
          <a:p>
            <a:pPr lvl="3"/>
            <a:r>
              <a:rPr lang="en-US" smtClean="0"/>
              <a:t>Четвертый уровень</a:t>
            </a:r>
            <a:endParaRPr lang="en-US" smtClean="0"/>
          </a:p>
          <a:p>
            <a:pPr lvl="4"/>
            <a:r>
              <a:rPr lang="en-US" smtClean="0"/>
              <a:t>Пятый уровень</a:t>
            </a:r>
            <a:endParaRPr lang="en-US" smtClean="0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6FA5F6F0-0401-495F-989E-E2A8CADDED8D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i="1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i="1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i="1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51460"/>
            <a:ext cx="7772400" cy="1325245"/>
          </a:xfrm>
        </p:spPr>
        <p:txBody>
          <a:bodyPr/>
          <a:p>
            <a:br>
              <a:rPr lang="ru-RU" altLang="en-US" sz="2000" i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altLang="en-US" sz="2000" i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МБДОУ ЦРР детский сад №2 «Рябинушка»</a:t>
            </a:r>
            <a:endParaRPr lang="ru-RU" altLang="en-US" sz="2000" i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950720"/>
            <a:ext cx="8209280" cy="4907280"/>
          </a:xfrm>
        </p:spPr>
        <p:txBody>
          <a:bodyPr/>
          <a:lstStyle/>
          <a:p>
            <a:pPr algn="ctr">
              <a:lnSpc>
                <a:spcPts val="3600"/>
              </a:lnSpc>
              <a:buFontTx/>
              <a:buNone/>
            </a:pPr>
            <a:endParaRPr lang="ru-RU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600"/>
              </a:lnSpc>
              <a:buFontTx/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«Применение здоровьесберегающих технологий на физкультурных занятиях в ДОУ»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600"/>
              </a:lnSpc>
              <a:buFontTx/>
              <a:buNone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600"/>
              </a:lnSpc>
              <a:buFontTx/>
              <a:buNone/>
            </a:pPr>
            <a:endParaRPr lang="ru-RU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ru-RU" altLang="en-US" sz="2000" i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ru-RU" altLang="en-US" sz="2000" i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Инструктор по физической культуре:</a:t>
            </a:r>
            <a:endParaRPr lang="ru-RU" altLang="en-US" sz="2000" i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ru-RU" altLang="en-US" sz="2000" i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Лошкарёва Ксения Юрьевна</a:t>
            </a:r>
            <a:br>
              <a:rPr lang="ru-RU" sz="2000" i="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ru-RU" sz="2000" i="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ru-RU" sz="2000" i="0" dirty="0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Замещающее содержимое 6" descr="34"/>
          <p:cNvPicPr>
            <a:picLocks noChangeAspect="1"/>
          </p:cNvPicPr>
          <p:nvPr>
            <p:ph sz="half" idx="4294967295"/>
          </p:nvPr>
        </p:nvPicPr>
        <p:blipFill>
          <a:blip r:embed="rId1"/>
          <a:stretch>
            <a:fillRect/>
          </a:stretch>
        </p:blipFill>
        <p:spPr>
          <a:xfrm>
            <a:off x="4859655" y="2225675"/>
            <a:ext cx="4118610" cy="345694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Замещающее содержимое 7" descr="35"/>
          <p:cNvPicPr>
            <a:picLocks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51460" y="2225675"/>
            <a:ext cx="4497070" cy="345694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Лента лицом вверх 8"/>
          <p:cNvSpPr/>
          <p:nvPr/>
        </p:nvSpPr>
        <p:spPr>
          <a:xfrm>
            <a:off x="971550" y="836930"/>
            <a:ext cx="7905750" cy="548640"/>
          </a:xfrm>
          <a:prstGeom prst="ribbon2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en-US" sz="2400" b="1" i="1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П/игра: «Змейка»</a:t>
            </a:r>
            <a:endParaRPr lang="ru-RU" altLang="en-US" sz="2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en-US" sz="2400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35"/>
          <p:cNvPicPr>
            <a:picLocks noChangeAspect="1"/>
          </p:cNvPicPr>
          <p:nvPr>
            <p:ph sz="half" idx="4294967295"/>
          </p:nvPr>
        </p:nvPicPr>
        <p:blipFill>
          <a:blip r:embed="rId1"/>
          <a:stretch>
            <a:fillRect/>
          </a:stretch>
        </p:blipFill>
        <p:spPr>
          <a:xfrm>
            <a:off x="251460" y="1844675"/>
            <a:ext cx="4066540" cy="44157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Замещающее содержимое 5" descr="36"/>
          <p:cNvPicPr>
            <a:picLocks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961890" y="1844675"/>
            <a:ext cx="3968750" cy="434721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Лента лицом вверх 2"/>
          <p:cNvSpPr/>
          <p:nvPr/>
        </p:nvSpPr>
        <p:spPr>
          <a:xfrm>
            <a:off x="1395095" y="908685"/>
            <a:ext cx="6759575" cy="588010"/>
          </a:xfrm>
          <a:prstGeom prst="ribbon2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3106420" y="931545"/>
            <a:ext cx="33375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000" b="1" i="1">
                <a:solidFill>
                  <a:schemeClr val="bg1"/>
                </a:solidFill>
                <a:latin typeface="Times New Roman" panose="02020603050405020304" pitchFamily="18" charset="0"/>
              </a:rPr>
              <a:t>П/игра: «Кто быстрее»</a:t>
            </a:r>
            <a:endParaRPr lang="ru-RU" altLang="en-US" sz="20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Замещающее содержимое 8" descr="IMG-11aa76deb8f30815c779db6f5865bbe9-V (1)"/>
          <p:cNvPicPr>
            <a:picLocks noChangeAspect="1"/>
          </p:cNvPicPr>
          <p:nvPr>
            <p:ph sz="half" idx="4294967295"/>
          </p:nvPr>
        </p:nvPicPr>
        <p:blipFill>
          <a:blip r:embed="rId1"/>
          <a:stretch>
            <a:fillRect/>
          </a:stretch>
        </p:blipFill>
        <p:spPr>
          <a:xfrm>
            <a:off x="1835785" y="1844675"/>
            <a:ext cx="5744210" cy="431101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Лента лицом вверх 10"/>
          <p:cNvSpPr/>
          <p:nvPr/>
        </p:nvSpPr>
        <p:spPr>
          <a:xfrm>
            <a:off x="395605" y="476250"/>
            <a:ext cx="8407400" cy="1028065"/>
          </a:xfrm>
          <a:prstGeom prst="ribbon2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2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Релаксация</a:t>
            </a:r>
            <a:endParaRPr kumimoji="0" lang="ru-RU" altLang="en-US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2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«Замедленное движение»</a:t>
            </a:r>
            <a:endParaRPr kumimoji="0" lang="ru-RU" altLang="en-US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Лента лицом вверх 1"/>
          <p:cNvSpPr/>
          <p:nvPr/>
        </p:nvSpPr>
        <p:spPr>
          <a:xfrm>
            <a:off x="395605" y="260985"/>
            <a:ext cx="8281035" cy="1080135"/>
          </a:xfrm>
          <a:prstGeom prst="ribbon2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484120" y="422910"/>
            <a:ext cx="3991610" cy="608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 i="1">
                <a:solidFill>
                  <a:schemeClr val="bg1"/>
                </a:solidFill>
                <a:latin typeface="Times New Roman" panose="02020603050405020304" pitchFamily="18" charset="0"/>
              </a:rPr>
              <a:t>Гимнастика дыхательная</a:t>
            </a:r>
            <a:endParaRPr lang="ru-RU" altLang="en-US" sz="24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Изображение 5" descr="IMG_20231030_1010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1080" y="1844675"/>
            <a:ext cx="4561840" cy="434149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Лента лицом вверх 1"/>
          <p:cNvSpPr/>
          <p:nvPr/>
        </p:nvSpPr>
        <p:spPr>
          <a:xfrm>
            <a:off x="526415" y="310515"/>
            <a:ext cx="8359775" cy="1241425"/>
          </a:xfrm>
          <a:prstGeom prst="ribbon2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676525" y="608330"/>
            <a:ext cx="405574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 i="1">
                <a:solidFill>
                  <a:schemeClr val="bg1"/>
                </a:solidFill>
                <a:latin typeface="Times New Roman" panose="02020603050405020304" pitchFamily="18" charset="0"/>
              </a:rPr>
              <a:t>«Дорожка - здоровья»</a:t>
            </a:r>
            <a:endParaRPr lang="ru-RU" altLang="en-US" sz="24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Изображение 3" descr="IMG_20231031_115215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1844675"/>
            <a:ext cx="3246120" cy="432879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5" name="Изображение 4" descr="IMG_20231031_2204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055" y="2323465"/>
            <a:ext cx="5132705" cy="385000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Лента лицом вверх 1"/>
          <p:cNvSpPr/>
          <p:nvPr/>
        </p:nvSpPr>
        <p:spPr>
          <a:xfrm>
            <a:off x="218440" y="405130"/>
            <a:ext cx="8725535" cy="1080135"/>
          </a:xfrm>
          <a:prstGeom prst="ribbon2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2455545" y="622935"/>
            <a:ext cx="4204970" cy="680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 i="1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Технологии обучения ЗОЖ</a:t>
            </a:r>
            <a:r>
              <a:rPr lang="ru-RU" altLang="en-US" sz="2400" b="1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;</a:t>
            </a:r>
            <a:endParaRPr lang="ru-RU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endParaRPr lang="ru-RU" altLang="en-US" sz="2400">
              <a:latin typeface="Times New Roman" panose="02020603050405020304" pitchFamily="18" charset="0"/>
            </a:endParaRPr>
          </a:p>
        </p:txBody>
      </p:sp>
      <p:sp>
        <p:nvSpPr>
          <p:cNvPr id="5" name="Лента лицом вверх 4"/>
          <p:cNvSpPr/>
          <p:nvPr/>
        </p:nvSpPr>
        <p:spPr>
          <a:xfrm>
            <a:off x="1082675" y="3860800"/>
            <a:ext cx="7303135" cy="732790"/>
          </a:xfrm>
          <a:prstGeom prst="ribbon2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Лента лицом вверх 5"/>
          <p:cNvSpPr/>
          <p:nvPr/>
        </p:nvSpPr>
        <p:spPr>
          <a:xfrm>
            <a:off x="1115695" y="4686935"/>
            <a:ext cx="7157720" cy="758190"/>
          </a:xfrm>
          <a:prstGeom prst="ribbon2">
            <a:avLst/>
          </a:prstGeom>
          <a:solidFill>
            <a:srgbClr val="FF37FF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Лента лицом вверх 6"/>
          <p:cNvSpPr/>
          <p:nvPr/>
        </p:nvSpPr>
        <p:spPr>
          <a:xfrm>
            <a:off x="1043305" y="5445125"/>
            <a:ext cx="7266940" cy="769620"/>
          </a:xfrm>
          <a:prstGeom prst="ribbon2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931160" y="3933190"/>
            <a:ext cx="3908425" cy="4895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 i="1">
                <a:solidFill>
                  <a:schemeClr val="bg1"/>
                </a:solidFill>
                <a:latin typeface="Times New Roman" panose="02020603050405020304" pitchFamily="18" charset="0"/>
              </a:rPr>
              <a:t>Утренняя гимнастика</a:t>
            </a:r>
            <a:endParaRPr lang="ru-RU" altLang="en-US" sz="24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2771775" y="4775835"/>
            <a:ext cx="3891915" cy="579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 i="1">
                <a:solidFill>
                  <a:schemeClr val="bg1"/>
                </a:solidFill>
                <a:latin typeface="Times New Roman" panose="02020603050405020304" pitchFamily="18" charset="0"/>
              </a:rPr>
              <a:t>Физкультурные занятия</a:t>
            </a:r>
            <a:endParaRPr lang="ru-RU" altLang="en-US" sz="24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2843530" y="5516880"/>
            <a:ext cx="3789680" cy="575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 i="1">
                <a:solidFill>
                  <a:schemeClr val="bg1"/>
                </a:solidFill>
                <a:latin typeface="Times New Roman" panose="02020603050405020304" pitchFamily="18" charset="0"/>
              </a:rPr>
              <a:t>Активный отдых</a:t>
            </a:r>
            <a:endParaRPr lang="ru-RU" altLang="en-US" sz="24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79375" y="1820545"/>
            <a:ext cx="8919845" cy="1527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 i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это технологии,  направленные на развитие физических качеств и становление физической культуры дошкольников, осознанного отношения к здоровьюи жизни человека, накопление знаний о здоровье и развитие умения оберегать, поддерживать  и сохранять его</a:t>
            </a:r>
            <a:endParaRPr lang="ru-RU" altLang="en-US" sz="2400" i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Лента лицом вверх 4"/>
          <p:cNvSpPr/>
          <p:nvPr/>
        </p:nvSpPr>
        <p:spPr>
          <a:xfrm>
            <a:off x="303530" y="476885"/>
            <a:ext cx="8589010" cy="932815"/>
          </a:xfrm>
          <a:prstGeom prst="ribbon2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2505710" y="692785"/>
            <a:ext cx="4226560" cy="439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 i="1">
                <a:solidFill>
                  <a:schemeClr val="bg1"/>
                </a:solidFill>
                <a:latin typeface="Times New Roman" panose="02020603050405020304" pitchFamily="18" charset="0"/>
              </a:rPr>
              <a:t>Утренняя гимнастика</a:t>
            </a:r>
            <a:endParaRPr lang="ru-RU" altLang="en-US" sz="24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Изображение 6" descr="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1988820"/>
            <a:ext cx="4392295" cy="329438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8" name="Изображение 7" descr="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760" y="1988820"/>
            <a:ext cx="4166870" cy="325437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Лента лицом вверх 1"/>
          <p:cNvSpPr/>
          <p:nvPr/>
        </p:nvSpPr>
        <p:spPr>
          <a:xfrm>
            <a:off x="876935" y="548640"/>
            <a:ext cx="7390130" cy="702310"/>
          </a:xfrm>
          <a:prstGeom prst="ribbon2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2400" b="1" i="1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Физкультурное занятие</a:t>
            </a:r>
            <a:endParaRPr kumimoji="0" lang="ru-RU" altLang="en-US" sz="2400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IMG_20231027_1435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1844675"/>
            <a:ext cx="5129530" cy="384492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4" name="Изображение 3" descr="IMG_20231027_1433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990" y="1700530"/>
            <a:ext cx="3342640" cy="446087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Лента лицом вверх 1"/>
          <p:cNvSpPr/>
          <p:nvPr/>
        </p:nvSpPr>
        <p:spPr>
          <a:xfrm>
            <a:off x="297815" y="620395"/>
            <a:ext cx="8667115" cy="864235"/>
          </a:xfrm>
          <a:prstGeom prst="ribbon2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491740" y="537210"/>
            <a:ext cx="4312920" cy="1075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 i="1">
                <a:solidFill>
                  <a:schemeClr val="bg1"/>
                </a:solidFill>
                <a:latin typeface="Times New Roman" panose="02020603050405020304" pitchFamily="18" charset="0"/>
              </a:rPr>
              <a:t>Физкультурное занятие</a:t>
            </a:r>
            <a:endParaRPr lang="ru-RU" altLang="en-US" sz="2400" b="1" i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altLang="en-US" sz="2400" b="1" i="1">
                <a:solidFill>
                  <a:schemeClr val="bg1"/>
                </a:solidFill>
                <a:latin typeface="Times New Roman" panose="02020603050405020304" pitchFamily="18" charset="0"/>
              </a:rPr>
              <a:t>на улице</a:t>
            </a:r>
            <a:endParaRPr lang="ru-RU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Изображение 3" descr="IMG_20231027_1418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2132965"/>
            <a:ext cx="4380865" cy="328612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" name="Изображение 4" descr="IMG_20231027_1419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145" y="2924810"/>
            <a:ext cx="4285615" cy="321437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Лента лицом вверх 1"/>
          <p:cNvSpPr/>
          <p:nvPr/>
        </p:nvSpPr>
        <p:spPr>
          <a:xfrm>
            <a:off x="267335" y="476885"/>
            <a:ext cx="8697595" cy="1007745"/>
          </a:xfrm>
          <a:prstGeom prst="ribbon2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497455" y="476250"/>
            <a:ext cx="4234815" cy="776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 i="1">
                <a:solidFill>
                  <a:schemeClr val="bg1"/>
                </a:solidFill>
                <a:latin typeface="Times New Roman" panose="02020603050405020304" pitchFamily="18" charset="0"/>
              </a:rPr>
              <a:t>Физкультурное занятие </a:t>
            </a:r>
            <a:endParaRPr lang="ru-RU" altLang="en-US" sz="2400" b="1" i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altLang="en-US" sz="2400" b="1" i="1">
                <a:solidFill>
                  <a:schemeClr val="bg1"/>
                </a:solidFill>
                <a:latin typeface="Times New Roman" panose="02020603050405020304" pitchFamily="18" charset="0"/>
              </a:rPr>
              <a:t>совместно с родителями</a:t>
            </a:r>
            <a:endParaRPr lang="ru-RU" altLang="en-US" sz="24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Изображение 3" descr="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110" y="1927225"/>
            <a:ext cx="4294505" cy="324167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6" name="Изображение 5" descr="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350" y="1927225"/>
            <a:ext cx="4309110" cy="320421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388350" cy="6237605"/>
          </a:xfrm>
        </p:spPr>
        <p:txBody>
          <a:bodyPr/>
          <a:lstStyle/>
          <a:p>
            <a:pPr lvl="1" algn="ctr">
              <a:buNone/>
            </a:pPr>
            <a:endParaRPr lang="ru-RU" b="1" dirty="0" smtClean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pPr lvl="1" algn="ctr">
              <a:buFontTx/>
              <a:buNone/>
            </a:pPr>
            <a:endParaRPr lang="ru-RU" altLang="en-US" b="1" i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>
              <a:buFontTx/>
              <a:buNone/>
            </a:pPr>
            <a:endParaRPr lang="ru-RU" b="1" dirty="0">
              <a:solidFill>
                <a:srgbClr val="3333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buFontTx/>
              <a:buNone/>
            </a:pP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buFontTx/>
              <a:buNone/>
            </a:pP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323850" y="812800"/>
            <a:ext cx="8133715" cy="74676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r>
              <a:rPr lang="ru-RU" altLang="en-US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altLang="en-US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altLang="en-US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altLang="en-US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altLang="en-US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altLang="en-US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altLang="en-US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altLang="en-US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altLang="en-US" sz="40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altLang="en-US" sz="3600" b="1" i="1">
                <a:solidFill>
                  <a:schemeClr val="bg1"/>
                </a:solidFill>
                <a:latin typeface="Times New Roman" panose="02020603050405020304" pitchFamily="18" charset="0"/>
              </a:rPr>
              <a:t>Технология</a:t>
            </a:r>
            <a:endParaRPr lang="ru-RU" altLang="en-US" sz="3600" b="1" i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endParaRPr lang="ru-RU" altLang="en-US" sz="4000" b="1" i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endParaRPr lang="ru-RU" altLang="en-US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altLang="en-US" sz="3200" b="1" i="1">
                <a:solidFill>
                  <a:srgbClr val="FF0000"/>
                </a:solidFill>
                <a:latin typeface="Times New Roman" panose="02020603050405020304" pitchFamily="18" charset="0"/>
              </a:rPr>
              <a:t> - научное прогнозирование и точное воспроизведение педагогических действий, которые обеспечивают достижение запланированных результатов.</a:t>
            </a:r>
            <a:endParaRPr lang="ru-RU" altLang="en-US" sz="3200" b="1" i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Замещающее содержимое 5" descr="41"/>
          <p:cNvPicPr>
            <a:picLocks noChangeAspect="1"/>
          </p:cNvPicPr>
          <p:nvPr>
            <p:ph sz="half" idx="4294967295"/>
          </p:nvPr>
        </p:nvPicPr>
        <p:blipFill>
          <a:blip r:embed="rId1"/>
          <a:stretch>
            <a:fillRect/>
          </a:stretch>
        </p:blipFill>
        <p:spPr>
          <a:xfrm>
            <a:off x="107315" y="2112010"/>
            <a:ext cx="4589780" cy="346646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7" name="Замещающее содержимое 6" descr="42"/>
          <p:cNvPicPr>
            <a:picLocks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823460" y="2112645"/>
            <a:ext cx="4185920" cy="342836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2" name="Лента лицом вверх 1"/>
          <p:cNvSpPr/>
          <p:nvPr/>
        </p:nvSpPr>
        <p:spPr>
          <a:xfrm>
            <a:off x="200025" y="534035"/>
            <a:ext cx="8753475" cy="858520"/>
          </a:xfrm>
          <a:prstGeom prst="ribbon2">
            <a:avLst>
              <a:gd name="adj1" fmla="val 0"/>
              <a:gd name="adj2" fmla="val 50000"/>
            </a:avLst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449195" y="762000"/>
            <a:ext cx="4355465" cy="394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 i="1">
                <a:solidFill>
                  <a:schemeClr val="bg1"/>
                </a:solidFill>
                <a:latin typeface="Times New Roman" panose="02020603050405020304" pitchFamily="18" charset="0"/>
              </a:rPr>
              <a:t>Активный отдых</a:t>
            </a:r>
            <a:endParaRPr lang="ru-RU" altLang="en-US" sz="24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9930" y="2049145"/>
            <a:ext cx="7748270" cy="1170940"/>
          </a:xfrm>
        </p:spPr>
        <p:txBody>
          <a:bodyPr/>
          <a:p>
            <a:br>
              <a:rPr lang="ru-RU" altLang="en-US"/>
            </a:br>
            <a:br>
              <a:rPr lang="ru-RU" altLang="en-US"/>
            </a:br>
            <a:br>
              <a:rPr lang="ru-RU" altLang="en-US"/>
            </a:br>
            <a:br>
              <a:rPr lang="ru-RU" altLang="en-US"/>
            </a:br>
            <a:br>
              <a:rPr lang="ru-RU" altLang="en-US"/>
            </a:br>
            <a:endParaRPr lang="ru-RU" altLang="en-US"/>
          </a:p>
        </p:txBody>
      </p:sp>
      <p:sp>
        <p:nvSpPr>
          <p:cNvPr id="2" name="Лента лицом вверх 1"/>
          <p:cNvSpPr/>
          <p:nvPr/>
        </p:nvSpPr>
        <p:spPr>
          <a:xfrm>
            <a:off x="611505" y="332740"/>
            <a:ext cx="8143875" cy="1189355"/>
          </a:xfrm>
          <a:prstGeom prst="ribbon2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484120" y="332740"/>
            <a:ext cx="4084320" cy="984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800" b="1" i="1">
                <a:solidFill>
                  <a:schemeClr val="bg1"/>
                </a:solidFill>
                <a:latin typeface="Times New Roman" panose="02020603050405020304" pitchFamily="18" charset="0"/>
              </a:rPr>
              <a:t>Коррекционные технологии</a:t>
            </a:r>
            <a:endParaRPr lang="ru-RU" altLang="en-US" sz="28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441960" y="2049145"/>
            <a:ext cx="8518525" cy="1447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 i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это технологии направленные на обеспечения валеологической образованности родителей воспитанников ДОУ.</a:t>
            </a:r>
            <a:b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</a:br>
            <a:endParaRPr lang="ru-RU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Технологии музыкального воздействия</a:t>
            </a:r>
            <a:endParaRPr lang="ru-RU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Лента лицом вверх 6"/>
          <p:cNvSpPr/>
          <p:nvPr/>
        </p:nvSpPr>
        <p:spPr>
          <a:xfrm>
            <a:off x="899160" y="3356610"/>
            <a:ext cx="7559675" cy="1289050"/>
          </a:xfrm>
          <a:prstGeom prst="ribbon2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3563620" y="3356610"/>
            <a:ext cx="2411730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000" b="1" i="1">
                <a:solidFill>
                  <a:schemeClr val="bg1"/>
                </a:solidFill>
                <a:latin typeface="Times New Roman" panose="02020603050405020304" pitchFamily="18" charset="0"/>
              </a:rPr>
              <a:t>Технологии музыкального воздействия</a:t>
            </a:r>
            <a:endParaRPr lang="ru-RU" altLang="en-US" sz="20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7160" y="1988820"/>
            <a:ext cx="8738235" cy="4057650"/>
          </a:xfrm>
        </p:spPr>
        <p:txBody>
          <a:bodyPr/>
          <a:p>
            <a:r>
              <a:rPr lang="ru-RU" altLang="en-US"/>
              <a:t>- </a:t>
            </a:r>
            <a:br>
              <a:rPr lang="ru-RU" altLang="en-US"/>
            </a:br>
            <a:br>
              <a:rPr lang="ru-RU" altLang="en-US"/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«Не навреди!»</a:t>
            </a:r>
            <a:b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«Сознательности и активности»</a:t>
            </a:r>
            <a:b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«Непрерывности здоровьесберегающего процесса»</a:t>
            </a:r>
            <a:b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«Систиматичности и последовательности»</a:t>
            </a:r>
            <a:b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«Доступности и индивидуальности»</a:t>
            </a:r>
            <a:b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«Всестороннего и гармонического развития личности»</a:t>
            </a:r>
            <a:b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«Системного чередования нагрузок и отдыха»</a:t>
            </a:r>
            <a:b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«Постепенного наращивания оздоровительных воздействия»</a:t>
            </a:r>
            <a:b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«Возрастной адекватности здоровьесберегающего процесса»</a:t>
            </a:r>
            <a:br>
              <a:rPr lang="ru-RU" altLang="en-US"/>
            </a:br>
            <a:br>
              <a:rPr lang="ru-RU" altLang="en-US"/>
            </a:br>
            <a:endParaRPr lang="ru-RU" altLang="en-US"/>
          </a:p>
        </p:txBody>
      </p:sp>
      <p:sp>
        <p:nvSpPr>
          <p:cNvPr id="2" name="Лента лицом вверх 1"/>
          <p:cNvSpPr/>
          <p:nvPr/>
        </p:nvSpPr>
        <p:spPr>
          <a:xfrm>
            <a:off x="284480" y="102235"/>
            <a:ext cx="8536305" cy="1554480"/>
          </a:xfrm>
          <a:prstGeom prst="ribbon2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505075" y="151130"/>
            <a:ext cx="4155440" cy="1411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 i="1">
                <a:solidFill>
                  <a:schemeClr val="bg1"/>
                </a:solidFill>
                <a:latin typeface="Times New Roman" panose="02020603050405020304" pitchFamily="18" charset="0"/>
              </a:rPr>
              <a:t>Принципы здоровьесберегающей работы</a:t>
            </a:r>
            <a:endParaRPr lang="ru-RU" altLang="en-US" sz="24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078990"/>
            <a:ext cx="7772400" cy="1510665"/>
          </a:xfrm>
        </p:spPr>
        <p:txBody>
          <a:bodyPr/>
          <a:p>
            <a:pPr algn="ctr"/>
            <a: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технологии направленные на обеспечения валеологической образованности родителей воспитанников ДОУ.</a:t>
            </a:r>
            <a:br>
              <a:rPr lang="ru-RU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Лента лицом вверх 2"/>
          <p:cNvSpPr/>
          <p:nvPr/>
        </p:nvSpPr>
        <p:spPr>
          <a:xfrm>
            <a:off x="323850" y="392430"/>
            <a:ext cx="8496935" cy="1092835"/>
          </a:xfrm>
          <a:prstGeom prst="ribbon2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2000" b="1" i="1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валеологического просвящения родителей</a:t>
            </a:r>
            <a:endParaRPr kumimoji="0" lang="ru-RU" altLang="en-US" sz="2000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Лента лицом вверх 3"/>
          <p:cNvSpPr/>
          <p:nvPr/>
        </p:nvSpPr>
        <p:spPr>
          <a:xfrm>
            <a:off x="1764030" y="3285490"/>
            <a:ext cx="5832475" cy="647700"/>
          </a:xfrm>
          <a:prstGeom prst="ribbon2">
            <a:avLst/>
          </a:prstGeom>
          <a:solidFill>
            <a:srgbClr val="ED5D05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Лента лицом вверх 4"/>
          <p:cNvSpPr/>
          <p:nvPr/>
        </p:nvSpPr>
        <p:spPr>
          <a:xfrm>
            <a:off x="1691640" y="4004945"/>
            <a:ext cx="5905500" cy="657860"/>
          </a:xfrm>
          <a:prstGeom prst="ribbon2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Лента лицом вверх 5"/>
          <p:cNvSpPr/>
          <p:nvPr/>
        </p:nvSpPr>
        <p:spPr>
          <a:xfrm>
            <a:off x="1692275" y="4725035"/>
            <a:ext cx="5940425" cy="648970"/>
          </a:xfrm>
          <a:prstGeom prst="ribbon2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1800" b="1" i="1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развлечения</a:t>
            </a:r>
            <a:endParaRPr kumimoji="0" lang="ru-RU" altLang="en-US" sz="1800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Лента лицом вверх 6"/>
          <p:cNvSpPr/>
          <p:nvPr/>
        </p:nvSpPr>
        <p:spPr>
          <a:xfrm>
            <a:off x="1691640" y="5445125"/>
            <a:ext cx="5960110" cy="669290"/>
          </a:xfrm>
          <a:prstGeom prst="ribbon2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1800" b="1" i="1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Информпционные стенды</a:t>
            </a:r>
            <a:endParaRPr kumimoji="0" lang="ru-RU" altLang="en-US" sz="1800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3277235" y="3340735"/>
            <a:ext cx="2807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b="1" i="1">
                <a:solidFill>
                  <a:schemeClr val="bg1"/>
                </a:solidFill>
                <a:latin typeface="Times New Roman" panose="02020603050405020304" pitchFamily="18" charset="0"/>
              </a:rPr>
              <a:t>Консультации</a:t>
            </a:r>
            <a:endParaRPr lang="ru-RU" altLang="en-US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3176905" y="4081780"/>
            <a:ext cx="2907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b="1" i="1">
                <a:solidFill>
                  <a:schemeClr val="bg1"/>
                </a:solidFill>
                <a:latin typeface="Times New Roman" panose="02020603050405020304" pitchFamily="18" charset="0"/>
              </a:rPr>
              <a:t>Круглый стол</a:t>
            </a:r>
            <a:endParaRPr lang="ru-RU" altLang="en-US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040" y="1485265"/>
            <a:ext cx="7772400" cy="565150"/>
          </a:xfrm>
        </p:spPr>
        <p:txBody>
          <a:bodyPr/>
          <a:p>
            <a:br>
              <a:rPr lang="ru-RU" altLang="en-US"/>
            </a:br>
            <a:br>
              <a:rPr lang="ru-RU" altLang="en-US"/>
            </a:br>
            <a:br>
              <a:rPr lang="ru-RU" altLang="en-US"/>
            </a:br>
            <a:br>
              <a:rPr lang="ru-RU" altLang="en-US"/>
            </a:br>
            <a:br>
              <a:rPr lang="ru-RU" altLang="en-US"/>
            </a:br>
            <a:r>
              <a:rPr lang="ru-RU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применение здоровьесберегающих технологий повышает результативность и эффективность физкультурно - образовательного процесса, укрепляет здоровье детей и формируе стойкую мотивацию к здоровому образу жизни.</a:t>
            </a:r>
            <a:endParaRPr lang="ru-RU" altLang="en-US" sz="2800" b="1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289560"/>
            <a:ext cx="7772400" cy="1463040"/>
          </a:xfrm>
        </p:spPr>
        <p:txBody>
          <a:bodyPr/>
          <a:p>
            <a:r>
              <a:rPr lang="ru-RU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внимание,</a:t>
            </a:r>
            <a:br>
              <a:rPr lang="ru-RU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будте здоровы!</a:t>
            </a:r>
            <a:endParaRPr lang="ru-RU" altLang="en-US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амещающее содержимое 2" descr="5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21740" y="1799590"/>
            <a:ext cx="6103620" cy="45408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627380"/>
            <a:ext cx="7772400" cy="4317365"/>
          </a:xfrm>
        </p:spPr>
        <p:txBody>
          <a:bodyPr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sym typeface="+mn-ea"/>
              </a:rPr>
              <a:t>Здоровьесберегающие технологии</a:t>
            </a:r>
            <a:r>
              <a:rPr lang="ru-RU" sz="4000" b="1" i="0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sym typeface="+mn-ea"/>
              </a:rPr>
              <a:t> </a:t>
            </a:r>
            <a:br>
              <a:rPr lang="ru-RU" sz="4000" b="1" i="0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sym typeface="+mn-ea"/>
              </a:rPr>
            </a:br>
            <a:br>
              <a:rPr lang="ru-RU" sz="3200" b="1" i="0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sym typeface="+mn-ea"/>
              </a:rPr>
            </a:br>
            <a:r>
              <a:rPr lang="ru-RU" sz="3200" b="1" i="0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sym typeface="+mn-ea"/>
              </a:rPr>
              <a:t> </a:t>
            </a:r>
            <a:br>
              <a:rPr lang="ru-RU" sz="3200" b="1" i="0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sym typeface="+mn-ea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sym typeface="+mn-ea"/>
              </a:rPr>
              <a:t>это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sym typeface="+mn-ea"/>
              </a:rPr>
              <a:t>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sym typeface="+mn-ea"/>
              </a:rPr>
              <a:t>развития.</a:t>
            </a:r>
            <a:endParaRPr lang="ru-RU" altLang="en-US" sz="3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714875"/>
          </a:xfrm>
        </p:spPr>
        <p:txBody>
          <a:bodyPr/>
          <a:lstStyle/>
          <a:p>
            <a:r>
              <a:rPr lang="ru-RU" sz="3600" b="1" dirty="0">
                <a:noFill/>
                <a:latin typeface="Arial Black" panose="020B0A04020102020204" pitchFamily="34" charset="0"/>
              </a:rPr>
              <a:t>ЦЦиЦццццЦелллЦель:ЦцЦЦ</a:t>
            </a:r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ель:</a:t>
            </a:r>
            <a:b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412115" y="2191385"/>
            <a:ext cx="8560435" cy="37122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ru-RU" altLang="en-US" sz="2400">
              <a:solidFill>
                <a:srgbClr val="FF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81635" y="118110"/>
            <a:ext cx="8191500" cy="410908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endParaRPr lang="ru-RU" altLang="en-US">
              <a:solidFill>
                <a:schemeClr val="accent4"/>
              </a:solidFill>
              <a:effectLst/>
            </a:endParaRPr>
          </a:p>
          <a:p>
            <a:pPr algn="ctr"/>
            <a:r>
              <a:rPr lang="ru-RU" altLang="en-US" sz="3600" b="1" i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Цель здоровьесберегающих технологий:</a:t>
            </a:r>
            <a:endParaRPr lang="ru-RU" altLang="en-US" sz="3600" b="1" i="1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endParaRPr lang="ru-RU" altLang="en-US" sz="3200" b="1" i="1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ru-RU" altLang="en-US" sz="32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сохранение и укрепление здоровья, профилактика заболеваний и формирование у дошкольников мотивации к ведению здорового образа жизни.</a:t>
            </a:r>
            <a:endParaRPr lang="ru-RU" altLang="en-US" sz="3200" b="1" i="1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296144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Задачи здоровьесберегающих технологий:</a:t>
            </a:r>
            <a:endParaRPr lang="ru-RU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1772816"/>
            <a:ext cx="9144000" cy="4536504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- обучение дошкольников жизненно важным двигательным навыкам и умениям;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- содействие правильному физическому развитию детей;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- укрепление здоровья и профилактика заболеваний воспитанников средствами физической культуры и двигательной активности;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- формирование мотивации у дошкольников к здоровому образу жизни.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/>
          <p:nvPr>
            <p:ph type="title"/>
          </p:nvPr>
        </p:nvSpPr>
        <p:spPr>
          <a:xfrm>
            <a:off x="685800" y="370840"/>
            <a:ext cx="7772400" cy="1178560"/>
          </a:xfrm>
        </p:spPr>
        <p:txBody>
          <a:bodyPr/>
          <a:p>
            <a:r>
              <a:rPr lang="ru-RU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Классификация  здоровьесберегающих технологий:</a:t>
            </a:r>
            <a:endParaRPr lang="ru-RU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Текстовое поле 20"/>
          <p:cNvSpPr txBox="1"/>
          <p:nvPr/>
        </p:nvSpPr>
        <p:spPr>
          <a:xfrm>
            <a:off x="6130925" y="2567305"/>
            <a:ext cx="21139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ru-RU" altLang="en-US" sz="1600">
              <a:latin typeface="Times New Roman" panose="02020603050405020304" pitchFamily="18" charset="0"/>
            </a:endParaRPr>
          </a:p>
        </p:txBody>
      </p:sp>
      <p:sp>
        <p:nvSpPr>
          <p:cNvPr id="111" name="Лента лицом вверх 110"/>
          <p:cNvSpPr/>
          <p:nvPr/>
        </p:nvSpPr>
        <p:spPr>
          <a:xfrm>
            <a:off x="395605" y="1992630"/>
            <a:ext cx="3853815" cy="1350645"/>
          </a:xfrm>
          <a:prstGeom prst="ribbon2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4" name="Лента лицом вверх 113"/>
          <p:cNvSpPr/>
          <p:nvPr/>
        </p:nvSpPr>
        <p:spPr>
          <a:xfrm>
            <a:off x="123190" y="3499485"/>
            <a:ext cx="4108450" cy="1397000"/>
          </a:xfrm>
          <a:prstGeom prst="ribbon2">
            <a:avLst/>
          </a:prstGeom>
          <a:solidFill>
            <a:srgbClr val="3DCFFF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Валеологическое просвящение родителей;</a:t>
            </a:r>
            <a:endParaRPr kumimoji="0" lang="ru-RU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1" name="Текстовое поле 130"/>
          <p:cNvSpPr txBox="1"/>
          <p:nvPr/>
        </p:nvSpPr>
        <p:spPr>
          <a:xfrm>
            <a:off x="1619250" y="2060575"/>
            <a:ext cx="1504315" cy="967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1600" b="1">
                <a:latin typeface="Times New Roman" panose="02020603050405020304" pitchFamily="18" charset="0"/>
              </a:rPr>
              <a:t>Медико - профилактические;</a:t>
            </a:r>
            <a:endParaRPr lang="ru-RU" altLang="en-US" sz="1600" b="1">
              <a:latin typeface="Times New Roman" panose="02020603050405020304" pitchFamily="18" charset="0"/>
            </a:endParaRPr>
          </a:p>
        </p:txBody>
      </p:sp>
      <p:sp>
        <p:nvSpPr>
          <p:cNvPr id="133" name="Лента лицом вверх 132"/>
          <p:cNvSpPr/>
          <p:nvPr/>
        </p:nvSpPr>
        <p:spPr>
          <a:xfrm>
            <a:off x="4860290" y="1916430"/>
            <a:ext cx="3778885" cy="1367790"/>
          </a:xfrm>
          <a:prstGeom prst="ribbon2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4" name="Лента лицом вверх 133"/>
          <p:cNvSpPr/>
          <p:nvPr/>
        </p:nvSpPr>
        <p:spPr>
          <a:xfrm>
            <a:off x="4621530" y="3466465"/>
            <a:ext cx="3951605" cy="1407795"/>
          </a:xfrm>
          <a:prstGeom prst="ribbon2">
            <a:avLst>
              <a:gd name="adj1" fmla="val 15829"/>
              <a:gd name="adj2" fmla="val 50000"/>
            </a:avLst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5" name="Текстовое поле 134"/>
          <p:cNvSpPr txBox="1"/>
          <p:nvPr/>
        </p:nvSpPr>
        <p:spPr>
          <a:xfrm>
            <a:off x="5868035" y="2162175"/>
            <a:ext cx="1696720" cy="78994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noAutofit/>
          </a:bodyPr>
          <a:p>
            <a:pPr algn="ctr"/>
            <a:r>
              <a:rPr lang="ru-RU" altLang="en-US" sz="1400" b="1">
                <a:latin typeface="Times New Roman" panose="02020603050405020304" pitchFamily="18" charset="0"/>
              </a:rPr>
              <a:t>Физкультурно оздоровительные;</a:t>
            </a:r>
            <a:endParaRPr lang="ru-RU" altLang="en-US" sz="1400" b="1">
              <a:latin typeface="Times New Roman" panose="02020603050405020304" pitchFamily="18" charset="0"/>
            </a:endParaRPr>
          </a:p>
        </p:txBody>
      </p:sp>
      <p:sp>
        <p:nvSpPr>
          <p:cNvPr id="137" name="Текстовое поле 136"/>
          <p:cNvSpPr txBox="1"/>
          <p:nvPr/>
        </p:nvSpPr>
        <p:spPr>
          <a:xfrm>
            <a:off x="5507990" y="3499485"/>
            <a:ext cx="2172970" cy="13106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1400" b="1">
                <a:latin typeface="Times New Roman" panose="02020603050405020304" pitchFamily="18" charset="0"/>
              </a:rPr>
              <a:t>Технологии обеспечения социально - психологическое благополучие ребенка;</a:t>
            </a:r>
            <a:endParaRPr lang="ru-RU" altLang="en-US" sz="1400" b="1">
              <a:latin typeface="Times New Roman" panose="02020603050405020304" pitchFamily="18" charset="0"/>
            </a:endParaRPr>
          </a:p>
        </p:txBody>
      </p:sp>
      <p:sp>
        <p:nvSpPr>
          <p:cNvPr id="2" name="Лента лицом вверх 1"/>
          <p:cNvSpPr/>
          <p:nvPr/>
        </p:nvSpPr>
        <p:spPr>
          <a:xfrm>
            <a:off x="2987675" y="4940935"/>
            <a:ext cx="3622675" cy="1224280"/>
          </a:xfrm>
          <a:prstGeom prst="ribbon2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923665" y="5026025"/>
            <a:ext cx="1680845" cy="868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endParaRPr lang="ru-RU" altLang="en-US" sz="14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altLang="en-US" sz="1400" b="1">
                <a:solidFill>
                  <a:schemeClr val="tx1"/>
                </a:solidFill>
                <a:latin typeface="Times New Roman" panose="02020603050405020304" pitchFamily="18" charset="0"/>
              </a:rPr>
              <a:t>Педагогические технологии;</a:t>
            </a:r>
            <a:endParaRPr lang="ru-RU" altLang="en-US" sz="1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314960"/>
            <a:ext cx="7772400" cy="1437640"/>
          </a:xfrm>
        </p:spPr>
        <p:txBody>
          <a:bodyPr/>
          <a:p>
            <a:r>
              <a:rPr lang="ru-RU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Педагогические здоровьесберегающие технологии:</a:t>
            </a:r>
            <a:endParaRPr lang="ru-RU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755650" y="2637155"/>
            <a:ext cx="1893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>
                <a:latin typeface="Times New Roman" panose="02020603050405020304" pitchFamily="18" charset="0"/>
                <a:sym typeface="+mn-ea"/>
              </a:rPr>
              <a:t>.</a:t>
            </a:r>
            <a:endParaRPr lang="ru-RU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en-US"/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3346450" y="3615690"/>
            <a:ext cx="2592070" cy="8559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Технологии обучения здоровому образу жизни;</a:t>
            </a:r>
            <a:endParaRPr lang="ru-RU" alt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Лента лицом вверх 2"/>
          <p:cNvSpPr/>
          <p:nvPr/>
        </p:nvSpPr>
        <p:spPr>
          <a:xfrm>
            <a:off x="1907540" y="1844675"/>
            <a:ext cx="5165725" cy="1494155"/>
          </a:xfrm>
          <a:prstGeom prst="ribbon2">
            <a:avLst>
              <a:gd name="adj1" fmla="val 23451"/>
              <a:gd name="adj2" fmla="val 50000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en-US" sz="1800" b="1">
                <a:latin typeface="Times New Roman" panose="02020603050405020304" pitchFamily="18" charset="0"/>
                <a:sym typeface="+mn-ea"/>
              </a:rPr>
              <a:t> Технологии сохранения и стимулирования здоровья;</a:t>
            </a:r>
            <a:endParaRPr kumimoji="0" lang="en-US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Лента лицом вверх 1"/>
          <p:cNvSpPr/>
          <p:nvPr/>
        </p:nvSpPr>
        <p:spPr>
          <a:xfrm>
            <a:off x="1835785" y="3284855"/>
            <a:ext cx="5263515" cy="1360805"/>
          </a:xfrm>
          <a:prstGeom prst="ribbon2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Лента лицом вверх 4"/>
          <p:cNvSpPr/>
          <p:nvPr/>
        </p:nvSpPr>
        <p:spPr>
          <a:xfrm>
            <a:off x="1769110" y="4662805"/>
            <a:ext cx="5411470" cy="1389380"/>
          </a:xfrm>
          <a:prstGeom prst="ribbon2">
            <a:avLst/>
          </a:prstGeom>
          <a:solidFill>
            <a:srgbClr val="9900CC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en-US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Коррекционные технологии;</a:t>
            </a:r>
            <a:endParaRPr kumimoji="0" lang="ru-RU" altLang="en-US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206750" y="3507740"/>
            <a:ext cx="2517140" cy="469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Технологии обучения ЗОЖ;</a:t>
            </a:r>
            <a:endParaRPr lang="ru-RU" altLang="en-US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Лента лицом вверх 2"/>
          <p:cNvSpPr/>
          <p:nvPr/>
        </p:nvSpPr>
        <p:spPr>
          <a:xfrm>
            <a:off x="184150" y="431800"/>
            <a:ext cx="8737600" cy="1230630"/>
          </a:xfrm>
          <a:prstGeom prst="ribbon2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2307590" y="438785"/>
            <a:ext cx="4382770" cy="1131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ru-RU" altLang="en-US" sz="2000" b="1" i="1">
                <a:solidFill>
                  <a:schemeClr val="bg1"/>
                </a:solidFill>
                <a:latin typeface="Times New Roman" panose="02020603050405020304" pitchFamily="18" charset="0"/>
              </a:rPr>
              <a:t>Технологии</a:t>
            </a:r>
            <a:endParaRPr lang="ru-RU" altLang="en-US" sz="2000" b="1" i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altLang="en-US" sz="2000" b="1" i="1">
                <a:solidFill>
                  <a:schemeClr val="bg1"/>
                </a:solidFill>
                <a:latin typeface="Times New Roman" panose="02020603050405020304" pitchFamily="18" charset="0"/>
              </a:rPr>
              <a:t>сохранения и укрепления здоровья</a:t>
            </a:r>
            <a:endParaRPr lang="ru-RU" altLang="en-US" sz="20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Лента лицом вверх 4"/>
          <p:cNvSpPr/>
          <p:nvPr/>
        </p:nvSpPr>
        <p:spPr>
          <a:xfrm>
            <a:off x="1403350" y="3213100"/>
            <a:ext cx="5855335" cy="676275"/>
          </a:xfrm>
          <a:prstGeom prst="ribbon2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игры;</a:t>
            </a:r>
            <a:endParaRPr kumimoji="0" lang="ru-RU" altLang="en-US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Лента лицом вверх 5"/>
          <p:cNvSpPr/>
          <p:nvPr/>
        </p:nvSpPr>
        <p:spPr>
          <a:xfrm>
            <a:off x="1475740" y="3961130"/>
            <a:ext cx="5673725" cy="725805"/>
          </a:xfrm>
          <a:prstGeom prst="ribbon2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Релаксация</a:t>
            </a:r>
            <a:endParaRPr kumimoji="0" lang="ru-RU" altLang="en-US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Лента лицом вверх 6"/>
          <p:cNvSpPr/>
          <p:nvPr/>
        </p:nvSpPr>
        <p:spPr>
          <a:xfrm>
            <a:off x="1464945" y="4869180"/>
            <a:ext cx="5788660" cy="718820"/>
          </a:xfrm>
          <a:prstGeom prst="ribbon2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699385" y="2427605"/>
            <a:ext cx="30213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Подвижные игры;</a:t>
            </a:r>
            <a:endParaRPr lang="ru-RU" altLang="en-US" sz="20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3049905" y="3517265"/>
            <a:ext cx="2625725" cy="2457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endParaRPr lang="ru-RU" altLang="en-US" sz="20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Лента лицом вверх 1"/>
          <p:cNvSpPr/>
          <p:nvPr/>
        </p:nvSpPr>
        <p:spPr>
          <a:xfrm>
            <a:off x="1414145" y="5617845"/>
            <a:ext cx="5563870" cy="671830"/>
          </a:xfrm>
          <a:prstGeom prst="ribbon2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2843530" y="5710555"/>
            <a:ext cx="255524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Дорожки здоровья;</a:t>
            </a:r>
            <a:endParaRPr lang="ru-RU" altLang="en-US" sz="20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276225" y="1905635"/>
            <a:ext cx="8585835" cy="899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400" b="1" i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это технологии, направленные на сохранение и укреплениездоровья ребенка, развитие его двигательной активности.</a:t>
            </a:r>
            <a:endParaRPr lang="ru-RU" altLang="en-US" sz="2400"/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2938780" y="4923155"/>
            <a:ext cx="27851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600" b="1">
                <a:solidFill>
                  <a:schemeClr val="bg1"/>
                </a:solidFill>
                <a:latin typeface="Times New Roman" panose="02020603050405020304" pitchFamily="18" charset="0"/>
              </a:rPr>
              <a:t>гимнастика  дыхательна</a:t>
            </a:r>
            <a:r>
              <a:rPr lang="ru-RU" altLang="en-US" sz="1600"/>
              <a:t>я</a:t>
            </a:r>
            <a:endParaRPr lang="ru-RU" altLang="en-US" sz="1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IMG_20231005_163348"/>
          <p:cNvPicPr>
            <a:picLocks noChangeAspect="1"/>
          </p:cNvPicPr>
          <p:nvPr>
            <p:ph sz="half" idx="4294967295"/>
          </p:nvPr>
        </p:nvPicPr>
        <p:blipFill>
          <a:blip r:embed="rId1"/>
          <a:stretch>
            <a:fillRect/>
          </a:stretch>
        </p:blipFill>
        <p:spPr>
          <a:xfrm>
            <a:off x="4932045" y="1888490"/>
            <a:ext cx="3966845" cy="430403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Замещающее содержимое 5" descr="2"/>
          <p:cNvPicPr>
            <a:picLocks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296545" y="1871980"/>
            <a:ext cx="3975735" cy="432054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9" name="Круглая лента лицом вверх 8"/>
          <p:cNvSpPr/>
          <p:nvPr/>
        </p:nvSpPr>
        <p:spPr>
          <a:xfrm>
            <a:off x="1154430" y="836930"/>
            <a:ext cx="6969760" cy="673100"/>
          </a:xfrm>
          <a:prstGeom prst="ellipseRibbon2">
            <a:avLst>
              <a:gd name="adj1" fmla="val 25000"/>
              <a:gd name="adj2" fmla="val 62508"/>
              <a:gd name="adj3" fmla="val 12500"/>
            </a:avLst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2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П/игра: «Ловишки с ленточками»</a:t>
            </a:r>
            <a:r>
              <a:rPr kumimoji="0" lang="ru-RU" altLang="en-US" sz="20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»</a:t>
            </a:r>
            <a:endParaRPr kumimoji="0" lang="ru-RU" altLang="en-US" sz="20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Другая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Times New Roman" panose="02020603050405020304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3502</Words>
  <Application>WPS Presentation</Application>
  <PresentationFormat>Экран (4:3)</PresentationFormat>
  <Paragraphs>150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SimSun</vt:lpstr>
      <vt:lpstr>Wingdings</vt:lpstr>
      <vt:lpstr>Times New Roman</vt:lpstr>
      <vt:lpstr>Arial Black</vt:lpstr>
      <vt:lpstr>Verdana</vt:lpstr>
      <vt:lpstr>Microsoft YaHei</vt:lpstr>
      <vt:lpstr>Arial Unicode MS</vt:lpstr>
      <vt:lpstr>Calibri</vt:lpstr>
      <vt:lpstr>Оформление по умолчанию</vt:lpstr>
      <vt:lpstr> МБДОУ ЦРР детский сад №2 «Рябинушка»</vt:lpstr>
      <vt:lpstr>PowerPoint 演示文稿</vt:lpstr>
      <vt:lpstr>Здоровьесберегающие технологии     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развития.</vt:lpstr>
      <vt:lpstr>ЦЦиЦццццЦелллЦель:ЦцЦЦель: </vt:lpstr>
      <vt:lpstr>Задачи здоровьесберегающих технологий:</vt:lpstr>
      <vt:lpstr>Классификация  здоровьесберегающих технологий:</vt:lpstr>
      <vt:lpstr>Педагогические здоровьесберегающие технологии: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</vt:lpstr>
      <vt:lpstr>-   принцип «Не навреди!» - принцип «Сознательности и активности» - принцип «Непрерывности здоровьесберегающего процесса» - принцип «Систиматичности и последовательности» - принцип «Доступности и индивидуальности» - принцип «Всестороннего и гармонического развития личности» - принцип «Системного чередования нагрузок и отдыха» - принцип «Постепенного наращивания оздоровительных воздействия» принцип «Возрастной адекватности здоровьесберегающего процесса»  </vt:lpstr>
      <vt:lpstr>это технологии направленные на обеспечения валеологической образованности родителей воспитанников ДОУ. </vt:lpstr>
      <vt:lpstr>      Таким образом, каждая технология имеет оздоровительную направленность, а используемая в комплексе здоровье сберегающая деятельность, в итоге формирует у детей стойкую мотивацию на здоровый образ жизни, полноценное развитие.</vt:lpstr>
      <vt:lpstr>Спасибо за внимание, будте здоровы!</vt:lpstr>
    </vt:vector>
  </TitlesOfParts>
  <Company>boy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Here…</dc:title>
  <dc:creator>side</dc:creator>
  <cp:lastModifiedBy>User</cp:lastModifiedBy>
  <cp:revision>227</cp:revision>
  <dcterms:created xsi:type="dcterms:W3CDTF">2008-05-28T10:20:00Z</dcterms:created>
  <dcterms:modified xsi:type="dcterms:W3CDTF">2023-11-01T03:07:36Z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780364C6A8464DCBA38C06E4442EE607_13</vt:lpwstr>
  </property>
  <property fmtid="{D5CDD505-2E9C-101B-9397-08002B2CF9AE}" pid="3" name="KSOProductBuildVer">
    <vt:lpwstr>1049-12.2.0.13266</vt:lpwstr>
  </property>
</Properties>
</file>