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8" r:id="rId5"/>
    <p:sldId id="269" r:id="rId6"/>
    <p:sldId id="267" r:id="rId7"/>
    <p:sldId id="266" r:id="rId8"/>
    <p:sldId id="273" r:id="rId9"/>
    <p:sldId id="274" r:id="rId10"/>
    <p:sldId id="270" r:id="rId11"/>
    <p:sldId id="263" r:id="rId12"/>
    <p:sldId id="275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1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7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71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8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4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8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4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6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3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6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9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2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1EDBD5-91CF-4F69-887C-5E11FF2137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EF37-80B1-4501-9532-FED6373CE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6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Волшебство </a:t>
            </a:r>
            <a:r>
              <a:rPr lang="ru-RU" b="1" smtClean="0"/>
              <a:t>Новогодних </a:t>
            </a:r>
            <a:r>
              <a:rPr lang="ru-RU" b="1" smtClean="0"/>
              <a:t>традиций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9921" y="5146534"/>
            <a:ext cx="8580691" cy="492265"/>
          </a:xfrm>
        </p:spPr>
        <p:txBody>
          <a:bodyPr/>
          <a:lstStyle/>
          <a:p>
            <a:r>
              <a:rPr lang="ru-RU" dirty="0" smtClean="0"/>
              <a:t>Малютина Л.С.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2" y="817296"/>
            <a:ext cx="2249765" cy="1435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26" y="4256702"/>
            <a:ext cx="2666163" cy="17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143000"/>
            <a:ext cx="4848541" cy="4956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Новогодняя традиция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3908" y="333488"/>
            <a:ext cx="8183730" cy="1305190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/>
              <a:t> </a:t>
            </a:r>
            <a:r>
              <a:rPr lang="ru-RU" sz="3000" b="1" dirty="0"/>
              <a:t>Одним из символов китайского нового года является не привычная нам ёлочка, а </a:t>
            </a:r>
            <a:r>
              <a:rPr lang="ru-RU" sz="3000" b="1" dirty="0" smtClean="0"/>
              <a:t> что?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4225078" y="1969552"/>
            <a:ext cx="3200400" cy="4572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1024678" y="1982921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7737438" y="1969552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143000"/>
            <a:ext cx="4848541" cy="4956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Новогодняя традиция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3908" y="1828801"/>
            <a:ext cx="4730844" cy="3630439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/>
              <a:t> </a:t>
            </a:r>
            <a:r>
              <a:rPr lang="ru-RU" sz="3000" b="1" dirty="0"/>
              <a:t>Одним из символов китайского нового года является не привычная нам ёлочка, а мандариновое дерево. </a:t>
            </a:r>
            <a:r>
              <a:rPr lang="ru-RU" sz="3000" b="1" dirty="0" smtClean="0"/>
              <a:t>  В китайском </a:t>
            </a:r>
            <a:r>
              <a:rPr lang="ru-RU" sz="3000" b="1" dirty="0"/>
              <a:t>языке слово </a:t>
            </a:r>
            <a:r>
              <a:rPr lang="ru-RU" sz="3000" b="1" dirty="0" smtClean="0"/>
              <a:t>«Мандарин</a:t>
            </a:r>
            <a:r>
              <a:rPr lang="ru-RU" sz="3000" b="1" dirty="0"/>
              <a:t>» </a:t>
            </a:r>
            <a:r>
              <a:rPr lang="ru-RU" sz="3000" b="1" dirty="0" smtClean="0"/>
              <a:t>  звучит </a:t>
            </a:r>
            <a:r>
              <a:rPr lang="ru-RU" sz="3000" b="1" dirty="0"/>
              <a:t>почти как </a:t>
            </a:r>
            <a:r>
              <a:rPr lang="ru-RU" sz="3000" b="1" dirty="0" smtClean="0"/>
              <a:t>«Удача</a:t>
            </a:r>
            <a:r>
              <a:rPr lang="ru-RU" sz="3000" b="1" dirty="0"/>
              <a:t>» </a:t>
            </a:r>
            <a:r>
              <a:rPr lang="ru-RU" sz="3000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r="23032"/>
          <a:stretch>
            <a:fillRect/>
          </a:stretch>
        </p:blipFill>
        <p:spPr>
          <a:xfrm>
            <a:off x="6002448" y="927836"/>
            <a:ext cx="3981690" cy="5688129"/>
          </a:xfrm>
        </p:spPr>
      </p:pic>
    </p:spTree>
    <p:extLst>
      <p:ext uri="{BB962C8B-B14F-4D97-AF65-F5344CB8AC3E}">
        <p14:creationId xmlns:p14="http://schemas.microsoft.com/office/powerpoint/2010/main" val="41276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582" y="380326"/>
            <a:ext cx="10818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Ветками </a:t>
            </a:r>
            <a:r>
              <a:rPr lang="ru-RU" sz="2400" b="1" dirty="0" smtClean="0">
                <a:latin typeface="IBM Plex Sans"/>
              </a:rPr>
              <a:t>Омелы ( </a:t>
            </a:r>
            <a:r>
              <a:rPr lang="ru-RU" sz="2400" b="1" dirty="0" err="1" smtClean="0">
                <a:latin typeface="IBM Plex Sans"/>
              </a:rPr>
              <a:t>mistletoe</a:t>
            </a:r>
            <a:r>
              <a:rPr lang="ru-RU" sz="2400" b="1" dirty="0" smtClean="0">
                <a:latin typeface="IBM Plex Sans"/>
              </a:rPr>
              <a:t>) </a:t>
            </a:r>
            <a:r>
              <a:rPr lang="ru-RU" sz="2400" dirty="0" smtClean="0"/>
              <a:t>этого </a:t>
            </a:r>
            <a:r>
              <a:rPr lang="ru-RU" sz="2400" dirty="0" smtClean="0"/>
              <a:t>вечнозелёного кустарника в Англии по традиции украшают дома. </a:t>
            </a:r>
            <a:r>
              <a:rPr lang="ru-RU" sz="2400" dirty="0" smtClean="0"/>
              <a:t>А ещё  веточку омелы подвешивают для чего?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84768" y="3259248"/>
            <a:ext cx="26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1666" y="1647731"/>
            <a:ext cx="5178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YS Text"/>
            </a:endParaRPr>
          </a:p>
          <a:p>
            <a:endParaRPr lang="ru-RU" b="1" dirty="0">
              <a:latin typeface="YS Text"/>
            </a:endParaRPr>
          </a:p>
          <a:p>
            <a:r>
              <a:rPr lang="ru-RU" b="1" dirty="0" smtClean="0">
                <a:latin typeface="YS Text"/>
              </a:rPr>
              <a:t> 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728046"/>
            <a:ext cx="3650711" cy="36507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83937" y="1457544"/>
            <a:ext cx="5196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IBM Plex Sans"/>
              </a:rPr>
              <a:t> </a:t>
            </a:r>
            <a:endParaRPr lang="ru-RU" b="1" dirty="0">
              <a:latin typeface="IBM Plex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972">
            <a:off x="497466" y="2369766"/>
            <a:ext cx="3650711" cy="3650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906">
            <a:off x="8070082" y="2282618"/>
            <a:ext cx="3650711" cy="36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582" y="380326"/>
            <a:ext cx="9804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новогодних поцелуев.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84768" y="3259248"/>
            <a:ext cx="26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6978" y="1647731"/>
            <a:ext cx="5803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S Text"/>
              </a:rPr>
              <a:t> «</a:t>
            </a:r>
            <a:r>
              <a:rPr lang="ru-RU" b="1" dirty="0">
                <a:latin typeface="YS Text"/>
              </a:rPr>
              <a:t>Ветка поцелуев» </a:t>
            </a:r>
            <a:r>
              <a:rPr lang="ru-RU" b="1" dirty="0" smtClean="0">
                <a:latin typeface="YS Text"/>
              </a:rPr>
              <a:t> </a:t>
            </a:r>
          </a:p>
          <a:p>
            <a:r>
              <a:rPr lang="ru-RU" b="1" dirty="0">
                <a:latin typeface="YS Text"/>
              </a:rPr>
              <a:t> </a:t>
            </a:r>
            <a:r>
              <a:rPr lang="ru-RU" b="1" dirty="0" smtClean="0">
                <a:latin typeface="YS Text"/>
              </a:rPr>
              <a:t>   Традиционное </a:t>
            </a:r>
            <a:r>
              <a:rPr lang="ru-RU" b="1" dirty="0">
                <a:latin typeface="YS Text"/>
              </a:rPr>
              <a:t>английское украшение имеет форму двойного кольца или сферы с каркасом из проволоки, которая полностью покрывается зеленью: омелой, </a:t>
            </a:r>
            <a:r>
              <a:rPr lang="ru-RU" b="1" dirty="0" smtClean="0">
                <a:latin typeface="YS Text"/>
              </a:rPr>
              <a:t>плющом</a:t>
            </a:r>
            <a:r>
              <a:rPr lang="ru-RU" b="1" dirty="0">
                <a:latin typeface="YS Text"/>
              </a:rPr>
              <a:t>.</a:t>
            </a:r>
            <a:endParaRPr lang="ru-RU" b="1" dirty="0">
              <a:latin typeface="YS Text"/>
            </a:endParaRPr>
          </a:p>
          <a:p>
            <a:r>
              <a:rPr lang="ru-RU" b="1" dirty="0">
                <a:latin typeface="YS Text"/>
              </a:rPr>
              <a:t>Персону, случайно оказавшуюся под висящей веткой омелы, позволялось поцеловать любому. Отсюда происходит название «ветка поцелуев».</a:t>
            </a:r>
          </a:p>
          <a:p>
            <a:r>
              <a:rPr lang="ru-RU" b="1" dirty="0">
                <a:latin typeface="YS Text"/>
              </a:rPr>
              <a:t> 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7690">
            <a:off x="877747" y="1575910"/>
            <a:ext cx="3313569" cy="33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1" y="202300"/>
            <a:ext cx="10576290" cy="801111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</a:t>
            </a:r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</a:t>
            </a:r>
            <a:r>
              <a:rPr lang="ru-RU" sz="4000" dirty="0" smtClean="0"/>
              <a:t>о</a:t>
            </a:r>
            <a:r>
              <a:rPr lang="ru-RU" sz="4000" dirty="0" smtClean="0">
                <a:solidFill>
                  <a:srgbClr val="C00000"/>
                </a:solidFill>
              </a:rPr>
              <a:t>г</a:t>
            </a:r>
            <a:r>
              <a:rPr lang="ru-RU" sz="4000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>
                <a:solidFill>
                  <a:srgbClr val="0070C0"/>
                </a:solidFill>
              </a:rPr>
              <a:t>д</a:t>
            </a:r>
            <a:r>
              <a:rPr lang="ru-RU" sz="4000" dirty="0" smtClean="0">
                <a:solidFill>
                  <a:srgbClr val="FFFF00"/>
                </a:solidFill>
              </a:rPr>
              <a:t>н</a:t>
            </a:r>
            <a:r>
              <a:rPr lang="ru-RU" sz="4000" dirty="0" smtClean="0">
                <a:solidFill>
                  <a:srgbClr val="FFC000"/>
                </a:solidFill>
              </a:rPr>
              <a:t>я</a:t>
            </a:r>
            <a:r>
              <a:rPr lang="ru-RU" sz="4000" dirty="0" smtClean="0">
                <a:solidFill>
                  <a:srgbClr val="00B0F0"/>
                </a:solidFill>
              </a:rPr>
              <a:t>я</a:t>
            </a:r>
            <a:r>
              <a:rPr lang="ru-RU" sz="4000" dirty="0" smtClean="0"/>
              <a:t> викторина: «А знаете ли вы?»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09" y="3374130"/>
            <a:ext cx="175582" cy="109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09" y="3374130"/>
            <a:ext cx="175582" cy="109739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31773" y="1003412"/>
            <a:ext cx="10600567" cy="5567322"/>
          </a:xfrm>
        </p:spPr>
        <p:txBody>
          <a:bodyPr/>
          <a:lstStyle/>
          <a:p>
            <a:r>
              <a:rPr lang="ru-RU" dirty="0" smtClean="0"/>
              <a:t>В какой стране 108 ударов колокола свидетельствует о наступлении Нового года?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Japan)</a:t>
            </a:r>
          </a:p>
          <a:p>
            <a:r>
              <a:rPr lang="ru-RU" dirty="0" smtClean="0"/>
              <a:t>В какой англоязычной стране Новый Год отмечается в самое жаркое время года-зимой?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Australia)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Как называется Новый год на Кубе?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Day of Kings)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/>
              <a:t>Как по-английски будет: С новым Годом!   </a:t>
            </a:r>
            <a:r>
              <a:rPr lang="en-US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Happy New Year!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</a:p>
          <a:p>
            <a:r>
              <a:rPr lang="ru-RU" dirty="0" smtClean="0"/>
              <a:t>В Германии существует такая рождественская традиция дарить детям календарь, с помощью которого они будут отсчитывать дни до самого любимого праздника. Как называется этот календарь?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 err="1" smtClean="0">
                <a:solidFill>
                  <a:srgbClr val="0070C0"/>
                </a:solidFill>
              </a:rPr>
              <a:t>Адвент</a:t>
            </a:r>
            <a:r>
              <a:rPr lang="ru-RU" dirty="0" smtClean="0">
                <a:solidFill>
                  <a:srgbClr val="0070C0"/>
                </a:solidFill>
              </a:rPr>
              <a:t> календарь)</a:t>
            </a:r>
          </a:p>
          <a:p>
            <a:r>
              <a:rPr lang="ru-RU" dirty="0" smtClean="0"/>
              <a:t>В  Финляндии Деда Мороза зовут </a:t>
            </a:r>
            <a:r>
              <a:rPr lang="ru-RU" dirty="0" err="1" smtClean="0"/>
              <a:t>Йоулупукки</a:t>
            </a:r>
            <a:r>
              <a:rPr lang="ru-RU" dirty="0" smtClean="0"/>
              <a:t>, который дарит подарки детям на Рождество. Что означает его имя? </a:t>
            </a:r>
            <a:r>
              <a:rPr lang="ru-RU" dirty="0" smtClean="0">
                <a:solidFill>
                  <a:srgbClr val="0070C0"/>
                </a:solidFill>
              </a:rPr>
              <a:t>(Рождественский козёл)</a:t>
            </a:r>
          </a:p>
          <a:p>
            <a:r>
              <a:rPr lang="ru-RU" dirty="0" smtClean="0"/>
              <a:t>Кто такой Кыш </a:t>
            </a:r>
            <a:r>
              <a:rPr lang="ru-RU" dirty="0" err="1" smtClean="0"/>
              <a:t>Бабай</a:t>
            </a:r>
            <a:r>
              <a:rPr lang="ru-RU" dirty="0" smtClean="0"/>
              <a:t>? </a:t>
            </a:r>
            <a:r>
              <a:rPr lang="ru-RU" dirty="0" smtClean="0">
                <a:solidFill>
                  <a:srgbClr val="0070C0"/>
                </a:solidFill>
              </a:rPr>
              <a:t>(Дед мороз из Татарстана)</a:t>
            </a:r>
          </a:p>
          <a:p>
            <a:r>
              <a:rPr lang="ru-RU" dirty="0" smtClean="0"/>
              <a:t>Этот лысый невысокий старик с седой бородой живёт в лесу, ходит босиком, без шапки и вооружён железной булавой, которой постукивает по деревьям. Кто это? </a:t>
            </a:r>
            <a:r>
              <a:rPr lang="ru-RU" dirty="0" smtClean="0">
                <a:solidFill>
                  <a:srgbClr val="0070C0"/>
                </a:solidFill>
              </a:rPr>
              <a:t>(Зюзя- белорусский Дед Мороз)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1137979"/>
            <a:ext cx="8035872" cy="5359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582" y="380326"/>
            <a:ext cx="9804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Какой фрукт ассоциируется с Новым годом?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84768" y="3259248"/>
            <a:ext cx="26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tangerines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428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292" y="452718"/>
            <a:ext cx="7178542" cy="1059155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261" y="353085"/>
            <a:ext cx="98503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один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самых сладких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символом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Рождества. Что это? 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43" y="1309335"/>
            <a:ext cx="7248130" cy="4830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3768">
            <a:off x="10142581" y="4792849"/>
            <a:ext cx="1620456" cy="1620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1389">
            <a:off x="537024" y="4860093"/>
            <a:ext cx="1503955" cy="1503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44478" y="2330716"/>
            <a:ext cx="1647869" cy="2220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050834" y="2420470"/>
            <a:ext cx="1647869" cy="20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292" y="452718"/>
            <a:ext cx="7178542" cy="1059155"/>
          </a:xfrm>
        </p:spPr>
        <p:txBody>
          <a:bodyPr/>
          <a:lstStyle/>
          <a:p>
            <a:r>
              <a:rPr lang="en-US" b="1" dirty="0"/>
              <a:t>Candy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Cane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1067" y="1511873"/>
            <a:ext cx="9251577" cy="302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сладких символом Рождества – это, конечно же, карамельная трость. Карамелька (</a:t>
            </a:r>
            <a:r>
              <a:rPr lang="ru-RU" sz="2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caramel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форме трости (</a:t>
            </a:r>
            <a:r>
              <a:rPr lang="ru-RU" sz="2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cane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По традиции она белая с красными полосами (</a:t>
            </a:r>
            <a:r>
              <a:rPr lang="ru-RU" sz="2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stripes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со вкусом корицы (</a:t>
            </a:r>
            <a:r>
              <a:rPr lang="ru-RU" sz="2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cinnamon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мяты (</a:t>
            </a:r>
            <a:r>
              <a:rPr lang="ru-RU" sz="24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Карамельная трость имеет форму буквы J, символизирующей имя Иисус (</a:t>
            </a:r>
            <a:r>
              <a:rPr lang="ru-RU" sz="2400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Jesus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). Родители дарят такие сладости своим детям на Рождество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985972" y="3194475"/>
            <a:ext cx="1647869" cy="23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ждественская 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33" y="1080748"/>
            <a:ext cx="5658521" cy="565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729" y="430307"/>
            <a:ext cx="111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Где появилась первая Рождественская ёлка?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064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87232" y="1293805"/>
            <a:ext cx="6581869" cy="4447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Рождественская елка –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Christmas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tree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IBM Plex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 Первая рождественская елка появилась в Великобритании в 1830-х годах.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Настоящую популярность рождественские елки приобрели в 1841 году,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когда Принц Альберт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Prince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Albert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), немецкий муж королевы Виктории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Queen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Victoria’s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German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husband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),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установил рождественскую елку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Виндзорском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замке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Windsor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Castle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). С тех пор рождественская елка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является частью британского Рождества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BM Plex Sans"/>
              </a:rPr>
              <a:t>.</a:t>
            </a:r>
          </a:p>
        </p:txBody>
      </p:sp>
      <p:pic>
        <p:nvPicPr>
          <p:cNvPr id="2050" name="Picture 2" descr="Рождественская 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2" y="950614"/>
            <a:ext cx="2444436" cy="54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ождественская 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01" y="1059255"/>
            <a:ext cx="2444436" cy="53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" y="430307"/>
            <a:ext cx="111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Адвент</a:t>
            </a:r>
            <a:r>
              <a:rPr lang="ru-RU" sz="3600" b="1" dirty="0" smtClean="0"/>
              <a:t> календарь- что собой представляет?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4711" y="1538344"/>
            <a:ext cx="7089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IBM Plex Sans"/>
              </a:rPr>
              <a:t>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12" y="1645137"/>
            <a:ext cx="4834550" cy="48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" y="430307"/>
            <a:ext cx="111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Адвент</a:t>
            </a:r>
            <a:r>
              <a:rPr lang="ru-RU" sz="3600" b="1" dirty="0" smtClean="0"/>
              <a:t> календарь- что собой представляет?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4712" y="1538344"/>
            <a:ext cx="61658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IBM Plex Sans"/>
              </a:rPr>
              <a:t>Самые первые символы Рождества </a:t>
            </a:r>
            <a:r>
              <a:rPr lang="ru-RU" sz="2400" b="1" dirty="0" smtClean="0">
                <a:latin typeface="IBM Plex Sans"/>
              </a:rPr>
              <a:t>–это </a:t>
            </a:r>
            <a:r>
              <a:rPr lang="ru-RU" sz="2400" b="1" dirty="0" err="1">
                <a:latin typeface="IBM Plex Sans"/>
              </a:rPr>
              <a:t>Адвент</a:t>
            </a:r>
            <a:r>
              <a:rPr lang="ru-RU" sz="2400" b="1" dirty="0">
                <a:latin typeface="IBM Plex Sans"/>
              </a:rPr>
              <a:t>-календари. Это небольшие календари на 24 дня с маленькими дверцами для каждой даты. За ними находится картинка или стихотворение, посвященное Рождеству. Каждый день разрешается открывать лишь одну дверцу, которая соответствует наступившей дате. Так дети ведут отсчет до светлого </a:t>
            </a:r>
            <a:r>
              <a:rPr lang="ru-RU" sz="2400" b="1" dirty="0" smtClean="0">
                <a:latin typeface="IBM Plex Sans"/>
              </a:rPr>
              <a:t>праздника Рождества</a:t>
            </a:r>
            <a:r>
              <a:rPr lang="ru-RU" sz="2400" b="1" dirty="0">
                <a:latin typeface="IBM Plex Sans"/>
              </a:rPr>
              <a:t>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14163"/>
            <a:ext cx="2674173" cy="26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308</TotalTime>
  <Words>527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IBM Plex Sans</vt:lpstr>
      <vt:lpstr>Times New Roman</vt:lpstr>
      <vt:lpstr>Wingdings 3</vt:lpstr>
      <vt:lpstr>YS Text</vt:lpstr>
      <vt:lpstr>Ион</vt:lpstr>
      <vt:lpstr>Волшебство Новогодних традиций</vt:lpstr>
      <vt:lpstr>Новогодняя викторина: «А знаете ли вы?»</vt:lpstr>
      <vt:lpstr>Презентация PowerPoint</vt:lpstr>
      <vt:lpstr> </vt:lpstr>
      <vt:lpstr>Candy  Cane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Новогодняя традиция</vt:lpstr>
      <vt:lpstr>Новогодняя традиция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Волшебство Новогодних Праздников</dc:title>
  <dc:creator>Malutina</dc:creator>
  <cp:lastModifiedBy>Malutina</cp:lastModifiedBy>
  <cp:revision>42</cp:revision>
  <dcterms:created xsi:type="dcterms:W3CDTF">2023-12-08T14:00:27Z</dcterms:created>
  <dcterms:modified xsi:type="dcterms:W3CDTF">2023-12-20T05:09:32Z</dcterms:modified>
</cp:coreProperties>
</file>