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283" r:id="rId3"/>
    <p:sldId id="296" r:id="rId4"/>
    <p:sldId id="295" r:id="rId5"/>
    <p:sldId id="275" r:id="rId6"/>
    <p:sldId id="277" r:id="rId7"/>
    <p:sldId id="282" r:id="rId8"/>
    <p:sldId id="281" r:id="rId9"/>
    <p:sldId id="280" r:id="rId10"/>
    <p:sldId id="285" r:id="rId11"/>
    <p:sldId id="284" r:id="rId12"/>
    <p:sldId id="293" r:id="rId13"/>
    <p:sldId id="292" r:id="rId14"/>
    <p:sldId id="291" r:id="rId15"/>
    <p:sldId id="290" r:id="rId16"/>
    <p:sldId id="289" r:id="rId17"/>
    <p:sldId id="287" r:id="rId18"/>
    <p:sldId id="271" r:id="rId19"/>
    <p:sldId id="298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FF"/>
    <a:srgbClr val="FF3300"/>
    <a:srgbClr val="F94DCC"/>
    <a:srgbClr val="BA8CA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2846" autoAdjust="0"/>
  </p:normalViewPr>
  <p:slideViewPr>
    <p:cSldViewPr>
      <p:cViewPr>
        <p:scale>
          <a:sx n="80" d="100"/>
          <a:sy n="80" d="100"/>
        </p:scale>
        <p:origin x="-1526" y="10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8B63-2043-4C52-8557-EC0100C9D34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EC296-82A4-4198-B3BC-759C5462A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4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4" y="8830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17596"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Использование средств визуальной поддержки на занятиях с детьми ОВЗ (УО)».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16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000" i="1" dirty="0" smtClean="0">
                <a:latin typeface="Georgia" pitchFamily="18" charset="0"/>
              </a:rPr>
              <a:t>Савина </a:t>
            </a:r>
            <a:r>
              <a:rPr lang="ru-RU" sz="2000" i="1" dirty="0">
                <a:latin typeface="Georgia" pitchFamily="18" charset="0"/>
              </a:rPr>
              <a:t>Татьяна Михайловна</a:t>
            </a:r>
            <a:r>
              <a:rPr lang="ru-RU" sz="2000" i="1" dirty="0" smtClean="0"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>
                <a:latin typeface="Georgia" pitchFamily="18" charset="0"/>
              </a:rPr>
              <a:t>учитель – дефектолог, </a:t>
            </a:r>
            <a:r>
              <a:rPr lang="ru-RU" sz="2000" i="1" dirty="0" err="1">
                <a:latin typeface="Georgia" pitchFamily="18" charset="0"/>
              </a:rPr>
              <a:t>олигофренопедагог</a:t>
            </a:r>
            <a:r>
              <a:rPr lang="ru-RU" sz="2000" i="1" dirty="0">
                <a:latin typeface="Georgia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2000" i="1" dirty="0">
                <a:latin typeface="Georgia" pitchFamily="18" charset="0"/>
              </a:rPr>
              <a:t>высшая квалификационная категория.</a:t>
            </a:r>
          </a:p>
          <a:p>
            <a:pPr marL="0" indent="0" algn="ctr">
              <a:buNone/>
            </a:pPr>
            <a:r>
              <a:rPr lang="ru-RU" sz="2000" i="1" dirty="0">
                <a:latin typeface="Georgia" pitchFamily="18" charset="0"/>
              </a:rPr>
              <a:t>ГКОУ школа-интернат № 2 г. Сочи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04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" y="-363816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s://avatars.mds.yandex.net/get-zen_doc/1880939/pub_5de60cc2433ecc00b04a7a4d_5de60d8834808200b02f04e7/scale_120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"/>
          <a:stretch/>
        </p:blipFill>
        <p:spPr bwMode="auto">
          <a:xfrm rot="20810130">
            <a:off x="86517" y="319071"/>
            <a:ext cx="5698976" cy="3179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https://manualza.ru/manuals/rja/92f.pn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8764" b="7086"/>
          <a:stretch/>
        </p:blipFill>
        <p:spPr bwMode="auto">
          <a:xfrm rot="1460092">
            <a:off x="3693724" y="2700934"/>
            <a:ext cx="5628474" cy="359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fs00.infourok.ru/images/doc/212/242103/img1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25656" r="1540" b="6780"/>
          <a:stretch/>
        </p:blipFill>
        <p:spPr bwMode="auto">
          <a:xfrm>
            <a:off x="37230" y="4425705"/>
            <a:ext cx="5120724" cy="2603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5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 descr="https://invsn.ru/upload/medialibrary/6e5/6e5cb9ba8043652c5029303c4290eb72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15205" r="6833" b="11459"/>
          <a:stretch/>
        </p:blipFill>
        <p:spPr bwMode="auto">
          <a:xfrm>
            <a:off x="0" y="2459329"/>
            <a:ext cx="4713516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http://player.myshared.ru/105/1406559/slides/slide_24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063">
            <a:off x="2950573" y="86345"/>
            <a:ext cx="5787246" cy="366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ds05.infourok.ru/uploads/ex/1303/00088afa-3a6744a7/img4.jpg"/>
          <p:cNvPicPr/>
          <p:nvPr/>
        </p:nvPicPr>
        <p:blipFill rotWithShape="1">
          <a:blip r:embed="rId5"/>
          <a:srcRect l="1764" r="4905" b="15605"/>
          <a:stretch/>
        </p:blipFill>
        <p:spPr bwMode="auto">
          <a:xfrm rot="785927">
            <a:off x="3443234" y="3692240"/>
            <a:ext cx="554355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3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://kidiki.club/task_source/2420_15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863">
            <a:off x="-50583" y="-182982"/>
            <a:ext cx="5350924" cy="348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ds02.infourok.ru/uploads/ex/0052/00000051-09867332/hello_html_m35b0b9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9738" r="10358" b="9224"/>
          <a:stretch/>
        </p:blipFill>
        <p:spPr bwMode="auto">
          <a:xfrm rot="436955">
            <a:off x="5251453" y="1273875"/>
            <a:ext cx="3667125" cy="5373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korohod-nn.ru/wp-content/uploads/7/2/1/72178d1f362a2eacf58628c8423f466f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2" y="3501008"/>
            <a:ext cx="45082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3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https://i.pinimg.com/736x/02/43/bc/0243bcd9d07ade0d00701c9cfe798d51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4191" r="2820" b="5809"/>
          <a:stretch/>
        </p:blipFill>
        <p:spPr bwMode="auto">
          <a:xfrm>
            <a:off x="3239344" y="2996952"/>
            <a:ext cx="5904656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im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1896" r="3944"/>
          <a:stretch/>
        </p:blipFill>
        <p:spPr bwMode="auto">
          <a:xfrm rot="20586566">
            <a:off x="408488" y="243780"/>
            <a:ext cx="4858539" cy="337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96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4639"/>
            <a:ext cx="8964488" cy="61786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3300"/>
                </a:solidFill>
                <a:latin typeface="Arial Narrow" panose="020B0606020202030204" pitchFamily="34" charset="0"/>
              </a:rPr>
              <a:t>Основные компетенции, </a:t>
            </a:r>
            <a:r>
              <a:rPr lang="ru-RU" sz="2400" b="1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формируемые</a:t>
            </a:r>
            <a:endParaRPr lang="ru-RU" sz="2400" dirty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методом </a:t>
            </a:r>
            <a:r>
              <a:rPr lang="ru-RU" sz="2400" b="1" dirty="0">
                <a:solidFill>
                  <a:srgbClr val="FF3300"/>
                </a:solidFill>
                <a:latin typeface="Arial Narrow" panose="020B0606020202030204" pitchFamily="34" charset="0"/>
              </a:rPr>
              <a:t>визуализации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 </a:t>
            </a:r>
            <a:endParaRPr lang="ru-RU" sz="1800" dirty="0">
              <a:latin typeface="Arial Narrow" panose="020B0606020202030204" pitchFamily="34" charset="0"/>
            </a:endParaRPr>
          </a:p>
          <a:p>
            <a:pPr lvl="0"/>
            <a:r>
              <a:rPr lang="ru-RU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Учебно-познавательная</a:t>
            </a:r>
            <a:r>
              <a:rPr lang="ru-RU" sz="2000" dirty="0">
                <a:latin typeface="Arial Narrow" panose="020B0606020202030204" pitchFamily="34" charset="0"/>
              </a:rPr>
              <a:t> (мультимедийные презентации, опорные схемы, конспекты, планы – формируют интерес к предмету);</a:t>
            </a:r>
          </a:p>
          <a:p>
            <a:pPr lvl="0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Развивающая</a:t>
            </a:r>
            <a:r>
              <a:rPr lang="ru-RU" sz="2000" dirty="0">
                <a:latin typeface="Arial Narrow" panose="020B0606020202030204" pitchFamily="34" charset="0"/>
              </a:rPr>
              <a:t> (коррекция и предупреждение ошибок при работе с интерактивной доской, демонстрация портретов, иллюстраций, картин; оформление и правка творческих работ – способствует образному восприятию);</a:t>
            </a:r>
          </a:p>
          <a:p>
            <a:pPr lvl="0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Исследовательская </a:t>
            </a:r>
            <a:r>
              <a:rPr lang="ru-RU" sz="2000" dirty="0">
                <a:latin typeface="Arial Narrow" panose="020B0606020202030204" pitchFamily="34" charset="0"/>
              </a:rPr>
              <a:t>(способность находить информацию, отбирать, сравнивать, давать оценку -  предполагают умение элементарного анализа, синтеза, вывода); 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Коммуникативная</a:t>
            </a:r>
            <a:r>
              <a:rPr lang="ru-RU" sz="2000" dirty="0">
                <a:latin typeface="Arial Narrow" panose="020B0606020202030204" pitchFamily="34" charset="0"/>
              </a:rPr>
              <a:t> (формирует умение общаться в группе, создавать коммуникативное поле, разумно использовать ресурсы Интернета);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Тренинговая</a:t>
            </a:r>
            <a:r>
              <a:rPr lang="ru-RU" sz="2000" dirty="0">
                <a:latin typeface="Arial Narrow" panose="020B0606020202030204" pitchFamily="34" charset="0"/>
              </a:rPr>
              <a:t> (дает возможность самостоятельно проверять свои знания, умения и навыки; выявлять проблемы, улучшать результаты);</a:t>
            </a:r>
          </a:p>
          <a:p>
            <a:r>
              <a:rPr lang="ru-RU" sz="2000" dirty="0">
                <a:solidFill>
                  <a:srgbClr val="F94DCC"/>
                </a:solidFill>
                <a:latin typeface="Arial Narrow" panose="020B0606020202030204" pitchFamily="34" charset="0"/>
              </a:rPr>
              <a:t>Диагностическая</a:t>
            </a:r>
            <a:r>
              <a:rPr lang="ru-RU" sz="2000" dirty="0">
                <a:latin typeface="Arial Narrow" panose="020B0606020202030204" pitchFamily="34" charset="0"/>
              </a:rPr>
              <a:t> (дает возможность педагогу осуществлять системный контроль за усвоением знаний, выработкой навыков и умений).</a:t>
            </a:r>
          </a:p>
        </p:txBody>
      </p:sp>
    </p:spTree>
    <p:extLst>
      <p:ext uri="{BB962C8B-B14F-4D97-AF65-F5344CB8AC3E}">
        <p14:creationId xmlns:p14="http://schemas.microsoft.com/office/powerpoint/2010/main" val="2101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://player.myshared.ru/4/231658/slides/slide_5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7696" r="8916" b="16605"/>
          <a:stretch/>
        </p:blipFill>
        <p:spPr bwMode="auto">
          <a:xfrm>
            <a:off x="899592" y="620688"/>
            <a:ext cx="7787209" cy="550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14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30090">
            <a:off x="371209" y="299592"/>
            <a:ext cx="8313819" cy="40176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</a:t>
            </a:r>
            <a:r>
              <a:rPr lang="ru-RU" sz="2800" dirty="0" smtClean="0">
                <a:solidFill>
                  <a:srgbClr val="C00000"/>
                </a:solidFill>
              </a:rPr>
              <a:t>Исходя </a:t>
            </a:r>
            <a:r>
              <a:rPr lang="ru-RU" sz="2800" dirty="0">
                <a:solidFill>
                  <a:srgbClr val="C00000"/>
                </a:solidFill>
              </a:rPr>
              <a:t>из анализа имеющихся в литературе визуальных средств в работе с детьми, можно выделить </a:t>
            </a:r>
            <a:r>
              <a:rPr lang="ru-RU" sz="2800" b="1" i="1" dirty="0">
                <a:solidFill>
                  <a:srgbClr val="C00000"/>
                </a:solidFill>
              </a:rPr>
              <a:t>следующие формы:</a:t>
            </a:r>
            <a:r>
              <a:rPr lang="ru-RU" sz="2800" dirty="0">
                <a:solidFill>
                  <a:srgbClr val="C00000"/>
                </a:solidFill>
              </a:rPr>
              <a:t> игры с предметами; моделирование ситуаций; работа с карточками, пиктограммами; использование видео роликов и анимации, театрализация, презентации; тематические книги; календари событий ребенка, схемы; жетонная система; визуальное расписание; система «Да-нет»; система «Сначала – потом»; фиксация ребенка на занятии (фотография, рука, карточка с именем); видео-моделирование; моделирование естественных ситуаций; социальные истории; презентации; </a:t>
            </a:r>
            <a:r>
              <a:rPr lang="ru-RU" sz="2800" dirty="0" smtClean="0">
                <a:solidFill>
                  <a:srgbClr val="C00000"/>
                </a:solidFill>
              </a:rPr>
              <a:t>схемы и др.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s://ixbt.online/live/topics/preview/00/01/25/49/08655962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405">
            <a:off x="4322706" y="4221088"/>
            <a:ext cx="45468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7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353865">
            <a:off x="162439" y="265256"/>
            <a:ext cx="8928992" cy="272797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Внедрение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компьютерных технологий с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егодня является новой ступенью в образовательном процессе. Учителя-специалисты образовательных учреждений активно включились в процесс широкого использования информационных компьютерных технологий в своей практике. Использование компьютера в логопедической работе позволяет заниматься с несколькими детьми одновременно, в то же время, используя индивидуальный подход в виде вариативности заданий, способствует активизации непроизвольного внимания, повышению мотивации к обучению, расширению возможностей работы с наглядным материалом.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2600" r="35426" b="3401"/>
          <a:stretch/>
        </p:blipFill>
        <p:spPr>
          <a:xfrm>
            <a:off x="434668" y="4221088"/>
            <a:ext cx="3600400" cy="284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1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73728">
            <a:off x="480859" y="284500"/>
            <a:ext cx="8229600" cy="1828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Преимущества использования средств визуальной поддержки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заключаются в том, что предлагаемая информация даётся в наглядной и привлекательной форме, это способствует тому, что у детей растет мотивация и интерес занятиям.</a:t>
            </a:r>
          </a:p>
        </p:txBody>
      </p:sp>
      <p:sp>
        <p:nvSpPr>
          <p:cNvPr id="4" name="Прямоугольник 3"/>
          <p:cNvSpPr/>
          <p:nvPr/>
        </p:nvSpPr>
        <p:spPr>
          <a:xfrm rot="353790">
            <a:off x="1792275" y="2575279"/>
            <a:ext cx="6831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запоминания информации ускоряется и становится осмысленным и долговременным. Также значительно сокращается время на формирование речевых навыков.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ds04.infourok.ru/uploads/ex/0a36/0019acb5-ce8d4f34/im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6" t="50670" r="2801" b="26875"/>
          <a:stretch/>
        </p:blipFill>
        <p:spPr bwMode="auto">
          <a:xfrm>
            <a:off x="680246" y="4221089"/>
            <a:ext cx="403577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5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444652">
            <a:off x="96833" y="20095"/>
            <a:ext cx="8687348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FF0000"/>
                </a:solidFill>
              </a:rPr>
              <a:t>Исходя </a:t>
            </a:r>
            <a:r>
              <a:rPr lang="ru-RU" sz="2400" dirty="0">
                <a:solidFill>
                  <a:srgbClr val="FF0000"/>
                </a:solidFill>
              </a:rPr>
              <a:t>из всего вышесказанного, можно сделать вывод, что наряду с общепринятыми приемами и принципами вполне обосновано использование </a:t>
            </a:r>
            <a:r>
              <a:rPr lang="ru-RU" sz="2400" b="1" i="1" dirty="0">
                <a:solidFill>
                  <a:srgbClr val="FF0000"/>
                </a:solidFill>
              </a:rPr>
              <a:t>визуальных средств поддержки в работе с детьми,</a:t>
            </a:r>
            <a:r>
              <a:rPr lang="ru-RU" sz="2400" dirty="0">
                <a:solidFill>
                  <a:srgbClr val="FF0000"/>
                </a:solidFill>
              </a:rPr>
              <a:t> имеющими ограниченные особенности здоровья, с целью коррекции речевых нарушений.</a:t>
            </a:r>
          </a:p>
        </p:txBody>
      </p:sp>
      <p:pic>
        <p:nvPicPr>
          <p:cNvPr id="6" name="Рисунок 5" descr="https://cf.ppt-online.org/files1/slide/g/GP5ql0VwhmdbkyoI2na7iXMKurNeTZxAOJz8WUHsRS/slide-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27">
            <a:off x="-52927" y="4036422"/>
            <a:ext cx="4429319" cy="262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pp.userapi.com/c837533/v837533857/4c353/ZJaKx1wOo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646">
            <a:off x="4943371" y="4103713"/>
            <a:ext cx="3848389" cy="287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659" y="1790090"/>
            <a:ext cx="9120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над коррекцией нарушений у детей с ограниченными возможностями здоровья с использованием визуальных средств поддержки коммуникации повышается частота инициативы ребенка к сотрудничеству; структурированная среда снижает тревожность ребенка, повышая эффективность образовательного процесса и мотивирует ребенка к совместной деятельности. 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4" y="8830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74638"/>
            <a:ext cx="8784976" cy="9941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«Использование средств визуальной поддержки на занятиях с детьми ОВЗ (УО)».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91378">
            <a:off x="598087" y="153184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актуальной является проблема обучения и воспитания детей с ограниченными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ностями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здоровья. Согласно новому федеральному государственному образовательному стандарту для детей с ограниченными возможностями здоровья одной из приоритетных задач в работе является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коммуникации.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99181">
            <a:off x="945996" y="5534271"/>
            <a:ext cx="8001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И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из двух слов, обращенных к ученику, мы должны выбирать то, что проще.</a:t>
            </a:r>
            <a:endParaRPr lang="ru-RU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0303">
            <a:off x="270708" y="4705337"/>
            <a:ext cx="803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Александр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Иванович Герцен писал: «Трудных наук нет, есть только трудные изложения!»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73728">
            <a:off x="480859" y="284500"/>
            <a:ext cx="8229600" cy="182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404029">
            <a:off x="681015" y="262175"/>
            <a:ext cx="816703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что использование визуальных средств </a:t>
            </a:r>
            <a:r>
              <a:rPr lang="ru-RU" sz="24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поддержки на занятиях с детьми ОВЗ (</a:t>
            </a:r>
            <a:r>
              <a:rPr lang="ru-RU" sz="24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аутистами</a:t>
            </a:r>
            <a:r>
              <a:rPr lang="ru-RU" sz="24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неговорящими) </a:t>
            </a:r>
            <a:r>
              <a:rPr lang="ru-RU" sz="2400" b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навыков коммуникации и развитию речи ребенка в целом, позволяет структурировать среду для взаимодействия, повысить мотивацию ребенка к сотрудничеству.</a:t>
            </a:r>
            <a:endParaRPr lang="ru-RU" sz="2400" b="1" dirty="0">
              <a:solidFill>
                <a:srgbClr val="FF33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kukalyaka.ru/wp-content/gallery/magicroom/imgp91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35" y="3140968"/>
            <a:ext cx="4430196" cy="292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60328" y="6285707"/>
            <a:ext cx="40233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84319">
            <a:off x="307882" y="640661"/>
            <a:ext cx="8820472" cy="775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      </a:t>
            </a:r>
            <a:r>
              <a:rPr lang="ru-RU" sz="2400" dirty="0" smtClean="0">
                <a:solidFill>
                  <a:schemeClr val="accent2"/>
                </a:solidFill>
                <a:cs typeface="Aharoni" panose="02010803020104030203" pitchFamily="2" charset="-79"/>
              </a:rPr>
              <a:t>Метод визуальной поддержки позволяет упростить процесс обучения.</a:t>
            </a:r>
            <a:endParaRPr lang="ru-RU" sz="2400" dirty="0">
              <a:solidFill>
                <a:schemeClr val="accent2"/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97409">
            <a:off x="1397977" y="2335083"/>
            <a:ext cx="7067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Всю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 с самого рождения мы воспринимаем не в виде символов, букв или цифр а в виде визуального ряда.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31256">
            <a:off x="827584" y="45811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позволяет повысить 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запоминание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 на 10%, улучшить 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текста на 30%, увеличить 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вовлеченность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учеников в процесс образования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10%, сократить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время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затраченное на обучение на 50%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7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12157">
            <a:off x="179513" y="389988"/>
            <a:ext cx="8784976" cy="1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Рядом исследователей</a:t>
            </a: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/>
              <a:t>(В.К. Воробьевой, С.Л. Рубинштейн, Л.В. </a:t>
            </a:r>
            <a:r>
              <a:rPr lang="ru-RU" sz="2400" b="1" i="1" dirty="0" err="1"/>
              <a:t>Эльконин</a:t>
            </a:r>
            <a:r>
              <a:rPr lang="ru-RU" sz="2400" b="1" i="1" dirty="0"/>
              <a:t>, А.М. </a:t>
            </a:r>
            <a:r>
              <a:rPr lang="ru-RU" sz="2400" b="1" i="1" dirty="0" err="1"/>
              <a:t>Леушина</a:t>
            </a:r>
            <a:r>
              <a:rPr lang="ru-RU" sz="2400" dirty="0"/>
              <a:t>, </a:t>
            </a:r>
            <a:r>
              <a:rPr lang="ru-RU" sz="2400" b="1" i="1" dirty="0"/>
              <a:t>И.Д. Песталоцци и К.Д. Ушинского и др.)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отмечено, что наглядный материал дети усваивают лучше вербального (словестного).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29346">
            <a:off x="321668" y="3495332"/>
            <a:ext cx="8547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литературе понятия «визуализация» и «наглядность» имеют синонимичное значение. Так, в словаре методических терминов и понятий дают следующее определение: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«Визуализация (от лат.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visualis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зрительный) – представление физического явления или процесса в форме, удобной для зрительного восприятия».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static.tildacdn.com/tild6535-6335-4330-a266-336133373366/___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t="6093" r="24958" b="7244"/>
          <a:stretch/>
        </p:blipFill>
        <p:spPr bwMode="auto">
          <a:xfrm rot="20546142">
            <a:off x="103103" y="185353"/>
            <a:ext cx="4630858" cy="3601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4" descr="https://armaplex.com/wp-content/uploads/2017/06/man-with-tie-and-access-badge.jpe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9" b="16459"/>
          <a:stretch/>
        </p:blipFill>
        <p:spPr bwMode="auto">
          <a:xfrm rot="664931">
            <a:off x="4259828" y="468303"/>
            <a:ext cx="4698744" cy="3638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tatic.tildacdn.com/tild3566-3431-4463-a361-663939636664/1118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15620" r="11963" b="13003"/>
          <a:stretch/>
        </p:blipFill>
        <p:spPr bwMode="auto">
          <a:xfrm rot="387543">
            <a:off x="1711977" y="4078406"/>
            <a:ext cx="5314286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0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mg.mamsy.ru/uploads/wysiwyg/cd/b2/4493c1d90636b5c46ac7918dea25c12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b="6624"/>
          <a:stretch/>
        </p:blipFill>
        <p:spPr bwMode="auto">
          <a:xfrm rot="20949929">
            <a:off x="267467" y="180000"/>
            <a:ext cx="5939790" cy="2780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4" descr="Презентация: Визуализация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5179" r="15651" b="24731"/>
          <a:stretch/>
        </p:blipFill>
        <p:spPr bwMode="auto">
          <a:xfrm rot="608227">
            <a:off x="2195930" y="3401477"/>
            <a:ext cx="6509855" cy="3163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42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" y="-28675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s://ds04.infourok.ru/uploads/ex/0a32/00085b19-7144613a/640/img6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6628" r="6986" b="8269"/>
          <a:stretch/>
        </p:blipFill>
        <p:spPr bwMode="auto">
          <a:xfrm rot="302336">
            <a:off x="389098" y="692689"/>
            <a:ext cx="5066506" cy="3355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player.myshared.ru/105/1406559/slides/slide_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4" t="51499" r="7245" b="5041"/>
          <a:stretch/>
        </p:blipFill>
        <p:spPr bwMode="auto">
          <a:xfrm rot="20901475">
            <a:off x="3882289" y="3519499"/>
            <a:ext cx="5100645" cy="2771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28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Схема (карта) метро Москвы 2021 г. с вокзалами, аэропортами и МЦК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744">
            <a:off x="305174" y="-201883"/>
            <a:ext cx="354928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ozon-st.cdn.ngenix.net/s3/multimedia-i/60092835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847">
            <a:off x="4646895" y="-350583"/>
            <a:ext cx="4371114" cy="313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рта Роза Хутор. Курорт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154">
            <a:off x="312859" y="3641187"/>
            <a:ext cx="6218483" cy="311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files.hotmc.ru/upload/kb/t7k1txtnbct8amimah5vhenamd75heu2918h81v5cgoc6a0v1yxzt6b2nnmpxcsj.png?15614737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359">
            <a:off x="4303215" y="3607140"/>
            <a:ext cx="4844064" cy="242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1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0a40/000722a7-19bb153c/hello_html_45af8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-387424"/>
            <a:ext cx="9144000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s://avatars.mds.yandex.net/get-zen_doc/1710676/pub_5da01605f557d000ae05a566_5da0165a2beb4975c21ddff4/scale_12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672">
            <a:off x="9215" y="58379"/>
            <a:ext cx="5306670" cy="341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 descr="https://st3.depositphotos.com/8065014/15511/v/1600/depositphotos_155116018-stock-illustration-wc-toilet-door-plate-icons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3168" r="4239" b="10255"/>
          <a:stretch/>
        </p:blipFill>
        <p:spPr bwMode="auto">
          <a:xfrm rot="368157">
            <a:off x="5834931" y="378228"/>
            <a:ext cx="2909489" cy="3576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9-14.userapi.com/c856016/v856016331/251888/qNRn1AZEBl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 rot="203250">
            <a:off x="1259170" y="3439229"/>
            <a:ext cx="5939790" cy="324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20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1448</TotalTime>
  <Words>592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«Использование средств визуальной поддержки на занятиях с детьми ОВЗ (УО)».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Савина ТМ</cp:lastModifiedBy>
  <cp:revision>150</cp:revision>
  <dcterms:created xsi:type="dcterms:W3CDTF">2015-12-16T07:01:52Z</dcterms:created>
  <dcterms:modified xsi:type="dcterms:W3CDTF">2023-12-08T08:22:30Z</dcterms:modified>
</cp:coreProperties>
</file>