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57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26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C59E"/>
    <a:srgbClr val="42FCD0"/>
    <a:srgbClr val="FF7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34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132447"/>
            <a:ext cx="8534400" cy="304798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 anchorCtr="0">
            <a:noAutofit/>
          </a:bodyPr>
          <a:lstStyle>
            <a:lvl1pPr marL="0" indent="0" algn="ctr">
              <a:buNone/>
              <a:defRPr lang="en-US" sz="1400" dirty="0"/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Город, год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C6CA32B-2499-438F-B568-AFFC1EBE2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50" y="1629000"/>
            <a:ext cx="61089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9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онка + 2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599" y="2346583"/>
            <a:ext cx="6691184" cy="392404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sz="24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уровень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2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6642808-6014-4E9D-A689-5F3962E4EE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5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карти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8B6081FD-8BEF-4F9D-A583-CF2427473C6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997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фото +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4426297"/>
            <a:ext cx="5384800" cy="1699866"/>
          </a:xfrm>
        </p:spPr>
        <p:txBody>
          <a:bodyPr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lang="ru-RU" sz="2000" dirty="0" smtClean="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sz="1800" dirty="0" smtClean="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sz="1600" dirty="0" smtClean="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sz="1400" dirty="0" smtClean="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200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уровень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2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4426297"/>
            <a:ext cx="5384800" cy="1699866"/>
          </a:xfrm>
        </p:spPr>
        <p:txBody>
          <a:bodyPr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lang="ru-RU" sz="2000" dirty="0" smtClean="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sz="1800" dirty="0" smtClean="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sz="1600" dirty="0" smtClean="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sz="1400" dirty="0" smtClean="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200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уровень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2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3C7FC180-4598-4BB8-A507-6E58FC22261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213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колонка + 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599" y="2346583"/>
            <a:ext cx="6691184" cy="392404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lang="ru-RU" dirty="0" smtClean="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dirty="0" smtClean="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dirty="0" smtClean="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ru-RU" dirty="0" smtClean="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уровень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2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4301478B-169C-4961-8CC3-DA1C00B9EC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203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880122E0-6DB1-466D-8784-05370A669A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2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132447"/>
            <a:ext cx="8534400" cy="304798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 anchorCtr="0"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Город, год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428463"/>
            <a:ext cx="8534400" cy="1104339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algn="ctr">
              <a:defRPr lang="en-US" dirty="0"/>
            </a:lvl1pPr>
          </a:lstStyle>
          <a:p>
            <a:r>
              <a:rPr lang="ru-RU" dirty="0"/>
              <a:t>Основной вариант титульного слайда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849607"/>
            <a:ext cx="8534400" cy="769441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ctr">
              <a:buFontTx/>
              <a:buNone/>
              <a:defRPr lang="en-US" sz="1800" dirty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27E05E0-185C-407E-BC9C-6299F49E3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50" y="0"/>
            <a:ext cx="61089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0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9591" y="1329895"/>
            <a:ext cx="7953917" cy="1985292"/>
          </a:xfrm>
        </p:spPr>
        <p:txBody>
          <a:bodyPr anchor="b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Второй вариант титульного слайда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20929" y="3429000"/>
            <a:ext cx="7954433" cy="22034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dirty="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E3A9EDA-9A7F-4B84-AC2A-94D1376042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6921" y="1621969"/>
            <a:ext cx="3005079" cy="5236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CDE9940-50C8-4ADD-95BB-EE97E03E5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6721" cy="13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8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91396"/>
            <a:ext cx="12192000" cy="6066604"/>
          </a:xfrm>
        </p:spPr>
        <p:txBody>
          <a:bodyPr anchor="ctr"/>
          <a:lstStyle>
            <a:lvl1pPr algn="ctr">
              <a:defRPr lang="en-US" dirty="0"/>
            </a:lvl1pPr>
          </a:lstStyle>
          <a:p>
            <a:r>
              <a:rPr lang="ru-RU" dirty="0"/>
              <a:t>Добавьте свой готовый фон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853" y="1236510"/>
            <a:ext cx="3617659" cy="2192491"/>
          </a:xfrm>
        </p:spPr>
        <p:txBody>
          <a:bodyPr anchor="t" anchorCtr="0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Третий вариант титульного слайда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EBEC25B7-C3B9-437E-A4F9-DF0A8A8B6DB9}"/>
              </a:ext>
            </a:extLst>
          </p:cNvPr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183B911A-2292-447A-BAB1-5860E09C01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3288" y="614363"/>
            <a:ext cx="6208712" cy="360362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r">
              <a:buNone/>
              <a:defRPr sz="1600"/>
            </a:lvl1pPr>
            <a:lvl5pPr marL="1828800" indent="0">
              <a:buNone/>
              <a:defRPr/>
            </a:lvl5pPr>
          </a:lstStyle>
          <a:p>
            <a:r>
              <a:rPr lang="ru-RU" dirty="0"/>
              <a:t>Имя и контактные данные автора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F345E18-D99B-4DA0-B73A-13C75DE9F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02"/>
            <a:ext cx="158831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0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09600" y="2680372"/>
            <a:ext cx="10972800" cy="827311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>
              <a:defRPr lang="en-US" dirty="0"/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716939"/>
            <a:ext cx="10972800" cy="792162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FontTx/>
              <a:buNone/>
              <a:defRPr lang="en-US" dirty="0"/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1999F50-E2C2-40FA-A165-950584734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16" y="0"/>
            <a:ext cx="4548368" cy="26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7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388608" y="6480048"/>
            <a:ext cx="2844800" cy="301752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480970"/>
            <a:ext cx="5680075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119360" y="6480969"/>
            <a:ext cx="670560" cy="301752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09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/>
            </a:lvl1pPr>
            <a:lvl3pPr>
              <a:defRPr lang="ru-RU" sz="2000" dirty="0"/>
            </a:lvl3pPr>
            <a:lvl4pPr>
              <a:defRPr lang="ru-RU" sz="1800" dirty="0"/>
            </a:lvl4pPr>
            <a:lvl5pPr>
              <a:defRPr lang="ru-RU" sz="1600" dirty="0"/>
            </a:lvl5pPr>
            <a:lvl6pPr>
              <a:defRPr lang="en-US" sz="1400" dirty="0"/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36890F-EE2F-4D90-9923-5FF680BE39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7541" r="75247" b="22118"/>
          <a:stretch/>
        </p:blipFill>
        <p:spPr>
          <a:xfrm>
            <a:off x="10284823" y="1995908"/>
            <a:ext cx="1907177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0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а коло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46583"/>
            <a:ext cx="10972800" cy="3779581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sz="24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уровень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2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27FF9E19-4F63-434C-A72B-1678B98481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38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46583"/>
            <a:ext cx="5384800" cy="3779581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sz="24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уровень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2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2346583"/>
            <a:ext cx="5384800" cy="3779581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sz="2400"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400"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/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/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уровень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29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2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5977A830-3C0C-425D-9789-28287FA65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67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74357" y="439284"/>
            <a:ext cx="6208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mtClean="0">
                <a:solidFill>
                  <a:schemeClr val="accent3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08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7" r:id="rId6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3600" b="1" i="0" kern="12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="" xmlns:a16="http://schemas.microsoft.com/office/drawing/2014/main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6897E2B-A4DB-47EA-8AD9-E3902EF87B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02"/>
            <a:ext cx="158831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6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="" xmlns:a16="http://schemas.microsoft.com/office/drawing/2014/main" id="{507DD099-C8A4-40E7-B6C9-96179AA61B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Лянтор, 2023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8930A6DD-F6EF-4394-8A73-31BF76F5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164" y="3783665"/>
            <a:ext cx="8534400" cy="1104339"/>
          </a:xfrm>
        </p:spPr>
        <p:txBody>
          <a:bodyPr/>
          <a:lstStyle/>
          <a:p>
            <a:r>
              <a:rPr lang="ru-RU" sz="4400" dirty="0"/>
              <a:t>Викторина на тему: Физика – это познавательно и интересно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3588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12192000" cy="1143000"/>
          </a:xfrm>
        </p:spPr>
        <p:txBody>
          <a:bodyPr>
            <a:noAutofit/>
          </a:bodyPr>
          <a:lstStyle/>
          <a:p>
            <a:r>
              <a:rPr lang="ru-RU" sz="3700" b="1" dirty="0" smtClean="0"/>
              <a:t>Вопрос: Каким </a:t>
            </a:r>
            <a:r>
              <a:rPr lang="ru-RU" sz="3700" b="1" dirty="0"/>
              <a:t>словом описывается твердое тело, в котором расположение атомов и молекул не имеет определенного образца?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52936"/>
            <a:ext cx="6535055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09" y="4883474"/>
            <a:ext cx="3400691" cy="197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56" y="2852936"/>
            <a:ext cx="5656945" cy="2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8"/>
            <a:ext cx="4847861" cy="22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1" y="4653137"/>
            <a:ext cx="3943448" cy="222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188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Ответ: </a:t>
            </a:r>
            <a:r>
              <a:rPr lang="ru-RU" dirty="0" smtClean="0"/>
              <a:t>Аморфное тело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400" y="2001838"/>
            <a:ext cx="78232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883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7760"/>
            <a:ext cx="10972800" cy="1399032"/>
          </a:xfrm>
        </p:spPr>
        <p:txBody>
          <a:bodyPr>
            <a:normAutofit/>
          </a:bodyPr>
          <a:lstStyle/>
          <a:p>
            <a:r>
              <a:rPr lang="ru-RU" b="1" dirty="0" smtClean="0"/>
              <a:t>Вопрос: Какой </a:t>
            </a:r>
            <a:r>
              <a:rPr lang="ru-RU" b="1" dirty="0"/>
              <a:t>термометр появился первым?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thumbs.dreamstime.com/b/set-retro-thermometers-isolated-white-background-35053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12192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68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Ответ: </a:t>
            </a:r>
            <a:r>
              <a:rPr lang="ru-RU" dirty="0" smtClean="0"/>
              <a:t>Термометр Фаренгейта </a:t>
            </a:r>
            <a:r>
              <a:rPr lang="ru-RU" dirty="0"/>
              <a:t>в 18 веке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180" y="1882775"/>
            <a:ext cx="909764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09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Вопрос: Почему грязный снег </a:t>
            </a:r>
            <a:r>
              <a:rPr lang="ru-RU" b="1" dirty="0"/>
              <a:t>тает быстрее, чем чистый?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12192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91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Ответ:</a:t>
            </a:r>
            <a:r>
              <a:rPr lang="ru-RU" dirty="0"/>
              <a:t> Тела черного цвета лучше поглощают тепловое излучение.</a:t>
            </a:r>
          </a:p>
        </p:txBody>
      </p:sp>
      <p:pic>
        <p:nvPicPr>
          <p:cNvPr id="11266" name="Picture 2" descr="https://siriussib.ru/wp-content/uploads/2019/09/15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12192000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450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  </a:t>
            </a:r>
            <a:r>
              <a:rPr lang="ru-RU" b="1" dirty="0" smtClean="0"/>
              <a:t>Вопрос: Всегда </a:t>
            </a:r>
            <a:r>
              <a:rPr lang="ru-RU" b="1" dirty="0"/>
              <a:t>ли сила трения тормозит движение </a:t>
            </a:r>
            <a:r>
              <a:rPr lang="ru-RU" b="1" dirty="0" smtClean="0"/>
              <a:t>тела, может </a:t>
            </a:r>
            <a:r>
              <a:rPr lang="ru-RU" b="1" dirty="0"/>
              <a:t>ли </a:t>
            </a:r>
            <a:r>
              <a:rPr lang="ru-RU" b="1" dirty="0" smtClean="0"/>
              <a:t>она быть </a:t>
            </a:r>
            <a:r>
              <a:rPr lang="ru-RU" b="1" dirty="0"/>
              <a:t>движущей силой?</a:t>
            </a:r>
          </a:p>
        </p:txBody>
      </p:sp>
      <p:pic>
        <p:nvPicPr>
          <p:cNvPr id="12290" name="Picture 2" descr="https://egevpare.ru/wp-content/uploads/2022/01/backgroundImage-611e59ee130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1219200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4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" y="0"/>
            <a:ext cx="121837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9" y="2857500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  </a:t>
            </a:r>
            <a:r>
              <a:rPr lang="ru-RU" b="1" dirty="0" smtClean="0">
                <a:solidFill>
                  <a:schemeClr val="bg1"/>
                </a:solidFill>
              </a:rPr>
              <a:t>Ответ: Сила трения не всегда тормозит движение, она может быть движущей силой. </a:t>
            </a:r>
            <a:r>
              <a:rPr lang="ru-RU" b="1" dirty="0">
                <a:solidFill>
                  <a:schemeClr val="bg1"/>
                </a:solidFill>
              </a:rPr>
              <a:t>Например. У тепловозов, автомобилей, мотоциклов силой тяги является сила трения ведущих колес о рельсы и полотно дороги. Предметы на ленте конвейера приводятся в движение и движутся под </a:t>
            </a:r>
            <a:r>
              <a:rPr lang="ru-RU" b="1" dirty="0" smtClean="0">
                <a:solidFill>
                  <a:schemeClr val="bg1"/>
                </a:solidFill>
              </a:rPr>
              <a:t>влиянием </a:t>
            </a:r>
            <a:r>
              <a:rPr lang="ru-RU" b="1" dirty="0">
                <a:solidFill>
                  <a:schemeClr val="bg1"/>
                </a:solidFill>
              </a:rPr>
              <a:t>силы трения.</a:t>
            </a:r>
          </a:p>
        </p:txBody>
      </p:sp>
    </p:spTree>
    <p:extLst>
      <p:ext uri="{BB962C8B-B14F-4D97-AF65-F5344CB8AC3E}">
        <p14:creationId xmlns:p14="http://schemas.microsoft.com/office/powerpoint/2010/main" val="1051059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  </a:t>
            </a:r>
            <a:r>
              <a:rPr lang="ru-RU" b="1" dirty="0" smtClean="0"/>
              <a:t>Вопрос: Как </a:t>
            </a:r>
            <a:r>
              <a:rPr lang="ru-RU" b="1" dirty="0"/>
              <a:t>вылить воду из бутылки, не наклоняя ее?</a:t>
            </a:r>
          </a:p>
        </p:txBody>
      </p:sp>
      <p:pic>
        <p:nvPicPr>
          <p:cNvPr id="14338" name="Picture 2" descr="https://sekyal.files.wordpress.com/2021/08/water-bott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12048661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09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4744"/>
            <a:ext cx="1233669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  </a:t>
            </a:r>
            <a:r>
              <a:rPr lang="ru-RU" b="1" dirty="0" smtClean="0"/>
              <a:t>Ответ: </a:t>
            </a:r>
            <a:r>
              <a:rPr lang="ru-RU" dirty="0" smtClean="0"/>
              <a:t>Через </a:t>
            </a:r>
            <a:r>
              <a:rPr lang="ru-RU" dirty="0"/>
              <a:t>трубку, пропущенную внутрь бутылки, вдуть воздух. При этом давление воздуха в бутылке увеличится и он выдавит часть воды наружу через ту же трубку.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622" y="2600696"/>
            <a:ext cx="8382769" cy="387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82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76470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Вопрос: Почему в</a:t>
            </a:r>
            <a:r>
              <a:rPr lang="ru-RU" b="1" dirty="0"/>
              <a:t> Мертвом море почти невозможно </a:t>
            </a:r>
            <a:r>
              <a:rPr lang="ru-RU" b="1" dirty="0" smtClean="0"/>
              <a:t>утонуть?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15044"/>
            <a:ext cx="12192000" cy="524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49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Вопрос: Почему </a:t>
            </a:r>
            <a:r>
              <a:rPr lang="ru-RU" b="1" dirty="0"/>
              <a:t>после снегопада становится тихо?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w.forfun.com/fetch/c7/c707e0272d45db407d38d27376e1b996.jpeg?w=1470&amp;r=0.56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2" y="1772816"/>
            <a:ext cx="12215223" cy="505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24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celebnewsru.com/wp-content/uploads/2023/01/zasnezhennye-vetvi-derevev-i-ptica-na-n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0" y="1982"/>
            <a:ext cx="12194431" cy="685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65104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4"/>
                </a:solidFill>
              </a:rPr>
              <a:t>Ответ: Между </a:t>
            </a:r>
            <a:r>
              <a:rPr lang="ru-RU" b="1" dirty="0">
                <a:solidFill>
                  <a:schemeClr val="accent4"/>
                </a:solidFill>
              </a:rPr>
              <a:t>пушинками свежевыпавшего снега существуют маленькие полости. Которые поглощают звук также, как современные звукопоглощающие покрытия.</a:t>
            </a:r>
          </a:p>
        </p:txBody>
      </p:sp>
    </p:spTree>
    <p:extLst>
      <p:ext uri="{BB962C8B-B14F-4D97-AF65-F5344CB8AC3E}">
        <p14:creationId xmlns:p14="http://schemas.microsoft.com/office/powerpoint/2010/main" val="1276876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21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Вопрос: Почему</a:t>
            </a:r>
            <a:r>
              <a:rPr lang="ru-RU" b="1" dirty="0"/>
              <a:t>  лоси  могут  ходить  </a:t>
            </a:r>
            <a:r>
              <a:rPr lang="ru-RU" b="1" dirty="0" smtClean="0"/>
              <a:t>по снегу</a:t>
            </a:r>
            <a:r>
              <a:rPr lang="ru-RU" b="1" dirty="0"/>
              <a:t>  или  болоту, не  увязая ?</a:t>
            </a:r>
          </a:p>
        </p:txBody>
      </p:sp>
      <p:pic>
        <p:nvPicPr>
          <p:cNvPr id="18434" name="Picture 2" descr="https://queticosuperior.org/wp-content/uploads/2020/03/moose-survey-FD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12192000" cy="50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09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care.timepad.ru/fc2d4643-f37d-4c54-b33b-50f699b5027a/-/preview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1219200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70614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4"/>
                </a:solidFill>
              </a:rPr>
              <a:t>Ответ: </a:t>
            </a:r>
            <a:r>
              <a:rPr lang="ru-RU" dirty="0" smtClean="0">
                <a:solidFill>
                  <a:schemeClr val="accent4"/>
                </a:solidFill>
              </a:rPr>
              <a:t>Лось </a:t>
            </a:r>
            <a:r>
              <a:rPr lang="ru-RU" dirty="0">
                <a:solidFill>
                  <a:schemeClr val="accent4"/>
                </a:solidFill>
              </a:rPr>
              <a:t>– парнокопытное  животное. Между  раздвоенными  частями  копыт  есть  перепонка </a:t>
            </a:r>
            <a:r>
              <a:rPr lang="ru-RU" b="1" dirty="0">
                <a:solidFill>
                  <a:schemeClr val="accent4"/>
                </a:solidFill>
              </a:rPr>
              <a:t>(при  раздвижении  частей  </a:t>
            </a:r>
            <a:r>
              <a:rPr lang="ru-RU" b="1" dirty="0" smtClean="0">
                <a:solidFill>
                  <a:schemeClr val="accent4"/>
                </a:solidFill>
              </a:rPr>
              <a:t>копыт увеличивается</a:t>
            </a:r>
            <a:r>
              <a:rPr lang="ru-RU" b="1" dirty="0">
                <a:solidFill>
                  <a:schemeClr val="accent4"/>
                </a:solidFill>
              </a:rPr>
              <a:t>  площадь  опоры, давление  на  </a:t>
            </a:r>
            <a:r>
              <a:rPr lang="ru-RU" b="1" dirty="0" smtClean="0">
                <a:solidFill>
                  <a:schemeClr val="accent4"/>
                </a:solidFill>
              </a:rPr>
              <a:t>почву и  </a:t>
            </a:r>
            <a:r>
              <a:rPr lang="ru-RU" b="1" dirty="0">
                <a:solidFill>
                  <a:schemeClr val="bg2"/>
                </a:solidFill>
              </a:rPr>
              <a:t>снег  уменьшается).</a:t>
            </a:r>
          </a:p>
        </p:txBody>
      </p:sp>
    </p:spTree>
    <p:extLst>
      <p:ext uri="{BB962C8B-B14F-4D97-AF65-F5344CB8AC3E}">
        <p14:creationId xmlns:p14="http://schemas.microsoft.com/office/powerpoint/2010/main" val="2755516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Вопрос: Может ли горизонт считать телом отсчета?</a:t>
            </a:r>
            <a:endParaRPr lang="ru-RU" b="1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543792"/>
            <a:ext cx="12192000" cy="531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432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Ответ: </a:t>
            </a:r>
            <a:r>
              <a:rPr lang="ru-RU" dirty="0" smtClean="0"/>
              <a:t>Горизонт нельзя считать телом отсчета, так как при перемещении он перемещается вместе и нами.</a:t>
            </a:r>
            <a:endParaRPr lang="ru-RU" dirty="0"/>
          </a:p>
        </p:txBody>
      </p:sp>
      <p:pic>
        <p:nvPicPr>
          <p:cNvPr id="21506" name="Picture 2" descr="https://ic.pics.livejournal.com/mila_laska/14249357/339814/33981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12192000" cy="42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46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Вопрос: Какой из тепловых процессов сопровождается понижением температуры?</a:t>
            </a:r>
            <a:endParaRPr lang="ru-RU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12192000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16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Ответ: </a:t>
            </a:r>
            <a:r>
              <a:rPr lang="ru-RU" dirty="0" smtClean="0"/>
              <a:t>Испарение</a:t>
            </a:r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354"/>
            <a:ext cx="12192000" cy="547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249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Вопрос: Почему во время снегопада становится теплее?</a:t>
            </a:r>
            <a:endParaRPr lang="ru-RU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1219200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215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www.wallpaperflare.com/static/600/105/71/frost-crystals-macro-photography-frozen-water-wallpa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5388" cy="686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49860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4"/>
                </a:solidFill>
              </a:rPr>
              <a:t>Ответ: Происходит процесс кристаллизации воды, выделяется теплота. </a:t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 smtClean="0">
                <a:solidFill>
                  <a:schemeClr val="accent4"/>
                </a:solidFill>
              </a:rPr>
              <a:t>В </a:t>
            </a:r>
            <a:r>
              <a:rPr lang="ru-RU" b="1" dirty="0">
                <a:solidFill>
                  <a:schemeClr val="accent4"/>
                </a:solidFill>
              </a:rPr>
              <a:t>процессе кристаллизации внутренняя энергия вещества снижается за счёт выделения тепловой энергии в окружающую среду в виде скрытой теплоты. </a:t>
            </a:r>
          </a:p>
        </p:txBody>
      </p:sp>
    </p:spTree>
    <p:extLst>
      <p:ext uri="{BB962C8B-B14F-4D97-AF65-F5344CB8AC3E}">
        <p14:creationId xmlns:p14="http://schemas.microsoft.com/office/powerpoint/2010/main" val="407318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ary-prirody.su/wp-content/uploads/2022/12/meimore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6" y="3693832"/>
            <a:ext cx="1215410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accent4"/>
                </a:solidFill>
              </a:rPr>
              <a:t>Ответ: Мертвое </a:t>
            </a:r>
            <a:r>
              <a:rPr lang="ru-RU" b="1" dirty="0">
                <a:solidFill>
                  <a:schemeClr val="accent4"/>
                </a:solidFill>
              </a:rPr>
              <a:t>море очень популярно, </a:t>
            </a:r>
            <a:r>
              <a:rPr lang="ru-RU" b="1" dirty="0" smtClean="0">
                <a:solidFill>
                  <a:schemeClr val="accent4"/>
                </a:solidFill>
              </a:rPr>
              <a:t>из-за </a:t>
            </a:r>
            <a:r>
              <a:rPr lang="ru-RU" b="1" dirty="0">
                <a:solidFill>
                  <a:schemeClr val="accent4"/>
                </a:solidFill>
              </a:rPr>
              <a:t>большого количества соли. </a:t>
            </a:r>
            <a:r>
              <a:rPr lang="ru-RU" b="1" dirty="0" smtClean="0">
                <a:solidFill>
                  <a:schemeClr val="accent4"/>
                </a:solidFill>
              </a:rPr>
              <a:t>Именно </a:t>
            </a:r>
            <a:r>
              <a:rPr lang="ru-RU" b="1" dirty="0">
                <a:solidFill>
                  <a:schemeClr val="accent4"/>
                </a:solidFill>
              </a:rPr>
              <a:t>ее высокая концентрация делает воду более плотной. В этом море ее так много, что у людей, которые плавают в нем, почти нет шансов утонуть.</a:t>
            </a:r>
            <a:br>
              <a:rPr lang="ru-RU" b="1" dirty="0">
                <a:solidFill>
                  <a:schemeClr val="accent4"/>
                </a:solidFill>
              </a:rPr>
            </a:br>
            <a:endParaRPr lang="ru-R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49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Вопрос: Что тяжелее 1 кг железа или 1 кг пуха?</a:t>
            </a:r>
            <a:endParaRPr lang="ru-RU" b="1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2011" y="1720726"/>
            <a:ext cx="5999989" cy="513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619201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536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Ответ: </a:t>
            </a:r>
            <a:r>
              <a:rPr lang="ru-RU" dirty="0" smtClean="0"/>
              <a:t>Масса железа и пуха одинакова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https://new-discoveries.ru/wp-content/uploads/2023/06/8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1219200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567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Вопрос: Что невозможно поднять с Земли?</a:t>
            </a:r>
            <a:endParaRPr lang="ru-RU" b="1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8650" y="2097088"/>
            <a:ext cx="83947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621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Ответ: </a:t>
            </a:r>
            <a:r>
              <a:rPr lang="ru-RU" dirty="0" smtClean="0"/>
              <a:t>Тень</a:t>
            </a:r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5"/>
            <a:ext cx="12192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963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3226"/>
            <a:ext cx="12528715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Вопрос: Теннисный мяч </a:t>
            </a:r>
            <a:r>
              <a:rPr lang="ru-RU" b="1" dirty="0"/>
              <a:t>и стальной </a:t>
            </a:r>
            <a:r>
              <a:rPr lang="ru-RU" b="1" dirty="0" smtClean="0"/>
              <a:t>шар </a:t>
            </a:r>
            <a:r>
              <a:rPr lang="ru-RU" b="1" dirty="0"/>
              <a:t>одинакового диаметра падают одновременно. На какой шар действует большая </a:t>
            </a:r>
            <a:r>
              <a:rPr lang="ru-RU" b="1" dirty="0" smtClean="0"/>
              <a:t>сила тяжести?</a:t>
            </a:r>
            <a:endParaRPr lang="ru-RU" b="1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52" y="2996952"/>
            <a:ext cx="5719949" cy="386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96952"/>
            <a:ext cx="5415147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525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Ответ: </a:t>
            </a:r>
            <a:r>
              <a:rPr lang="ru-RU" dirty="0" smtClean="0"/>
              <a:t>Большая сила тяжести действует на стальной шар, т.к. его масса больше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77" y="2420888"/>
            <a:ext cx="6775087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306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Вопрос: На каком физическом </a:t>
            </a:r>
            <a:r>
              <a:rPr lang="ru-RU" b="1" dirty="0"/>
              <a:t>явлении основана засолка огурцов? </a:t>
            </a:r>
          </a:p>
        </p:txBody>
      </p:sp>
      <p:pic>
        <p:nvPicPr>
          <p:cNvPr id="31746" name="Picture 2" descr="https://agro-tm.ru/wp-content/uploads/8/9/8/8982c953682a67b2b69dd6b378be045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1219200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761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679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Ответ: </a:t>
            </a:r>
            <a:r>
              <a:rPr lang="ru-RU" dirty="0" smtClean="0"/>
              <a:t>Засолка огурцов основана на таком физическом явлении, как диффузия</a:t>
            </a:r>
            <a:endParaRPr lang="ru-RU" dirty="0"/>
          </a:p>
        </p:txBody>
      </p:sp>
      <p:pic>
        <p:nvPicPr>
          <p:cNvPr id="33794" name="Picture 2" descr="http://visionlearning.com/img/library/large_images/image_9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617640"/>
            <a:ext cx="1219199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086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Вопрос: Как </a:t>
            </a:r>
            <a:r>
              <a:rPr lang="ru-RU" b="1" dirty="0"/>
              <a:t>падает человек, когда споткнётся </a:t>
            </a:r>
            <a:r>
              <a:rPr lang="ru-RU" b="1" dirty="0" smtClean="0"/>
              <a:t>или поскользнется</a:t>
            </a:r>
            <a:r>
              <a:rPr lang="ru-RU" b="1" dirty="0"/>
              <a:t>?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2060848"/>
            <a:ext cx="103759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379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79" y="2718048"/>
            <a:ext cx="768333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Ответ: </a:t>
            </a:r>
            <a:r>
              <a:rPr lang="ru-RU" dirty="0" smtClean="0"/>
              <a:t>Когда </a:t>
            </a:r>
            <a:r>
              <a:rPr lang="ru-RU" dirty="0"/>
              <a:t>человек споткнётся, то ноги останавливаются, а туловище продолжает двигаться, поэтому человек падает лицом вниз. Когда же человек поскользнётся, он падает преимущественно на спину.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918" y="3573017"/>
            <a:ext cx="4610085" cy="307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97" y="836713"/>
            <a:ext cx="456140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634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12048661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Вопрос: С помощью какой башни Галилео </a:t>
            </a:r>
            <a:r>
              <a:rPr lang="ru-RU" b="1" dirty="0"/>
              <a:t>Галилей доказал свою теорию свободного </a:t>
            </a:r>
            <a:r>
              <a:rPr lang="ru-RU" b="1" dirty="0" smtClean="0"/>
              <a:t>падения?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8519"/>
            <a:ext cx="4546448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2053387"/>
            <a:ext cx="36957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1" y="2053386"/>
            <a:ext cx="4257107" cy="371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858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56" y="620367"/>
            <a:ext cx="11617291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Вопрос: Могут ли рыбы создавать электричество в своем теле?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37890" name="Picture 2" descr="https://i.ytimg.com/vi/wfldUJjdCy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2816"/>
            <a:ext cx="1219200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827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2936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Ответ: </a:t>
            </a:r>
            <a:r>
              <a:rPr lang="ru-RU" sz="3600" dirty="0" smtClean="0"/>
              <a:t>Да, могут. Ток </a:t>
            </a:r>
            <a:r>
              <a:rPr lang="ru-RU" sz="3600" dirty="0"/>
              <a:t>используется ими в самых разных целях: для охоты, защиты от хищников, обмена сигналами. Способностью генерировать электричество обладают и морские, и пресноводные рыбы. Причем разряды вторых мощнее, так как пресная вода хуже проводит электричество, а значит, и энергии требуется больше. Например, угри, живущие в. Амазонке, могу генерировать разряд напряжением более 500 вольт.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184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8596F4-BECC-4C9B-8BF6-370CFBC4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281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81" y="2134302"/>
            <a:ext cx="4463819" cy="472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53151"/>
            <a:ext cx="816090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800" b="1" dirty="0" smtClean="0"/>
              <a:t>Ответ: Галилео </a:t>
            </a:r>
            <a:r>
              <a:rPr lang="ru-RU" sz="3800" b="1" dirty="0"/>
              <a:t>Галилей </a:t>
            </a:r>
            <a:r>
              <a:rPr lang="ru-RU" sz="3800" b="1" dirty="0" smtClean="0"/>
              <a:t>доказал теорию свободного падения, бросив </a:t>
            </a:r>
            <a:r>
              <a:rPr lang="ru-RU" sz="3800" b="1" dirty="0"/>
              <a:t>два пушечных ядра из одного и того же материала, но разной массы, с наклонной башни в Пизе. Его теория позже дополнительно подтвердилась во время полетов на Луну.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873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836712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Вопрос: Благодаря какому свойству работают ремни безопасности?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2520950"/>
            <a:ext cx="85344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08920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Ответ: </a:t>
            </a:r>
            <a:r>
              <a:rPr lang="ru-RU" dirty="0" smtClean="0"/>
              <a:t>Когда </a:t>
            </a:r>
            <a:r>
              <a:rPr lang="ru-RU" dirty="0"/>
              <a:t>автомобиль резко останавливается, срабатывает инерция, удерживающая нижнюю часть тела на сиденье, в то время как верхняя часть благодаря ремню безопасности движется вперед, равномерно распределяя энергию.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03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71" y="764704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Вопрос: Почему невозможно </a:t>
            </a:r>
            <a:r>
              <a:rPr lang="ru-RU" b="1" dirty="0"/>
              <a:t>заставить двигатель работать </a:t>
            </a:r>
            <a:r>
              <a:rPr lang="ru-RU" b="1" dirty="0" smtClean="0"/>
              <a:t>бесконечно?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1219200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33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40968"/>
            <a:ext cx="1219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Ответ: </a:t>
            </a:r>
            <a:r>
              <a:rPr lang="ru-RU" sz="3600" dirty="0" smtClean="0"/>
              <a:t>Согласно </a:t>
            </a:r>
            <a:r>
              <a:rPr lang="ru-RU" sz="3600" dirty="0"/>
              <a:t>первому закону Ньютона, если на предмет не действует другая сила, он может продолжать двигаться с постоянной скоростью вечно. Таким образом, если объект толкнуть, он должен двигаться бесконечно долго. </a:t>
            </a:r>
            <a:r>
              <a:rPr lang="ru-RU" sz="3600" dirty="0" smtClean="0"/>
              <a:t>Однако, </a:t>
            </a:r>
            <a:r>
              <a:rPr lang="ru-RU" sz="3600" dirty="0"/>
              <a:t>мы живем в мире множественных сил. Когда предмет движется, сопротивление воздуха и другие силы действуют против него, делая существование механизма, работающего неограниченное время (вечного двигателя), невозможным.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427800"/>
      </p:ext>
    </p:extLst>
  </p:cSld>
  <p:clrMapOvr>
    <a:masterClrMapping/>
  </p:clrMapOvr>
</p:sld>
</file>

<file path=ppt/theme/theme1.xml><?xml version="1.0" encoding="utf-8"?>
<a:theme xmlns:a="http://schemas.openxmlformats.org/drawingml/2006/main" name="Корпоративный стиль ЛНТ">
  <a:themeElements>
    <a:clrScheme name="Филиалы ЮГУ">
      <a:dk1>
        <a:srgbClr val="00629B"/>
      </a:dk1>
      <a:lt1>
        <a:srgbClr val="FFFFFF"/>
      </a:lt1>
      <a:dk2>
        <a:srgbClr val="00629B"/>
      </a:dk2>
      <a:lt2>
        <a:srgbClr val="FFFFFF"/>
      </a:lt2>
      <a:accent1>
        <a:srgbClr val="00629B"/>
      </a:accent1>
      <a:accent2>
        <a:srgbClr val="008755"/>
      </a:accent2>
      <a:accent3>
        <a:srgbClr val="A7A8AA"/>
      </a:accent3>
      <a:accent4>
        <a:srgbClr val="101820"/>
      </a:accent4>
      <a:accent5>
        <a:srgbClr val="00629B"/>
      </a:accent5>
      <a:accent6>
        <a:srgbClr val="008755"/>
      </a:accent6>
      <a:hlink>
        <a:srgbClr val="A7A8AA"/>
      </a:hlink>
      <a:folHlink>
        <a:srgbClr val="101820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Корпоративный стиль ЛНТ" id="{326F4C87-3010-483B-873A-B4E92FF0CC7E}" vid="{3FD5DA98-A6D7-4A99-B991-263D6D05E861}"/>
    </a:ext>
  </a:extLst>
</a:theme>
</file>

<file path=ppt/theme/theme2.xml><?xml version="1.0" encoding="utf-8"?>
<a:theme xmlns:a="http://schemas.openxmlformats.org/drawingml/2006/main" name="Основные макеты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00629B"/>
      </a:dk2>
      <a:lt2>
        <a:srgbClr val="FFFFFF"/>
      </a:lt2>
      <a:accent1>
        <a:srgbClr val="008755"/>
      </a:accent1>
      <a:accent2>
        <a:srgbClr val="A7A8AA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009CDE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Основной стиль презентации ЮГУ" id="{B2664E47-FE78-4B88-BD0E-9E9779EFC41A}" vid="{6E68C8F9-5164-46F7-AE45-8167F9538A7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Корпоративный стиль ЛНТ</Template>
  <TotalTime>1532</TotalTime>
  <Words>457</Words>
  <Application>Microsoft Office PowerPoint</Application>
  <PresentationFormat>Произвольный</PresentationFormat>
  <Paragraphs>43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Корпоративный стиль ЛНТ</vt:lpstr>
      <vt:lpstr>Основные макеты</vt:lpstr>
      <vt:lpstr>Викторина на тему: Физика – это познавательно и интересно</vt:lpstr>
      <vt:lpstr>Вопрос: Почему в Мертвом море почти невозможно утонуть? </vt:lpstr>
      <vt:lpstr>Ответ: Мертвое море очень популярно, из-за большого количества соли. Именно ее высокая концентрация делает воду более плотной. В этом море ее так много, что у людей, которые плавают в нем, почти нет шансов утонуть. </vt:lpstr>
      <vt:lpstr>Вопрос: С помощью какой башни Галилео Галилей доказал свою теорию свободного падения?  </vt:lpstr>
      <vt:lpstr>Ответ: Галилео Галилей доказал теорию свободного падения, бросив два пушечных ядра из одного и того же материала, но разной массы, с наклонной башни в Пизе. Его теория позже дополнительно подтвердилась во время полетов на Луну.  </vt:lpstr>
      <vt:lpstr>Вопрос: Благодаря какому свойству работают ремни безопасности? </vt:lpstr>
      <vt:lpstr>Ответ: Когда автомобиль резко останавливается, срабатывает инерция, удерживающая нижнюю часть тела на сиденье, в то время как верхняя часть благодаря ремню безопасности движется вперед, равномерно распределяя энергию.  </vt:lpstr>
      <vt:lpstr>Вопрос: Почему невозможно заставить двигатель работать бесконечно? </vt:lpstr>
      <vt:lpstr>Ответ: Согласно первому закону Ньютона, если на предмет не действует другая сила, он может продолжать двигаться с постоянной скоростью вечно. Таким образом, если объект толкнуть, он должен двигаться бесконечно долго. Однако, мы живем в мире множественных сил. Когда предмет движется, сопротивление воздуха и другие силы действуют против него, делая существование механизма, работающего неограниченное время (вечного двигателя), невозможным. </vt:lpstr>
      <vt:lpstr>Вопрос: Каким словом описывается твердое тело, в котором расположение атомов и молекул не имеет определенного образца?</vt:lpstr>
      <vt:lpstr>Ответ: Аморфное тело</vt:lpstr>
      <vt:lpstr>Вопрос: Какой термометр появился первым? </vt:lpstr>
      <vt:lpstr>Ответ: Термометр Фаренгейта в 18 веке</vt:lpstr>
      <vt:lpstr>Вопрос: Почему грязный снег тает быстрее, чем чистый?</vt:lpstr>
      <vt:lpstr>Ответ: Тела черного цвета лучше поглощают тепловое излучение.</vt:lpstr>
      <vt:lpstr>  Вопрос: Всегда ли сила трения тормозит движение тела, может ли она быть движущей силой?</vt:lpstr>
      <vt:lpstr>  Ответ: Сила трения не всегда тормозит движение, она может быть движущей силой. Например. У тепловозов, автомобилей, мотоциклов силой тяги является сила трения ведущих колес о рельсы и полотно дороги. Предметы на ленте конвейера приводятся в движение и движутся под влиянием силы трения.</vt:lpstr>
      <vt:lpstr>  Вопрос: Как вылить воду из бутылки, не наклоняя ее?</vt:lpstr>
      <vt:lpstr>  Ответ: Через трубку, пропущенную внутрь бутылки, вдуть воздух. При этом давление воздуха в бутылке увеличится и он выдавит часть воды наружу через ту же трубку.</vt:lpstr>
      <vt:lpstr>Вопрос: Почему после снегопада становится тихо?</vt:lpstr>
      <vt:lpstr>Ответ: Между пушинками свежевыпавшего снега существуют маленькие полости. Которые поглощают звук также, как современные звукопоглощающие покрытия.</vt:lpstr>
      <vt:lpstr>Вопрос: Почему  лоси  могут  ходить  по снегу  или  болоту, не  увязая ?</vt:lpstr>
      <vt:lpstr>Ответ: Лось – парнокопытное  животное. Между  раздвоенными  частями  копыт  есть  перепонка (при  раздвижении  частей  копыт увеличивается  площадь  опоры, давление  на  почву и  снег  уменьшается).</vt:lpstr>
      <vt:lpstr>Вопрос: Может ли горизонт считать телом отсчета?</vt:lpstr>
      <vt:lpstr>Ответ: Горизонт нельзя считать телом отсчета, так как при перемещении он перемещается вместе и нами.</vt:lpstr>
      <vt:lpstr>Вопрос: Какой из тепловых процессов сопровождается понижением температуры?</vt:lpstr>
      <vt:lpstr>Ответ: Испарение</vt:lpstr>
      <vt:lpstr>Вопрос: Почему во время снегопада становится теплее?</vt:lpstr>
      <vt:lpstr>Ответ: Происходит процесс кристаллизации воды, выделяется теплота.  В процессе кристаллизации внутренняя энергия вещества снижается за счёт выделения тепловой энергии в окружающую среду в виде скрытой теплоты. </vt:lpstr>
      <vt:lpstr>Вопрос: Что тяжелее 1 кг железа или 1 кг пуха?</vt:lpstr>
      <vt:lpstr>Ответ: Масса железа и пуха одинакова</vt:lpstr>
      <vt:lpstr>Вопрос: Что невозможно поднять с Земли?</vt:lpstr>
      <vt:lpstr>Ответ: Тень</vt:lpstr>
      <vt:lpstr>Вопрос: Теннисный мяч и стальной шар одинакового диаметра падают одновременно. На какой шар действует большая сила тяжести?</vt:lpstr>
      <vt:lpstr>Ответ: Большая сила тяжести действует на стальной шар, т.к. его масса больше</vt:lpstr>
      <vt:lpstr>Вопрос: На каком физическом явлении основана засолка огурцов? </vt:lpstr>
      <vt:lpstr>Ответ: Засолка огурцов основана на таком физическом явлении, как диффузия</vt:lpstr>
      <vt:lpstr>Вопрос: Как падает человек, когда споткнётся или поскользнется?</vt:lpstr>
      <vt:lpstr>Ответ: Когда человек споткнётся, то ноги останавливаются, а туловище продолжает двигаться, поэтому человек падает лицом вниз. Когда же человек поскользнётся, он падает преимущественно на спину.</vt:lpstr>
      <vt:lpstr>Вопрос: Могут ли рыбы создавать электричество в своем теле? </vt:lpstr>
      <vt:lpstr>Ответ: Да, могут. Ток используется ими в самых разных целях: для охоты, защиты от хищников, обмена сигналами. Способностью генерировать электричество обладают и морские, и пресноводные рыбы. Причем разряды вторых мощнее, так как пресная вода хуже проводит электричество, а значит, и энергии требуется больше. Например, угри, живущие в. Амазонке, могу генерировать разряд напряжением более 500 вольт.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Rudolf Fink</dc:creator>
  <cp:lastModifiedBy>админ</cp:lastModifiedBy>
  <cp:revision>120</cp:revision>
  <dcterms:created xsi:type="dcterms:W3CDTF">2019-03-10T21:42:25Z</dcterms:created>
  <dcterms:modified xsi:type="dcterms:W3CDTF">2023-11-27T11:44:23Z</dcterms:modified>
</cp:coreProperties>
</file>