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80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8025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6" autoAdjust="0"/>
  </p:normalViewPr>
  <p:slideViewPr>
    <p:cSldViewPr snapToGrid="0">
      <p:cViewPr varScale="1">
        <p:scale>
          <a:sx n="81" d="100"/>
          <a:sy n="81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6F948-AE52-4A13-9709-B66C8D02C66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E19E-2182-4BC1-B705-878818746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EE19E-2182-4BC1-B705-8788187460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4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0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5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7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1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4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6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8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5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74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1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78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1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86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29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98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8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3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79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06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0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23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80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8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02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76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03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861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2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80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9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33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00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2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0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6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ABF1-C1A1-4CF4-80DB-223787306168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70793A-1E65-4D72-9CA4-1C892BDA8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6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85" y="1790020"/>
            <a:ext cx="11814629" cy="2387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Arial Black" panose="020B0A04020102020204" pitchFamily="34" charset="0"/>
              </a:rPr>
              <a:t>ВИКТОРИНА</a:t>
            </a:r>
            <a:br>
              <a:rPr lang="ru-RU" b="1" dirty="0">
                <a:solidFill>
                  <a:srgbClr val="00330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003300"/>
                </a:solidFill>
                <a:latin typeface="Arial Black" panose="020B0A04020102020204" pitchFamily="34" charset="0"/>
              </a:rPr>
              <a:t>по биологии</a:t>
            </a:r>
            <a:br>
              <a:rPr lang="ru-RU" b="1" dirty="0">
                <a:solidFill>
                  <a:srgbClr val="0033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003300"/>
                </a:solidFill>
                <a:latin typeface="Arial Black" panose="020B0A04020102020204" pitchFamily="34" charset="0"/>
              </a:rPr>
              <a:t>«Ботаника и зоология»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Банан, арбуз, помидор, груша, крыжовник, огурец, яблоко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ягода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629" y="4615544"/>
            <a:ext cx="11255375" cy="301103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Банан (ягода), арбуз (тыквина), помидор (ягода), груша (яблоко), крыжовник (ягода), огурец (тыквина), яблоко (яблоко)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65008" y="1690688"/>
            <a:ext cx="5183188" cy="8239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тыквина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80513" y="1851818"/>
            <a:ext cx="5183188" cy="501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Arial Black" panose="020B0A04020102020204" pitchFamily="34" charset="0"/>
              </a:rPr>
              <a:t>яблоко</a:t>
            </a:r>
          </a:p>
        </p:txBody>
      </p:sp>
    </p:spTree>
    <p:extLst>
      <p:ext uri="{BB962C8B-B14F-4D97-AF65-F5344CB8AC3E}">
        <p14:creationId xmlns:p14="http://schemas.microsoft.com/office/powerpoint/2010/main" val="36715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Пресмыкающиеся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-493485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>
              <a:latin typeface="Arial Black" panose="020B0A04020102020204" pitchFamily="34" charset="0"/>
            </a:endParaRPr>
          </a:p>
          <a:p>
            <a:r>
              <a:rPr lang="ru-RU" sz="4400" b="1" dirty="0">
                <a:latin typeface="Arial Black" panose="020B0A04020102020204" pitchFamily="34" charset="0"/>
              </a:rPr>
              <a:t>У какого класса животных есть роговые чешуи?</a:t>
            </a:r>
          </a:p>
        </p:txBody>
      </p:sp>
    </p:spTree>
    <p:extLst>
      <p:ext uri="{BB962C8B-B14F-4D97-AF65-F5344CB8AC3E}">
        <p14:creationId xmlns:p14="http://schemas.microsoft.com/office/powerpoint/2010/main" val="16514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rgbClr val="00B0F0"/>
                </a:solidFill>
                <a:latin typeface="Arial Black" panose="020B0A04020102020204" pitchFamily="34" charset="0"/>
              </a:rPr>
              <a:t>Боковая линия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-493485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sz="4400" b="1" dirty="0">
                <a:latin typeface="Arial Black" panose="020B0A04020102020204" pitchFamily="34" charset="0"/>
              </a:rPr>
              <a:t>Как называется орган рыб, позволяющий улавливать направление и силу тока воды?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Плавательный пузырь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Боковая линия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Плавники </a:t>
            </a:r>
          </a:p>
        </p:txBody>
      </p:sp>
    </p:spTree>
    <p:extLst>
      <p:ext uri="{BB962C8B-B14F-4D97-AF65-F5344CB8AC3E}">
        <p14:creationId xmlns:p14="http://schemas.microsoft.com/office/powerpoint/2010/main" val="29820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rgbClr val="780259"/>
                </a:solidFill>
                <a:latin typeface="Arial Black" panose="020B0A04020102020204" pitchFamily="34" charset="0"/>
              </a:rPr>
              <a:t>Цветок, семя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-493485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>
              <a:latin typeface="Arial Black" panose="020B0A04020102020204" pitchFamily="34" charset="0"/>
            </a:endParaRPr>
          </a:p>
          <a:p>
            <a:r>
              <a:rPr lang="ru-RU" sz="4400" b="1" dirty="0">
                <a:latin typeface="Arial Black" panose="020B0A04020102020204" pitchFamily="34" charset="0"/>
              </a:rPr>
              <a:t>Назовите генеративные органы растения </a:t>
            </a:r>
          </a:p>
        </p:txBody>
      </p:sp>
    </p:spTree>
    <p:extLst>
      <p:ext uri="{BB962C8B-B14F-4D97-AF65-F5344CB8AC3E}">
        <p14:creationId xmlns:p14="http://schemas.microsoft.com/office/powerpoint/2010/main" val="33482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Малый прудовик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-493485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>
              <a:latin typeface="Arial Black" panose="020B0A04020102020204" pitchFamily="34" charset="0"/>
            </a:endParaRPr>
          </a:p>
          <a:p>
            <a:r>
              <a:rPr lang="ru-RU" sz="4400" b="1" dirty="0">
                <a:latin typeface="Arial Black" panose="020B0A04020102020204" pitchFamily="34" charset="0"/>
              </a:rPr>
              <a:t>Кто является промежуточным хозяином печеночного сосальщика?</a:t>
            </a:r>
          </a:p>
        </p:txBody>
      </p:sp>
    </p:spTree>
    <p:extLst>
      <p:ext uri="{BB962C8B-B14F-4D97-AF65-F5344CB8AC3E}">
        <p14:creationId xmlns:p14="http://schemas.microsoft.com/office/powerpoint/2010/main" val="24954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 приспособлениям птиц к полёту можно отнести: обтекаемую форму тела, крылья, скелет облегчен, кости тонкие , заполнены воздухом, наличие газообмена и в лёгких, и воздушных мешках.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5" y="-1233714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r>
              <a:rPr lang="ru-RU" sz="5400" dirty="0">
                <a:latin typeface="Arial Black" panose="020B0A04020102020204" pitchFamily="34" charset="0"/>
              </a:rPr>
              <a:t>Какие приспособления птиц к полёту?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Картофель – видоизмененный побег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Колючки – видоизменные листья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Морковь – видоизменный корень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9" y="-972456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r>
              <a:rPr lang="ru-RU" sz="5400" dirty="0">
                <a:latin typeface="Arial Black" panose="020B0A04020102020204" pitchFamily="34" charset="0"/>
              </a:rPr>
              <a:t>Чем является клубень картофеля? Колючки кактуса? Морковь?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1565"/>
              </p:ext>
            </p:extLst>
          </p:nvPr>
        </p:nvGraphicFramePr>
        <p:xfrm>
          <a:off x="232229" y="4157833"/>
          <a:ext cx="11495316" cy="1280160"/>
        </p:xfrm>
        <a:graphic>
          <a:graphicData uri="http://schemas.openxmlformats.org/drawingml/2006/table">
            <a:tbl>
              <a:tblPr/>
              <a:tblGrid>
                <a:gridCol w="2873829">
                  <a:extLst>
                    <a:ext uri="{9D8B030D-6E8A-4147-A177-3AD203B41FA5}">
                      <a16:colId xmlns:a16="http://schemas.microsoft.com/office/drawing/2014/main" val="2751494960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729048938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1051104322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420792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1) дыхание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2) корневой чехлик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Arial Black" panose="020B0A04020102020204" pitchFamily="34" charset="0"/>
                        </a:rPr>
                        <a:t>3) корневой волосок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Arial Black" panose="020B0A04020102020204" pitchFamily="34" charset="0"/>
                        </a:rPr>
                        <a:t>4) лист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Arial Black" panose="020B0A04020102020204" pitchFamily="34" charset="0"/>
                        </a:rPr>
                        <a:t>5) побег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Arial Black" panose="020B0A04020102020204" pitchFamily="34" charset="0"/>
                        </a:rPr>
                        <a:t>6) стебель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7) устьица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Black" panose="020B0A04020102020204" pitchFamily="34" charset="0"/>
                        </a:rPr>
                        <a:t>8) фотосинтез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431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657" y="271515"/>
            <a:ext cx="1203234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ЖИЗНЕДЕЯТЕЛЬНОСТЬ РАСТЕНИЯ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Растение получает воду в виде почвенного раствора с помощью ___________ (А) корня. Наземные части растения, главным образом, ___________ (Б), напротив, через особые клетки  — ___________ (В)  — испаряют значительное количество воды. При этом вода используется не только для испарения, но и как исходный материал для образования органических веществ в ходе процесса ___________ (Г)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ПЕРЕЧЕНЬ ТЕРМИНОВ: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3088" y="5823857"/>
            <a:ext cx="3004457" cy="754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3478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6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44547"/>
              </p:ext>
            </p:extLst>
          </p:nvPr>
        </p:nvGraphicFramePr>
        <p:xfrm>
          <a:off x="232229" y="4157833"/>
          <a:ext cx="11495316" cy="731520"/>
        </p:xfrm>
        <a:graphic>
          <a:graphicData uri="http://schemas.openxmlformats.org/drawingml/2006/table">
            <a:tbl>
              <a:tblPr/>
              <a:tblGrid>
                <a:gridCol w="2873829">
                  <a:extLst>
                    <a:ext uri="{9D8B030D-6E8A-4147-A177-3AD203B41FA5}">
                      <a16:colId xmlns:a16="http://schemas.microsoft.com/office/drawing/2014/main" val="2751494960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729048938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1051104322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4207925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4314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23088" y="5939971"/>
            <a:ext cx="3004457" cy="754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21122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220213"/>
            <a:ext cx="1219199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Установите соответствие между растением и способом опыления его цветков. Для этого к каждому элементу первого столбца подберите позицию из второго столбца.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РАСТЕНИЕ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A)  рожь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Б)  мак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В)  ландыш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Г)  орешник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Д)  дуб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СПОСОБ ОПЫЛЕНИЯ ЦВЕТКОВ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1)  насекомыми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2)  ветром</a:t>
            </a:r>
          </a:p>
        </p:txBody>
      </p:sp>
    </p:spTree>
    <p:extLst>
      <p:ext uri="{BB962C8B-B14F-4D97-AF65-F5344CB8AC3E}">
        <p14:creationId xmlns:p14="http://schemas.microsoft.com/office/powerpoint/2010/main" val="22074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Найдите ошибку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380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6057" y="1825625"/>
            <a:ext cx="1175657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11028" y="2515053"/>
            <a:ext cx="2111829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74857" y="3146651"/>
            <a:ext cx="1378857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19999" y="3757499"/>
            <a:ext cx="1378857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36971" y="4389097"/>
            <a:ext cx="1378857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36970" y="4954020"/>
            <a:ext cx="3461659" cy="4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514" y="3587297"/>
            <a:ext cx="3820885" cy="1325563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медуза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971"/>
            <a:ext cx="5915140" cy="569799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Животное, по своей форме напоминающее студень?</a:t>
            </a:r>
          </a:p>
        </p:txBody>
      </p:sp>
    </p:spTree>
    <p:extLst>
      <p:ext uri="{BB962C8B-B14F-4D97-AF65-F5344CB8AC3E}">
        <p14:creationId xmlns:p14="http://schemas.microsoft.com/office/powerpoint/2010/main" val="40218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 – параллельное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 – дуговое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3 – сетчатое (пальчатое)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4 – сетчатое (перистое)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9" y="-972456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pPr algn="ctr"/>
            <a:r>
              <a:rPr lang="ru-RU" sz="5400" dirty="0">
                <a:latin typeface="Arial Black" panose="020B0A04020102020204" pitchFamily="34" charset="0"/>
              </a:rPr>
              <a:t>Определите жилкование листьев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9" y="-972456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pPr algn="ctr"/>
            <a:r>
              <a:rPr lang="ru-RU" sz="5400" dirty="0">
                <a:latin typeface="Arial Black" panose="020B0A04020102020204" pitchFamily="34" charset="0"/>
              </a:rPr>
              <a:t>Определите где амфибия, а где рептилия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811442"/>
            <a:ext cx="3677558" cy="3451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6" y="2806217"/>
            <a:ext cx="4125416" cy="34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9" y="-972456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pPr algn="ctr"/>
            <a:r>
              <a:rPr lang="ru-RU" sz="5400" dirty="0">
                <a:latin typeface="Arial Black" panose="020B0A04020102020204" pitchFamily="34" charset="0"/>
              </a:rPr>
              <a:t>Определите где амфибия, а где рептилия</a:t>
            </a:r>
            <a:endParaRPr lang="ru-RU" sz="8000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811442"/>
            <a:ext cx="3677558" cy="3451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6" y="2806217"/>
            <a:ext cx="4125416" cy="3445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7075" y="4043189"/>
            <a:ext cx="608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6600"/>
                </a:solidFill>
                <a:latin typeface="Arial Black" pitchFamily="34" charset="0"/>
              </a:rPr>
              <a:t>Рептилия</a:t>
            </a:r>
            <a:r>
              <a:rPr lang="ru-RU" sz="5400" dirty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338" y="4052370"/>
            <a:ext cx="608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Arial Black" pitchFamily="34" charset="0"/>
              </a:rPr>
              <a:t>Амфибия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5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72456"/>
            <a:ext cx="12192000" cy="41118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pPr algn="ctr"/>
            <a:r>
              <a:rPr lang="ru-RU" sz="4400" dirty="0">
                <a:latin typeface="Arial Black" panose="020B0A04020102020204" pitchFamily="34" charset="0"/>
              </a:rPr>
              <a:t>Определите, где представитель круглых червей, а где кольчатых червей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" y="2969090"/>
            <a:ext cx="4402050" cy="3293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5" y="2846629"/>
            <a:ext cx="4156710" cy="3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846286"/>
            <a:ext cx="11426371" cy="2416403"/>
          </a:xfrm>
        </p:spPr>
        <p:txBody>
          <a:bodyPr>
            <a:noAutofit/>
          </a:bodyPr>
          <a:lstStyle/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72456"/>
            <a:ext cx="12192000" cy="41118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8800" b="1" dirty="0">
              <a:latin typeface="Arial Black" panose="020B0A04020102020204" pitchFamily="34" charset="0"/>
            </a:endParaRPr>
          </a:p>
          <a:p>
            <a:pPr algn="ctr"/>
            <a:r>
              <a:rPr lang="ru-RU" sz="4400" dirty="0">
                <a:latin typeface="Arial Black" panose="020B0A04020102020204" pitchFamily="34" charset="0"/>
              </a:rPr>
              <a:t>Определите, где представитель круглых червей, а где кольчатых червей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" y="2969090"/>
            <a:ext cx="4402050" cy="3293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5" y="2868663"/>
            <a:ext cx="4156710" cy="3416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03" y="5220158"/>
            <a:ext cx="608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 Black" pitchFamily="34" charset="0"/>
              </a:rPr>
              <a:t>Кольчатый</a:t>
            </a:r>
            <a:r>
              <a:rPr lang="ru-RU" sz="8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9138" y="3003931"/>
            <a:ext cx="6081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00"/>
                </a:solidFill>
                <a:latin typeface="Arial Black" pitchFamily="34" charset="0"/>
              </a:rPr>
              <a:t>Круглый</a:t>
            </a:r>
            <a:r>
              <a:rPr lang="ru-RU" sz="80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0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880"/>
            <a:ext cx="12192000" cy="82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743" y="1061812"/>
            <a:ext cx="9205686" cy="102824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Насекомые, бабочки (яйцо, гусеница, из куколки – бабочка)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715" y="3726997"/>
            <a:ext cx="7696200" cy="435133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Кто трижды родится, прежде чем стать взрослым?</a:t>
            </a:r>
          </a:p>
        </p:txBody>
      </p:sp>
    </p:spTree>
    <p:extLst>
      <p:ext uri="{BB962C8B-B14F-4D97-AF65-F5344CB8AC3E}">
        <p14:creationId xmlns:p14="http://schemas.microsoft.com/office/powerpoint/2010/main" val="3690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684" y="3587297"/>
            <a:ext cx="8758716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3-х камерное у пресмыкающихся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 крокодила 4-х камерное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971"/>
            <a:ext cx="7275286" cy="569799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Сколько камер сердца у пресмыкающихся? А у крокодила?</a:t>
            </a:r>
          </a:p>
        </p:txBody>
      </p:sp>
    </p:spTree>
    <p:extLst>
      <p:ext uri="{BB962C8B-B14F-4D97-AF65-F5344CB8AC3E}">
        <p14:creationId xmlns:p14="http://schemas.microsoft.com/office/powerpoint/2010/main" val="18626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4342040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Костные рыбы в отличие от хрящевых имеют костно-хрящевой или костный скелет, плавательный пузырь, жаберные крышки. 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Хрящевые рыбы в отличие от костных имеют хрящевой 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скелет, у них отсутствует плавательный пузырь и жаберные крышки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971"/>
            <a:ext cx="7275286" cy="569799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Чем хрящевые рыбы отличаются от костных?</a:t>
            </a:r>
          </a:p>
        </p:txBody>
      </p:sp>
    </p:spTree>
    <p:extLst>
      <p:ext uri="{BB962C8B-B14F-4D97-AF65-F5344CB8AC3E}">
        <p14:creationId xmlns:p14="http://schemas.microsoft.com/office/powerpoint/2010/main" val="26690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4342040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Пестики – женские части</a:t>
            </a:r>
            <a:b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Тычинки – мужские части.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971"/>
            <a:ext cx="7275286" cy="569799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Назовите женские и мужские части цветка.</a:t>
            </a:r>
          </a:p>
        </p:txBody>
      </p:sp>
    </p:spTree>
    <p:extLst>
      <p:ext uri="{BB962C8B-B14F-4D97-AF65-F5344CB8AC3E}">
        <p14:creationId xmlns:p14="http://schemas.microsoft.com/office/powerpoint/2010/main" val="3597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4342040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Симбиоз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8971"/>
            <a:ext cx="9423400" cy="5697992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Arial Black" panose="020B0A04020102020204" pitchFamily="34" charset="0"/>
              </a:rPr>
              <a:t>Как называется взаимовыгодное сожительство?</a:t>
            </a:r>
          </a:p>
        </p:txBody>
      </p:sp>
    </p:spTree>
    <p:extLst>
      <p:ext uri="{BB962C8B-B14F-4D97-AF65-F5344CB8AC3E}">
        <p14:creationId xmlns:p14="http://schemas.microsoft.com/office/powerpoint/2010/main" val="38793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1,2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-493485"/>
            <a:ext cx="11237686" cy="5697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800" b="1" dirty="0">
              <a:latin typeface="Arial Black" panose="020B0A04020102020204" pitchFamily="34" charset="0"/>
            </a:endParaRPr>
          </a:p>
          <a:p>
            <a:r>
              <a:rPr lang="ru-RU" sz="4400" b="1" dirty="0">
                <a:latin typeface="Arial Black" panose="020B0A04020102020204" pitchFamily="34" charset="0"/>
              </a:rPr>
              <a:t>Что из представленного является симбиозом: 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рак отшельник и актиния 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мицелий гриба и одноклеточная водоросль</a:t>
            </a:r>
          </a:p>
          <a:p>
            <a:r>
              <a:rPr lang="ru-RU" sz="4400" b="1" dirty="0">
                <a:latin typeface="Arial Black" panose="020B0A04020102020204" pitchFamily="34" charset="0"/>
              </a:rPr>
              <a:t>акула и рыба-прилипала </a:t>
            </a:r>
          </a:p>
        </p:txBody>
      </p:sp>
    </p:spTree>
    <p:extLst>
      <p:ext uri="{BB962C8B-B14F-4D97-AF65-F5344CB8AC3E}">
        <p14:creationId xmlns:p14="http://schemas.microsoft.com/office/powerpoint/2010/main" val="23655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7" y="5009697"/>
            <a:ext cx="9742714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>
                <a:solidFill>
                  <a:srgbClr val="FFC000"/>
                </a:solidFill>
                <a:latin typeface="Arial Black" panose="020B0A04020102020204" pitchFamily="34" charset="0"/>
              </a:rPr>
              <a:t>С помощью ресничек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28" y="377372"/>
            <a:ext cx="11237686" cy="3251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latin typeface="Arial Black" panose="020B0A04020102020204" pitchFamily="34" charset="0"/>
              </a:rPr>
              <a:t>С помощью чего передвигается инфузория-туфелька?</a:t>
            </a:r>
          </a:p>
        </p:txBody>
      </p:sp>
    </p:spTree>
    <p:extLst>
      <p:ext uri="{BB962C8B-B14F-4D97-AF65-F5344CB8AC3E}">
        <p14:creationId xmlns:p14="http://schemas.microsoft.com/office/powerpoint/2010/main" val="34711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526</Words>
  <Application>Microsoft Office PowerPoint</Application>
  <PresentationFormat>Широкоэкранный</PresentationFormat>
  <Paragraphs>89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Trebuchet MS</vt:lpstr>
      <vt:lpstr>Wingdings 3</vt:lpstr>
      <vt:lpstr>Тема Office</vt:lpstr>
      <vt:lpstr>Аспект</vt:lpstr>
      <vt:lpstr>1_Аспект</vt:lpstr>
      <vt:lpstr>ВИКТОРИНА по биологии «Ботаника и зоология»</vt:lpstr>
      <vt:lpstr>медуза</vt:lpstr>
      <vt:lpstr>Насекомые, бабочки (яйцо, гусеница, из куколки – бабочка)</vt:lpstr>
      <vt:lpstr>3-х камерное у пресмыкающихся  у крокодила 4-х камерное </vt:lpstr>
      <vt:lpstr>Костные рыбы в отличие от хрящевых имеют костно-хрящевой или костный скелет, плавательный пузырь, жаберные крышки.  Хрящевые рыбы в отличие от костных имеют хрящевой  скелет, у них отсутствует плавательный пузырь и жаберные крышки.</vt:lpstr>
      <vt:lpstr>Пестики – женские части Тычинки – мужские части.</vt:lpstr>
      <vt:lpstr>Симбиоз </vt:lpstr>
      <vt:lpstr>1,2</vt:lpstr>
      <vt:lpstr>С помощью ресничек </vt:lpstr>
      <vt:lpstr>Банан, арбуз, помидор, груша, крыжовник, огурец, яблоко </vt:lpstr>
      <vt:lpstr>Пресмыкающиеся </vt:lpstr>
      <vt:lpstr>Боковая линия </vt:lpstr>
      <vt:lpstr>Цветок, семя </vt:lpstr>
      <vt:lpstr>Малый прудовик</vt:lpstr>
      <vt:lpstr>К приспособлениям птиц к полёту можно отнести: обтекаемую форму тела, крылья, скелет облегчен, кости тонкие , заполнены воздухом, наличие газообмена и в лёгких, и воздушных мешках.</vt:lpstr>
      <vt:lpstr>Картофель – видоизмененный побег Колючки – видоизменные листья Морковь – видоизменный корень</vt:lpstr>
      <vt:lpstr>Презентация PowerPoint</vt:lpstr>
      <vt:lpstr>Презентация PowerPoint</vt:lpstr>
      <vt:lpstr>Найдите ошибку</vt:lpstr>
      <vt:lpstr>1 – параллельное  2 – дуговое 3 – сетчатое (пальчатое) 4 – сетчатое (перистое)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Пресмыкающиеся</dc:title>
  <dc:creator>Ученик</dc:creator>
  <cp:lastModifiedBy>User</cp:lastModifiedBy>
  <cp:revision>20</cp:revision>
  <dcterms:created xsi:type="dcterms:W3CDTF">2023-12-11T10:03:26Z</dcterms:created>
  <dcterms:modified xsi:type="dcterms:W3CDTF">2023-12-18T09:28:49Z</dcterms:modified>
</cp:coreProperties>
</file>