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1C252C"/>
                </a:solidFill>
                <a:latin typeface="Arial"/>
                <a:ea typeface="Times New Roman"/>
              </a:rPr>
              <a:t>Условные обозначения элементов на </a:t>
            </a:r>
            <a:r>
              <a:rPr lang="ru-RU" b="1" dirty="0" smtClean="0">
                <a:solidFill>
                  <a:srgbClr val="1C252C"/>
                </a:solidFill>
                <a:latin typeface="Arial"/>
                <a:ea typeface="Times New Roman"/>
              </a:rPr>
              <a:t>кинематических </a:t>
            </a:r>
            <a:r>
              <a:rPr lang="ru-RU" b="1" dirty="0">
                <a:solidFill>
                  <a:srgbClr val="1C252C"/>
                </a:solidFill>
                <a:latin typeface="Arial"/>
                <a:ea typeface="Times New Roman"/>
              </a:rPr>
              <a:t>схемах </a:t>
            </a:r>
            <a:r>
              <a:rPr lang="ru-RU" b="1" dirty="0" smtClean="0">
                <a:solidFill>
                  <a:srgbClr val="1C252C"/>
                </a:solidFill>
                <a:latin typeface="Arial"/>
                <a:ea typeface="Times New Roman"/>
              </a:rPr>
              <a:t/>
            </a:r>
            <a:br>
              <a:rPr lang="ru-RU" b="1" dirty="0" smtClean="0">
                <a:solidFill>
                  <a:srgbClr val="1C252C"/>
                </a:solidFill>
                <a:latin typeface="Arial"/>
                <a:ea typeface="Times New Roman"/>
              </a:rPr>
            </a:br>
            <a:r>
              <a:rPr lang="ru-RU" b="1" dirty="0" smtClean="0">
                <a:solidFill>
                  <a:srgbClr val="1C252C"/>
                </a:solidFill>
                <a:latin typeface="Arial"/>
                <a:ea typeface="Times New Roman"/>
              </a:rPr>
              <a:t>Выполнил М. И. </a:t>
            </a:r>
            <a:r>
              <a:rPr lang="ru-RU" b="1" dirty="0" err="1" smtClean="0">
                <a:solidFill>
                  <a:srgbClr val="1C252C"/>
                </a:solidFill>
                <a:latin typeface="Arial"/>
                <a:ea typeface="Times New Roman"/>
              </a:rPr>
              <a:t>Куриляк</a:t>
            </a:r>
            <a:r>
              <a:rPr lang="ru-RU" b="1" dirty="0" smtClean="0">
                <a:solidFill>
                  <a:srgbClr val="1C252C"/>
                </a:solidFill>
                <a:latin typeface="Arial"/>
                <a:ea typeface="Times New Roman"/>
              </a:rPr>
              <a:t>, </a:t>
            </a:r>
            <a:br>
              <a:rPr lang="ru-RU" b="1" dirty="0" smtClean="0">
                <a:solidFill>
                  <a:srgbClr val="1C252C"/>
                </a:solidFill>
                <a:latin typeface="Arial"/>
                <a:ea typeface="Times New Roman"/>
              </a:rPr>
            </a:br>
            <a:r>
              <a:rPr lang="ru-RU" sz="1400" b="1" dirty="0" smtClean="0">
                <a:solidFill>
                  <a:srgbClr val="1C252C"/>
                </a:solidFill>
                <a:latin typeface="Arial"/>
                <a:ea typeface="Times New Roman"/>
              </a:rPr>
              <a:t>Мастер Производственного </a:t>
            </a:r>
            <a:r>
              <a:rPr lang="ru-RU" sz="1400" b="1" smtClean="0">
                <a:solidFill>
                  <a:srgbClr val="1C252C"/>
                </a:solidFill>
                <a:latin typeface="Arial"/>
                <a:ea typeface="Times New Roman"/>
              </a:rPr>
              <a:t>Обучения </a:t>
            </a:r>
            <a:br>
              <a:rPr lang="ru-RU" sz="1400" b="1" smtClean="0">
                <a:solidFill>
                  <a:srgbClr val="1C252C"/>
                </a:solidFill>
                <a:latin typeface="Arial"/>
                <a:ea typeface="Times New Roman"/>
              </a:rPr>
            </a:br>
            <a:r>
              <a:rPr lang="ru-RU" sz="1400" b="1" smtClean="0">
                <a:solidFill>
                  <a:srgbClr val="1C252C"/>
                </a:solidFill>
                <a:latin typeface="Arial"/>
                <a:ea typeface="Times New Roman"/>
              </a:rPr>
              <a:t> </a:t>
            </a:r>
            <a:r>
              <a:rPr lang="ru-RU" sz="1400" b="1" dirty="0" smtClean="0">
                <a:solidFill>
                  <a:srgbClr val="1C252C"/>
                </a:solidFill>
                <a:latin typeface="Arial"/>
                <a:ea typeface="Times New Roman"/>
              </a:rPr>
              <a:t>ФКП </a:t>
            </a:r>
            <a:r>
              <a:rPr lang="ru-RU" sz="1400" b="1" smtClean="0">
                <a:solidFill>
                  <a:srgbClr val="1C252C"/>
                </a:solidFill>
                <a:latin typeface="Arial"/>
                <a:ea typeface="Times New Roman"/>
              </a:rPr>
              <a:t>образовательное учреждение № 305</a:t>
            </a:r>
            <a:r>
              <a:rPr lang="ru-RU" b="1" dirty="0" smtClean="0">
                <a:solidFill>
                  <a:srgbClr val="1C252C"/>
                </a:solidFill>
                <a:latin typeface="Arial"/>
                <a:ea typeface="Times New Roman"/>
              </a:rPr>
              <a:t/>
            </a:r>
            <a:br>
              <a:rPr lang="ru-RU" b="1" dirty="0" smtClean="0">
                <a:solidFill>
                  <a:srgbClr val="1C252C"/>
                </a:solidFill>
                <a:latin typeface="Arial"/>
                <a:ea typeface="Times New Roman"/>
              </a:rPr>
            </a:br>
            <a:r>
              <a:rPr lang="ru-RU" dirty="0" smtClean="0">
                <a:solidFill>
                  <a:srgbClr val="1C252C"/>
                </a:solidFill>
                <a:latin typeface="Arial"/>
                <a:ea typeface="Times New Roman"/>
              </a:rPr>
              <a:t>(по материалам ГОСТ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2.303-68 Единая система конструкторской документации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.)</a:t>
            </a:r>
            <a:r>
              <a:rPr lang="ru-RU">
                <a:solidFill>
                  <a:srgbClr val="333333"/>
                </a:solidFill>
                <a:latin typeface="Arial"/>
              </a:rPr>
              <a:t> </a:t>
            </a:r>
            <a:r>
              <a:rPr lang="ru-RU" smtClean="0">
                <a:solidFill>
                  <a:srgbClr val="333333"/>
                </a:solidFill>
                <a:latin typeface="Arial"/>
              </a:rPr>
              <a:t/>
            </a:r>
            <a:br>
              <a:rPr lang="ru-RU" smtClean="0">
                <a:solidFill>
                  <a:srgbClr val="333333"/>
                </a:solidFill>
                <a:latin typeface="Arial"/>
              </a:rPr>
            </a:br>
            <a:r>
              <a:rPr lang="ru-RU">
                <a:solidFill>
                  <a:srgbClr val="333333"/>
                </a:solidFill>
                <a:latin typeface="Arial"/>
              </a:rPr>
              <a:t/>
            </a:r>
            <a:br>
              <a:rPr lang="ru-RU">
                <a:solidFill>
                  <a:srgbClr val="333333"/>
                </a:solidFill>
                <a:latin typeface="Arial"/>
              </a:rPr>
            </a:br>
            <a:r>
              <a:rPr lang="ru-RU" smtClean="0">
                <a:solidFill>
                  <a:srgbClr val="333333"/>
                </a:solidFill>
                <a:latin typeface="Arial"/>
              </a:rPr>
              <a:t/>
            </a:r>
            <a:br>
              <a:rPr lang="ru-RU" smtClean="0">
                <a:solidFill>
                  <a:srgbClr val="333333"/>
                </a:solidFill>
                <a:latin typeface="Arial"/>
              </a:rPr>
            </a:br>
            <a:r>
              <a:rPr lang="ru-RU">
                <a:solidFill>
                  <a:srgbClr val="333333"/>
                </a:solidFill>
                <a:latin typeface="Arial"/>
              </a:rPr>
              <a:t/>
            </a:r>
            <a:br>
              <a:rPr lang="ru-RU">
                <a:solidFill>
                  <a:srgbClr val="333333"/>
                </a:solidFill>
                <a:latin typeface="Arial"/>
              </a:rPr>
            </a:br>
            <a:r>
              <a:rPr lang="ru-RU" smtClean="0">
                <a:solidFill>
                  <a:srgbClr val="333333"/>
                </a:solidFill>
                <a:latin typeface="Arial"/>
              </a:rPr>
              <a:t>2021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2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833979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8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Передача ремнем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24944"/>
            <a:ext cx="2384425" cy="238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01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486910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60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Передача цепью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3384376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51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037510"/>
              </p:ext>
            </p:extLst>
          </p:nvPr>
        </p:nvGraphicFramePr>
        <p:xfrm>
          <a:off x="467544" y="1397000"/>
          <a:ext cx="8280920" cy="469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54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Пружины сжатия цилиндрические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40968"/>
            <a:ext cx="2736304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6999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4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Пружины растяжения цилиндрические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52936"/>
            <a:ext cx="3168352" cy="19997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733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148590"/>
              </p:ext>
            </p:extLst>
          </p:nvPr>
        </p:nvGraphicFramePr>
        <p:xfrm>
          <a:off x="467544" y="1397000"/>
          <a:ext cx="8280920" cy="475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4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Передачи зубчатые цилиндрические с внешним зацеплением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3528392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8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521277"/>
              </p:ext>
            </p:extLst>
          </p:nvPr>
        </p:nvGraphicFramePr>
        <p:xfrm>
          <a:off x="467544" y="1397000"/>
          <a:ext cx="8280920" cy="414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36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Передачи зубчатые цилиндрические с внутренним зацеплением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96952"/>
            <a:ext cx="388843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6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6290"/>
              </p:ext>
            </p:extLst>
          </p:nvPr>
        </p:nvGraphicFramePr>
        <p:xfrm>
          <a:off x="467544" y="1397000"/>
          <a:ext cx="8280920" cy="475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4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Передачи зубчатые конические с пересекающимися валами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0928"/>
            <a:ext cx="2384425" cy="238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5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43649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0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Передачи с цилиндрическим червяком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24944"/>
            <a:ext cx="2384425" cy="238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51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41797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4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Передачи зубчатые реечные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40968"/>
            <a:ext cx="3030069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5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8168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0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Кулачки барабанные, цилиндрические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2952328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89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25431"/>
              </p:ext>
            </p:extLst>
          </p:nvPr>
        </p:nvGraphicFramePr>
        <p:xfrm>
          <a:off x="467544" y="1397000"/>
          <a:ext cx="8280920" cy="414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60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Вал, ось, стержень и т. п.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0" y="3389799"/>
            <a:ext cx="2558876" cy="173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0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56039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8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Кулачки вращающиеся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24944"/>
            <a:ext cx="2952328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94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738923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747474"/>
                          </a:solidFill>
                          <a:effectLst/>
                          <a:latin typeface="Arial"/>
                          <a:ea typeface="Times New Roman"/>
                        </a:rPr>
                        <a:t>Электродвигатель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Электродвигатель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80929"/>
            <a:ext cx="316835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97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79164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Эксцентрик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301633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1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16663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5220072" y="3573016"/>
            <a:ext cx="1800200" cy="792088"/>
            <a:chOff x="5220072" y="3573016"/>
            <a:chExt cx="1800200" cy="79208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5220072" y="3717032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5976156" y="3573016"/>
              <a:ext cx="4680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976156" y="3933056"/>
              <a:ext cx="4680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6732240" y="3717032"/>
              <a:ext cx="0" cy="6480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732240" y="4365104"/>
              <a:ext cx="2880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899592" y="3068960"/>
            <a:ext cx="35734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Кривошип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17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97726"/>
              </p:ext>
            </p:extLst>
          </p:nvPr>
        </p:nvGraphicFramePr>
        <p:xfrm>
          <a:off x="467544" y="1397000"/>
          <a:ext cx="8280920" cy="445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0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Радиальные подшипники скольжения и качения на валу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Рисунок 4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96952"/>
            <a:ext cx="2736304" cy="20162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87169"/>
              </p:ext>
            </p:extLst>
          </p:nvPr>
        </p:nvGraphicFramePr>
        <p:xfrm>
          <a:off x="467544" y="1397000"/>
          <a:ext cx="8280920" cy="445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0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Упорные подшипники скольжения и качения на валу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36372"/>
            <a:ext cx="2160240" cy="1648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23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63765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8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Подшипники качения радиальные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12976"/>
            <a:ext cx="2520280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42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116101"/>
              </p:ext>
            </p:extLst>
          </p:nvPr>
        </p:nvGraphicFramePr>
        <p:xfrm>
          <a:off x="467544" y="1397000"/>
          <a:ext cx="8280920" cy="432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8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Подшипники качения радиально-упорные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12976"/>
            <a:ext cx="3312368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41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938242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54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Муфта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3168352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88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99999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44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Тормоз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96953"/>
            <a:ext cx="2863830" cy="1789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55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23262"/>
              </p:ext>
            </p:extLst>
          </p:nvPr>
        </p:nvGraphicFramePr>
        <p:xfrm>
          <a:off x="467544" y="1397000"/>
          <a:ext cx="8280920" cy="412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92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Наименование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Условное обозначение</a:t>
                      </a:r>
                      <a:endParaRPr lang="ru-R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288">
                <a:tc>
                  <a:txBody>
                    <a:bodyPr/>
                    <a:lstStyle/>
                    <a:p>
                      <a:r>
                        <a:rPr lang="ru-RU" sz="6000" spc="75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</a:rPr>
                        <a:t>Маховик на валу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 descr=" 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84984"/>
            <a:ext cx="3168352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88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279</TotalTime>
  <Words>151</Words>
  <Application>Microsoft Office PowerPoint</Application>
  <PresentationFormat>Экран (4:3)</PresentationFormat>
  <Paragraphs>67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Углы</vt:lpstr>
      <vt:lpstr>Условные обозначения элементов на кинематических схемах  Выполнил М. И. Куриляк,  Мастер Производственного Обучения   ФКП образовательное учреждение № 305 (по материалам ГОСТ 2.303-68 Единая система конструкторской документации.)     2021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Условные обозначения элементов на кинематических схемах </dc:title>
  <dc:creator>Мирослав</dc:creator>
  <cp:lastModifiedBy>admin</cp:lastModifiedBy>
  <cp:revision>22</cp:revision>
  <dcterms:created xsi:type="dcterms:W3CDTF">2018-10-07T10:23:49Z</dcterms:created>
  <dcterms:modified xsi:type="dcterms:W3CDTF">2023-12-29T00:48:18Z</dcterms:modified>
</cp:coreProperties>
</file>