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89" r:id="rId3"/>
    <p:sldId id="352" r:id="rId4"/>
    <p:sldId id="354" r:id="rId5"/>
    <p:sldId id="387" r:id="rId6"/>
    <p:sldId id="371" r:id="rId7"/>
    <p:sldId id="372" r:id="rId8"/>
    <p:sldId id="391" r:id="rId9"/>
    <p:sldId id="384" r:id="rId10"/>
    <p:sldId id="385" r:id="rId11"/>
    <p:sldId id="386" r:id="rId12"/>
    <p:sldId id="394" r:id="rId13"/>
    <p:sldId id="395" r:id="rId14"/>
    <p:sldId id="396" r:id="rId15"/>
    <p:sldId id="377" r:id="rId16"/>
    <p:sldId id="392" r:id="rId17"/>
    <p:sldId id="397" r:id="rId18"/>
    <p:sldId id="399" r:id="rId19"/>
    <p:sldId id="375" r:id="rId20"/>
    <p:sldId id="398" r:id="rId21"/>
    <p:sldId id="381" r:id="rId22"/>
    <p:sldId id="382" r:id="rId23"/>
    <p:sldId id="383" r:id="rId24"/>
    <p:sldId id="379" r:id="rId25"/>
    <p:sldId id="380" r:id="rId26"/>
    <p:sldId id="400" r:id="rId27"/>
    <p:sldId id="369" r:id="rId28"/>
    <p:sldId id="36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54" autoAdjust="0"/>
  </p:normalViewPr>
  <p:slideViewPr>
    <p:cSldViewPr>
      <p:cViewPr>
        <p:scale>
          <a:sx n="65" d="100"/>
          <a:sy n="65" d="100"/>
        </p:scale>
        <p:origin x="-1954" y="-5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ADBAB-FAFC-4277-9C16-E786B5BC8C4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3FB9B-EDA5-4BAC-A199-97B2A704A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51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F804BD-50BE-45BF-B1A7-F5BAD4736356}" type="slidenum">
              <a:rPr lang="ru-RU" smtClean="0"/>
              <a:pPr eaLnBrk="1" hangingPunct="1"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D8656E-3B13-4DF0-BD13-0806FE8E9755}" type="slidenum">
              <a:rPr lang="ru-RU" smtClean="0"/>
              <a:pPr eaLnBrk="1" hangingPunct="1"/>
              <a:t>25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764704"/>
            <a:ext cx="9361040" cy="223224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 </a:t>
            </a:r>
            <a:r>
              <a:rPr lang="ru-RU" sz="7200" dirty="0"/>
              <a:t>Урок </a:t>
            </a:r>
            <a:r>
              <a:rPr lang="ru-RU" sz="7200" dirty="0" smtClean="0"/>
              <a:t>4</a:t>
            </a:r>
            <a:r>
              <a:rPr lang="ru-RU" sz="7200" dirty="0"/>
              <a:t/>
            </a:r>
            <a:br>
              <a:rPr lang="ru-RU" sz="7200" dirty="0"/>
            </a:br>
            <a:endParaRPr lang="ru-RU" sz="72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«Юный экономист»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62015"/>
            <a:ext cx="4872648" cy="387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9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4" y="17802"/>
            <a:ext cx="9083352" cy="29383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Там где </a:t>
            </a:r>
            <a:r>
              <a:rPr lang="ru-RU" dirty="0"/>
              <a:t>были суровые морозы, ценились шкурки пушных </a:t>
            </a:r>
            <a:r>
              <a:rPr lang="ru-RU" dirty="0" smtClean="0"/>
              <a:t>зверей, потому что мех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защищал людей от холода.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4499503" cy="449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4944"/>
            <a:ext cx="4091156" cy="306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8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26170"/>
          </a:xfrm>
        </p:spPr>
        <p:txBody>
          <a:bodyPr>
            <a:normAutofit fontScale="90000"/>
          </a:bodyPr>
          <a:lstStyle/>
          <a:p>
            <a:r>
              <a:rPr lang="ru-RU" dirty="0"/>
              <a:t>А  там, где круглый год стояла жара,</a:t>
            </a:r>
            <a:br>
              <a:rPr lang="ru-RU" dirty="0"/>
            </a:br>
            <a:r>
              <a:rPr lang="ru-RU" dirty="0"/>
              <a:t>ценились соль, </a:t>
            </a:r>
            <a:r>
              <a:rPr lang="ru-RU" dirty="0" smtClean="0"/>
              <a:t>или </a:t>
            </a:r>
            <a:r>
              <a:rPr lang="ru-RU" dirty="0"/>
              <a:t>плитки чая.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5222354" cy="348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72816"/>
            <a:ext cx="22558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92" y="4221088"/>
            <a:ext cx="3534251" cy="248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01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928670"/>
            <a:ext cx="4186238" cy="1143000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Шкурки куницы</a:t>
            </a:r>
          </a:p>
        </p:txBody>
      </p:sp>
      <p:pic>
        <p:nvPicPr>
          <p:cNvPr id="9" name="Содержимое 8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9190" y="1"/>
            <a:ext cx="4214810" cy="3161108"/>
          </a:xfrm>
        </p:spPr>
      </p:pic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FFEFC10-5988-4150-BDB0-4B30C4EDB57F}" type="datetime1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09A68-D1EB-46E0-90BF-509B3C372FF3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pic>
        <p:nvPicPr>
          <p:cNvPr id="11" name="Рисунок 10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3248"/>
            <a:ext cx="4953002" cy="37147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4942" y="4500570"/>
            <a:ext cx="357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Monotype Corsiva" pitchFamily="66" charset="0"/>
              </a:rPr>
              <a:t>Шкурки соболя</a:t>
            </a:r>
            <a:endParaRPr lang="ru-RU" sz="4400" dirty="0">
              <a:latin typeface="Monotype Corsiva" pitchFamily="66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714744" y="1928802"/>
            <a:ext cx="100013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>
            <a:off x="5357818" y="5429264"/>
            <a:ext cx="100013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357298"/>
            <a:ext cx="3614734" cy="1143000"/>
          </a:xfrm>
        </p:spPr>
        <p:txBody>
          <a:bodyPr/>
          <a:lstStyle/>
          <a:p>
            <a:r>
              <a:rPr lang="ru-RU" sz="4000" dirty="0" smtClean="0">
                <a:latin typeface="Monotype Corsiva" pitchFamily="66" charset="0"/>
              </a:rPr>
              <a:t>Каменные деньги</a:t>
            </a:r>
            <a:endParaRPr lang="ru-RU" sz="4000" dirty="0">
              <a:latin typeface="Monotype Corsiva" pitchFamily="66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F8DC55-DACB-46C4-ACD8-DA6F51477593}" type="datetime1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408BDE-BDEA-4343-866C-0A2FDD06EAE5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7" name="Содержимое 6" descr="каменные деньги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496"/>
            <a:ext cx="4557706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а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0"/>
            <a:ext cx="4429124" cy="3857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628" y="4572008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Monotype Corsiva" pitchFamily="66" charset="0"/>
              </a:rPr>
              <a:t>Соляные бруски</a:t>
            </a:r>
            <a:endParaRPr lang="ru-RU" sz="4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429132"/>
            <a:ext cx="4214842" cy="1143000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Раковины каури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7" name="Содержимое 6" descr="6_12315381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857752" cy="3500438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F8DC55-DACB-46C4-ACD8-DA6F51477593}" type="datetime1">
              <a:rPr lang="ru-RU" smtClean="0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408BDE-BDEA-4343-866C-0A2FDD06EAE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8" name="Рисунок 7" descr="929_a_x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824" y="3500438"/>
            <a:ext cx="4701176" cy="335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7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8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ДЕНЬГИ            НА           РУСИ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sz="quarter" idx="1"/>
          </p:nvPr>
        </p:nvSpPr>
        <p:spPr>
          <a:xfrm>
            <a:off x="4648200" y="1524000"/>
            <a:ext cx="4270375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 </a:t>
            </a:r>
            <a:r>
              <a:rPr lang="ru-RU" dirty="0" smtClean="0"/>
              <a:t>     </a:t>
            </a:r>
            <a:r>
              <a:rPr lang="ru-RU" b="1" dirty="0" smtClean="0">
                <a:solidFill>
                  <a:srgbClr val="7030A0"/>
                </a:solidFill>
              </a:rPr>
              <a:t>Сначала </a:t>
            </a:r>
            <a:r>
              <a:rPr lang="ru-RU" b="1" dirty="0" smtClean="0">
                <a:solidFill>
                  <a:srgbClr val="7030A0"/>
                </a:solidFill>
              </a:rPr>
              <a:t>у наших предков, как и повсюду, деньгами служили скот или меха, чаще всего белки, соболя, куницы и другая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   </a:t>
            </a:r>
            <a:r>
              <a:rPr lang="ru-RU" b="1" dirty="0" smtClean="0">
                <a:solidFill>
                  <a:srgbClr val="C00000"/>
                </a:solidFill>
              </a:rPr>
              <a:t>«мягкая рухлядь»</a:t>
            </a:r>
          </a:p>
        </p:txBody>
      </p:sp>
      <p:pic>
        <p:nvPicPr>
          <p:cNvPr id="18436" name="Picture 4" descr="D:\Наташа1\История\бараны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7" y="1447800"/>
            <a:ext cx="2133600" cy="160813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D:\Наташа1\История\соболь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4780829"/>
            <a:ext cx="2239963" cy="1524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D:\Наташа1\История\делки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2" y="3055938"/>
            <a:ext cx="2024208" cy="156822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D:\Наташа1\История\куница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18" y="3657600"/>
            <a:ext cx="1676400" cy="163195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33D8B-AAE6-438F-ACBA-7F1662D72FF3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18441" name="Нижний колонтитул 8"/>
          <p:cNvSpPr>
            <a:spLocks noGrp="1"/>
          </p:cNvSpPr>
          <p:nvPr>
            <p:ph type="ftr" sz="quarter" idx="11"/>
          </p:nvPr>
        </p:nvSpPr>
        <p:spPr bwMode="auto">
          <a:xfrm>
            <a:off x="304800" y="6410325"/>
            <a:ext cx="4343400" cy="36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FFFFFF"/>
                </a:solidFill>
              </a:rPr>
              <a:t>Склярова Наталья Анатольевна. История денег.</a:t>
            </a:r>
          </a:p>
        </p:txBody>
      </p:sp>
    </p:spTree>
    <p:extLst>
      <p:ext uri="{BB962C8B-B14F-4D97-AF65-F5344CB8AC3E}">
        <p14:creationId xmlns:p14="http://schemas.microsoft.com/office/powerpoint/2010/main" val="150036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ВОЗНИКНОВЕНИЯ ДЕНЕГ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0" y="1527175"/>
            <a:ext cx="4233863" cy="4949825"/>
          </a:xfrm>
        </p:spPr>
        <p:txBody>
          <a:bodyPr>
            <a:normAutofit fontScale="7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Мексике индейцы использовали какао-бобы.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Канаде, в Сибири, в лесных областях России – «меховые» деньги – шкурки пушных зверей.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туземцев Мальдивских островов в Индийском океане - ракушки каури. Блестящие, легкие, прочные, маленькие они появились во многих странах Азии, Африки и Европы благодаря арабским купцам.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Picture 2" descr="D:\Наташа1\История\какао бобы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371600"/>
            <a:ext cx="2244725" cy="16764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D:\Наташа1\История\каурии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4437743"/>
            <a:ext cx="1835150" cy="18891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D:\Наташа1\История\меха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2743200" cy="2743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C89E6-1779-4D6D-A8FE-52B5D52A6F5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5368" name="Нижний колонтитул 7"/>
          <p:cNvSpPr>
            <a:spLocks noGrp="1"/>
          </p:cNvSpPr>
          <p:nvPr>
            <p:ph type="ftr" sz="quarter" idx="11"/>
          </p:nvPr>
        </p:nvSpPr>
        <p:spPr bwMode="auto">
          <a:xfrm>
            <a:off x="304800" y="6410325"/>
            <a:ext cx="4419600" cy="36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FFFFFF"/>
                </a:solidFill>
              </a:rPr>
              <a:t>Склярова Наталья Анатольевна. История денег.</a:t>
            </a:r>
          </a:p>
        </p:txBody>
      </p:sp>
    </p:spTree>
    <p:extLst>
      <p:ext uri="{BB962C8B-B14F-4D97-AF65-F5344CB8AC3E}">
        <p14:creationId xmlns:p14="http://schemas.microsoft.com/office/powerpoint/2010/main" val="292416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Когда люди научились плавить металл, появились первые </a:t>
            </a:r>
            <a:r>
              <a:rPr lang="ru-RU" b="1" dirty="0" smtClean="0">
                <a:solidFill>
                  <a:srgbClr val="FF0000"/>
                </a:solidFill>
              </a:rPr>
              <a:t>металлические деньги.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132856"/>
            <a:ext cx="8003232" cy="39933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Сначала их делали из меди и железа, затем – из серебра и золота.</a:t>
            </a:r>
            <a:endParaRPr lang="ru-RU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9914"/>
            <a:ext cx="4742805" cy="266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31956"/>
            <a:ext cx="278606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04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857250"/>
            <a:ext cx="9073007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Формы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слитки драгоценных металлов.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291" name="Picture 4" descr="Новгородские гривны-слитки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2708920"/>
            <a:ext cx="5186362" cy="3152775"/>
          </a:xfrm>
          <a:noFill/>
        </p:spPr>
      </p:pic>
    </p:spTree>
    <p:extLst>
      <p:ext uri="{BB962C8B-B14F-4D97-AF65-F5344CB8AC3E}">
        <p14:creationId xmlns:p14="http://schemas.microsoft.com/office/powerpoint/2010/main" val="33426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Металлические деньги можно было без труда делить, отрубая нужные куски, а при необходимости вновь сливать в единый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слиток. Кузнецы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чеканили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первые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монеты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Кусочек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серебра клался на наковальню, и по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нему ударяли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чеканом- молотком с рисунком или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надписью.</a:t>
            </a:r>
            <a:endParaRPr lang="ru-RU" sz="2800" b="1" dirty="0"/>
          </a:p>
        </p:txBody>
      </p:sp>
      <p:pic>
        <p:nvPicPr>
          <p:cNvPr id="18434" name="Picture 2" descr="C:\Users\User\Desktop\ДЕНЬГИ\Д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311" y="3068960"/>
            <a:ext cx="8058038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008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Давайте вспомним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9080"/>
          </a:xfrm>
        </p:spPr>
        <p:txBody>
          <a:bodyPr>
            <a:normAutofit/>
          </a:bodyPr>
          <a:lstStyle/>
          <a:p>
            <a:endParaRPr lang="ru-RU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4000" i="1" dirty="0" smtClean="0">
                <a:solidFill>
                  <a:srgbClr val="0070C0"/>
                </a:solidFill>
              </a:rPr>
              <a:t>Назови синоним слова</a:t>
            </a:r>
            <a:r>
              <a:rPr lang="ru-RU" sz="5800" i="1" dirty="0" smtClean="0">
                <a:solidFill>
                  <a:srgbClr val="0070C0"/>
                </a:solidFill>
              </a:rPr>
              <a:t> </a:t>
            </a:r>
            <a:r>
              <a:rPr lang="ru-RU" sz="5800" b="1" dirty="0" smtClean="0">
                <a:solidFill>
                  <a:srgbClr val="FF0000"/>
                </a:solidFill>
              </a:rPr>
              <a:t>БАРТЕР.</a:t>
            </a:r>
            <a:endParaRPr lang="ru-RU" sz="5800" b="1" dirty="0" smtClean="0">
              <a:solidFill>
                <a:srgbClr val="FF0000"/>
              </a:solidFill>
            </a:endParaRPr>
          </a:p>
          <a:p>
            <a:endParaRPr lang="ru-RU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8000" b="1" i="1" dirty="0" smtClean="0">
                <a:solidFill>
                  <a:srgbClr val="00B050"/>
                </a:solidFill>
              </a:rPr>
              <a:t>обмен</a:t>
            </a:r>
            <a:endParaRPr lang="ru-RU" sz="8600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b="1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3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конце X в. в Киевской Руси начинается чеканка собственных монет из золота и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серебра.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Сребреник - первая русская монета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Первые русские монеты так и назывались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златниками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сребрениками.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267" name="Picture 4" descr="Сребреник - первая русская монета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2420888"/>
            <a:ext cx="6711950" cy="3487738"/>
          </a:xfrm>
          <a:noFill/>
        </p:spPr>
      </p:pic>
    </p:spTree>
    <p:extLst>
      <p:ext uri="{BB962C8B-B14F-4D97-AF65-F5344CB8AC3E}">
        <p14:creationId xmlns:p14="http://schemas.microsoft.com/office/powerpoint/2010/main" val="2713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22811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чего нужны деньги?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168" y="836712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Деньги – это средство обмена. 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algn="just"/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algn="just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Люди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получают деньги взамен за товары и услуги, которые они предоставляют; в дальнейшем они могут потратить деньги на те товары и услуги, которые им необходимы.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53" y="5098870"/>
            <a:ext cx="1620319" cy="158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 descr="C:\Program Files\Microsoft Office\Media\CntCD1\ClipArt3\j0232805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936" y="5098870"/>
            <a:ext cx="1999973" cy="154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237359" y="3843747"/>
            <a:ext cx="3012355" cy="1097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Мера стоимости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3407891" y="3771987"/>
            <a:ext cx="2880320" cy="11691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Средства платежа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6372200" y="3771986"/>
            <a:ext cx="2771800" cy="10974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Средства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накопления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C:\Program Files\Microsoft Office\Media\CntCD1\ClipArt1\j0195346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6747" y="5236568"/>
            <a:ext cx="1712438" cy="140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6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71800" y="2088215"/>
            <a:ext cx="60810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u="sng" cap="small" dirty="0" smtClean="0"/>
              <a:t>Бартер </a:t>
            </a:r>
            <a:r>
              <a:rPr lang="ru-RU" sz="4000" b="1" cap="small" dirty="0"/>
              <a:t>– прямой обмен одних товаров на </a:t>
            </a:r>
            <a:r>
              <a:rPr lang="ru-RU" sz="4000" b="1" cap="small" dirty="0" smtClean="0"/>
              <a:t>другие</a:t>
            </a:r>
            <a:r>
              <a:rPr lang="ru-RU" sz="4000" b="1" cap="small" dirty="0" smtClean="0"/>
              <a:t>.</a:t>
            </a:r>
            <a:endParaRPr lang="ru-RU" sz="4000" b="1" cap="small" dirty="0" smtClean="0"/>
          </a:p>
          <a:p>
            <a:pPr algn="just"/>
            <a:endParaRPr lang="ru-RU" sz="4000" b="1" cap="small" dirty="0"/>
          </a:p>
          <a:p>
            <a:pPr algn="just"/>
            <a:endParaRPr lang="ru-RU" sz="4000" b="1" cap="small" dirty="0"/>
          </a:p>
          <a:p>
            <a:pPr algn="just"/>
            <a:r>
              <a:rPr lang="ru-RU" sz="4000" b="1" u="sng" cap="small" dirty="0" smtClean="0"/>
              <a:t>Купля-продажа</a:t>
            </a:r>
            <a:r>
              <a:rPr lang="ru-RU" sz="4000" b="1" cap="small" dirty="0" smtClean="0"/>
              <a:t> </a:t>
            </a:r>
            <a:r>
              <a:rPr lang="ru-RU" sz="4000" b="1" cap="small" dirty="0"/>
              <a:t>– </a:t>
            </a:r>
            <a:r>
              <a:rPr lang="ru-RU" sz="4000" b="1" cap="small" dirty="0" smtClean="0"/>
              <a:t>обмен, </a:t>
            </a:r>
            <a:r>
              <a:rPr lang="ru-RU" sz="4000" b="1" cap="small" dirty="0"/>
              <a:t>в котором участвуют </a:t>
            </a:r>
            <a:r>
              <a:rPr lang="ru-RU" sz="4000" b="1" cap="small" dirty="0" smtClean="0"/>
              <a:t>деньги.</a:t>
            </a:r>
            <a:endParaRPr lang="ru-RU" sz="4000" b="1" cap="small" dirty="0"/>
          </a:p>
          <a:p>
            <a:pPr algn="just"/>
            <a:endParaRPr lang="ru-RU" sz="2400" b="1" cap="small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8" name="Picture 1" descr="C:\Program Files\Microsoft Office\Media\CntCD1\ClipArt3\j0232805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469" y="4077072"/>
            <a:ext cx="2345206" cy="181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10" descr="bart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635" y="1772816"/>
            <a:ext cx="2497040" cy="18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260648"/>
            <a:ext cx="82371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ты понимаешь следующие высказывания?</a:t>
            </a:r>
            <a:endParaRPr lang="ru-RU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6826174" cy="438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2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6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75882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smtClean="0">
                <a:solidFill>
                  <a:srgbClr val="7030A0"/>
                </a:solidFill>
              </a:rPr>
              <a:t>КРОССВОРД </a:t>
            </a:r>
            <a:r>
              <a:rPr lang="ru-RU" b="1" smtClean="0">
                <a:solidFill>
                  <a:srgbClr val="002060"/>
                </a:solidFill>
              </a:rPr>
              <a:t>«Предметы-деньги»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51384092"/>
              </p:ext>
            </p:extLst>
          </p:nvPr>
        </p:nvGraphicFramePr>
        <p:xfrm>
          <a:off x="457200" y="1208761"/>
          <a:ext cx="3505200" cy="4603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200"/>
                <a:gridCol w="584200"/>
                <a:gridCol w="584200"/>
                <a:gridCol w="584200"/>
                <a:gridCol w="584200"/>
                <a:gridCol w="584200"/>
              </a:tblGrid>
              <a:tr h="420683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900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0683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i="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900" b="1" i="0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900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506732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</a:tr>
              <a:tr h="420683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0683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0683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0683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0683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900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0683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4800600" y="762000"/>
            <a:ext cx="4038600" cy="6096000"/>
          </a:xfr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По горизонтали: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1)                          2)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По вертикали: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2) Домашний…..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>
              <a:solidFill>
                <a:srgbClr val="7030A0"/>
              </a:solidFill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3)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>
              <a:solidFill>
                <a:srgbClr val="7030A0"/>
              </a:solidFill>
            </a:endParaRP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                        4)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>
              <a:solidFill>
                <a:srgbClr val="7030A0"/>
              </a:solidFill>
            </a:endParaRP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400" b="1" smtClean="0">
                <a:solidFill>
                  <a:srgbClr val="7030A0"/>
                </a:solidFill>
              </a:rPr>
              <a:t>5)Пушнина- мягкая...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0810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304800" y="6410325"/>
            <a:ext cx="4343400" cy="36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FFFFFF"/>
                </a:solidFill>
              </a:rPr>
              <a:t>Склярова Наталья Анатольевна. История денег.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BFDE57-821B-44CB-83A5-EDCA6D0E68A6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pic>
        <p:nvPicPr>
          <p:cNvPr id="44034" name="Picture 2" descr="http://www.venusbuzz.com/wp-content/uploads/Pearl-gemstones.jpg?ae345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95400"/>
            <a:ext cx="1828800" cy="1219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ru3.anyfad.com/items/t1@ca71dc90-2b04-4ced-bbb3-5eecc8912639/Sol-povarennay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137" r="3340" b="4550"/>
          <a:stretch/>
        </p:blipFill>
        <p:spPr bwMode="auto">
          <a:xfrm>
            <a:off x="7543800" y="1263256"/>
            <a:ext cx="1338818" cy="12513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ttp://www.resimlerden.com/inek/inek-suru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75" y="2895600"/>
            <a:ext cx="1491343" cy="10346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http://www.ossetia.ru/upload/resizer2/8_a3491b7f3c61ebe7c7444279e202f9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384" y="3810000"/>
            <a:ext cx="1432832" cy="7715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http://www.ezospirit.com.ua/A/Enc/Z/zern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78347"/>
            <a:ext cx="1259292" cy="838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2" descr="http://img02.darudar.org/s600/00/01/5f/d4/5fd4d6ea8325fe1bc88ee7bee44459c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6000" b="6826"/>
          <a:stretch/>
        </p:blipFill>
        <p:spPr bwMode="auto">
          <a:xfrm>
            <a:off x="7224422" y="4808333"/>
            <a:ext cx="983219" cy="9837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21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6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75882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smtClean="0">
                <a:solidFill>
                  <a:srgbClr val="7030A0"/>
                </a:solidFill>
              </a:rPr>
              <a:t>КРОССВОРД </a:t>
            </a:r>
            <a:r>
              <a:rPr lang="ru-RU" b="1" smtClean="0">
                <a:solidFill>
                  <a:srgbClr val="002060"/>
                </a:solidFill>
              </a:rPr>
              <a:t>«Предметы-деньги»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8334005"/>
              </p:ext>
            </p:extLst>
          </p:nvPr>
        </p:nvGraphicFramePr>
        <p:xfrm>
          <a:off x="152400" y="1371600"/>
          <a:ext cx="4419600" cy="4795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600"/>
                <a:gridCol w="736600"/>
                <a:gridCol w="736600"/>
                <a:gridCol w="736600"/>
                <a:gridCol w="736600"/>
                <a:gridCol w="736600"/>
              </a:tblGrid>
              <a:tr h="428017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4)К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8017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3) З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5) Р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51556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1) Ж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Ч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У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Г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C59EE2"/>
                    </a:solidFill>
                  </a:tcPr>
                </a:tc>
              </a:tr>
              <a:tr h="428017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Р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Х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8017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Л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8017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Я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8017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Д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8017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2) С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Л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Ь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8017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8017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  <a:tr h="428017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Т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74558" marR="74558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4800600" y="762000"/>
            <a:ext cx="4038600" cy="6096000"/>
          </a:xfr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По горизонтали: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1)                          2)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По вертикали: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2) Домашний…..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>
              <a:solidFill>
                <a:srgbClr val="7030A0"/>
              </a:solidFill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3)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>
              <a:solidFill>
                <a:srgbClr val="7030A0"/>
              </a:solidFill>
            </a:endParaRP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                        4)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ru-RU" sz="2400" b="1" dirty="0">
              <a:solidFill>
                <a:srgbClr val="7030A0"/>
              </a:solidFill>
            </a:endParaRP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400" b="1" smtClean="0">
                <a:solidFill>
                  <a:srgbClr val="7030A0"/>
                </a:solidFill>
              </a:rPr>
              <a:t>5)Пушнина- мягкая...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183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304800" y="6410325"/>
            <a:ext cx="4419600" cy="36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FFFF"/>
                </a:solidFill>
              </a:rPr>
              <a:t>Склярова Наталья Анатольевна. История денег.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C4699-3BFF-4E2A-8F9A-095AAF954268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44034" name="Picture 2" descr="http://www.venusbuzz.com/wp-content/uploads/Pearl-gemstones.jpg?ae345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95400"/>
            <a:ext cx="1828800" cy="1219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ru3.anyfad.com/items/t1@ca71dc90-2b04-4ced-bbb3-5eecc8912639/Sol-povarennay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137" r="3340" b="4550"/>
          <a:stretch/>
        </p:blipFill>
        <p:spPr bwMode="auto">
          <a:xfrm>
            <a:off x="7543800" y="1263256"/>
            <a:ext cx="1338818" cy="12513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ttp://www.resimlerden.com/inek/inek-suru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75" y="2895600"/>
            <a:ext cx="1491343" cy="10346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http://www.ossetia.ru/upload/resizer2/8_a3491b7f3c61ebe7c7444279e202f9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384" y="3810000"/>
            <a:ext cx="1432832" cy="7715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http://www.ezospirit.com.ua/A/Enc/Z/zern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78347"/>
            <a:ext cx="1259292" cy="838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2" descr="http://img02.darudar.org/s600/00/01/5f/d4/5fd4d6ea8325fe1bc88ee7bee44459c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6000" b="6826"/>
          <a:stretch/>
        </p:blipFill>
        <p:spPr bwMode="auto">
          <a:xfrm>
            <a:off x="7224422" y="4808333"/>
            <a:ext cx="983219" cy="9837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367"/>
            <a:ext cx="8229600" cy="1143000"/>
          </a:xfrm>
        </p:spPr>
        <p:txBody>
          <a:bodyPr/>
          <a:lstStyle/>
          <a:p>
            <a:r>
              <a:rPr lang="ru-RU" dirty="0" smtClean="0"/>
              <a:t>Экономика в задачах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В древние времена денег не существовало и люди, </a:t>
            </a:r>
            <a:r>
              <a:rPr lang="ru-RU" dirty="0" smtClean="0"/>
              <a:t>жившие племенами</a:t>
            </a:r>
            <a:r>
              <a:rPr lang="ru-RU" dirty="0"/>
              <a:t>, обменивались товарами: продуктами, </a:t>
            </a:r>
            <a:r>
              <a:rPr lang="ru-RU" dirty="0" smtClean="0"/>
              <a:t>животными, вещами</a:t>
            </a:r>
            <a:r>
              <a:rPr lang="ru-RU" dirty="0"/>
              <a:t>. Например, 1 топор можно было обменять на 10 </a:t>
            </a:r>
            <a:r>
              <a:rPr lang="ru-RU" dirty="0" smtClean="0"/>
              <a:t>стрел, или </a:t>
            </a:r>
            <a:r>
              <a:rPr lang="ru-RU" dirty="0"/>
              <a:t>на 2 копья, или на 2 горшка, или на 1 овцу. А 10 стрел, </a:t>
            </a:r>
            <a:r>
              <a:rPr lang="ru-RU" dirty="0" err="1" smtClean="0"/>
              <a:t>соот-ветственно</a:t>
            </a:r>
            <a:r>
              <a:rPr lang="ru-RU" dirty="0"/>
              <a:t>, – на 1 топор, или на 2 копья, или на 2 горшка.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3838095" cy="30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42210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1. Сколько племя получит стрел, обменяв 2 топора?</a:t>
            </a:r>
          </a:p>
          <a:p>
            <a:r>
              <a:rPr lang="ru-RU" dirty="0"/>
              <a:t>2. Сколько оно получит копий, обменяв 3 топора?</a:t>
            </a:r>
          </a:p>
          <a:p>
            <a:r>
              <a:rPr lang="ru-RU" dirty="0"/>
              <a:t>3. Сколько получит горшков, обменяв 5 топоров?</a:t>
            </a:r>
          </a:p>
          <a:p>
            <a:r>
              <a:rPr lang="ru-RU" dirty="0"/>
              <a:t>4. Сколько получит овец, обменяв 10 топоров?</a:t>
            </a:r>
          </a:p>
        </p:txBody>
      </p:sp>
    </p:spTree>
    <p:extLst>
      <p:ext uri="{BB962C8B-B14F-4D97-AF65-F5344CB8AC3E}">
        <p14:creationId xmlns:p14="http://schemas.microsoft.com/office/powerpoint/2010/main" val="30258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>
            <a:extLst>
              <a:ext uri="{FF2B5EF4-FFF2-40B4-BE49-F238E27FC236}">
                <a16:creationId xmlns:a16="http://schemas.microsoft.com/office/drawing/2014/main" xmlns="" id="{34F73339-F265-4D32-A249-1F98373E72D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0825" y="1196975"/>
            <a:ext cx="8353425" cy="3600450"/>
          </a:xfrm>
        </p:spPr>
        <p:txBody>
          <a:bodyPr rtlCol="0">
            <a:normAutofit/>
          </a:bodyPr>
          <a:lstStyle/>
          <a:p>
            <a:pPr algn="ctr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ru-RU" altLang="ru-RU" sz="4000" i="1" dirty="0">
                <a:solidFill>
                  <a:srgbClr val="FFFF00"/>
                </a:solidFill>
              </a:rPr>
              <a:t>Пусть у вас всегда будут деньги.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altLang="ru-RU" sz="4000" i="1" dirty="0">
              <a:solidFill>
                <a:srgbClr val="FFFF00"/>
              </a:solidFill>
            </a:endParaRPr>
          </a:p>
        </p:txBody>
      </p:sp>
      <p:pic>
        <p:nvPicPr>
          <p:cNvPr id="25603" name="Picture 8" descr="https://img-fotki.yandex.ru/get/1017530/16969765.275/0_ae62b_39dc6417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982788"/>
            <a:ext cx="6308725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7137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dirty="0">
                <a:solidFill>
                  <a:srgbClr val="FF0000"/>
                </a:solidFill>
              </a:rPr>
              <a:t>Деньги должны быть: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C96C7DDB-B434-41E4-BFC0-1FF245AFEA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4" y="1331913"/>
            <a:ext cx="8551069" cy="4194175"/>
          </a:xfrm>
        </p:spPr>
        <p:txBody>
          <a:bodyPr rtlCol="0">
            <a:norm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r>
              <a:rPr lang="ru-RU" altLang="ru-RU" sz="2800" dirty="0"/>
              <a:t>1.долговечными (изготовлены из особой бумаги или металла)</a:t>
            </a:r>
            <a:r>
              <a:rPr lang="en-US" altLang="ru-RU" sz="2800" dirty="0" smtClean="0"/>
              <a:t>;</a:t>
            </a:r>
            <a:endParaRPr lang="ru-RU" altLang="ru-RU" sz="2800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endParaRPr lang="ru-RU" altLang="ru-RU" sz="2800" dirty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r>
              <a:rPr lang="ru-RU" altLang="ru-RU" sz="2800" dirty="0"/>
              <a:t>2.портативными (иметь небольшие размеры)</a:t>
            </a:r>
            <a:r>
              <a:rPr lang="en-US" altLang="ru-RU" sz="2800" dirty="0" smtClean="0"/>
              <a:t>;</a:t>
            </a:r>
            <a:endParaRPr lang="ru-RU" altLang="ru-RU" sz="2800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endParaRPr lang="ru-RU" altLang="ru-RU" sz="2800" dirty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r>
              <a:rPr lang="ru-RU" altLang="ru-RU" sz="2800" dirty="0"/>
              <a:t>3.иметь несколько степеней защиты от подделки</a:t>
            </a:r>
            <a:r>
              <a:rPr lang="en-US" altLang="ru-RU" sz="2800" dirty="0" smtClean="0"/>
              <a:t>;</a:t>
            </a:r>
            <a:endParaRPr lang="ru-RU" altLang="ru-RU" sz="2800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endParaRPr lang="en-US" altLang="ru-RU" sz="2800" dirty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r>
              <a:rPr lang="en-US" altLang="ru-RU" sz="2800" dirty="0"/>
              <a:t>4</a:t>
            </a:r>
            <a:r>
              <a:rPr lang="ru-RU" altLang="ru-RU" sz="2800" dirty="0"/>
              <a:t>.обладать делимостью(быть разного достоинства)</a:t>
            </a:r>
            <a:r>
              <a:rPr lang="en-US" altLang="ru-RU" sz="2800" dirty="0" smtClean="0"/>
              <a:t>;</a:t>
            </a:r>
            <a:endParaRPr lang="ru-RU" altLang="ru-RU" sz="2800" dirty="0"/>
          </a:p>
        </p:txBody>
      </p:sp>
      <p:sp>
        <p:nvSpPr>
          <p:cNvPr id="14341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75688" y="260350"/>
            <a:ext cx="252412" cy="288925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4952854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352928" cy="3168352"/>
          </a:xfrm>
        </p:spPr>
        <p:txBody>
          <a:bodyPr>
            <a:normAutofit/>
          </a:bodyPr>
          <a:lstStyle/>
          <a:p>
            <a:r>
              <a:rPr lang="ru-RU" dirty="0" smtClean="0"/>
              <a:t>Каждый должен иметь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___________</a:t>
            </a:r>
            <a:br>
              <a:rPr lang="ru-RU" dirty="0" smtClean="0"/>
            </a:br>
            <a:r>
              <a:rPr lang="ru-RU" dirty="0" smtClean="0"/>
              <a:t>от обмена.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733256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43385" y="2492896"/>
            <a:ext cx="2688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ВЫГОДУ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73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157592" cy="2295128"/>
          </a:xfrm>
        </p:spPr>
        <p:txBody>
          <a:bodyPr>
            <a:normAutofit/>
          </a:bodyPr>
          <a:lstStyle/>
          <a:p>
            <a:r>
              <a:rPr lang="ru-RU" dirty="0" smtClean="0"/>
              <a:t>Обмен должен быть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___________________.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733256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24614" y="2492896"/>
            <a:ext cx="5056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РАВНОЦЕННЫМ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136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Назови данные предметы одним словом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65" y="1699741"/>
            <a:ext cx="7107633" cy="53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81128"/>
            <a:ext cx="13049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97309"/>
            <a:ext cx="2791475" cy="232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19392" y="1988840"/>
            <a:ext cx="273630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6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Давным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давно денег совсем не существовало. Человек  тогда еще жил в пещерах и  все свое время тратил на добывание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пищи.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Деньги этому человеку совершенно не были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нужны.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ДЕНЬГИ\П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00808"/>
            <a:ext cx="3145612" cy="2994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 descr="C:\Users\User\Desktop\ДЕНЬГИ\о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520742"/>
            <a:ext cx="4325445" cy="2337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8" name="Picture 4" descr="C:\Users\User\Desktop\1962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84784"/>
            <a:ext cx="3056288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271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Но прошло много лет и люди научились делать себе из камня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топоры,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ножи, глиняные горшки, копья, стрелы. Пищу добывали охотой и рыбной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ловлей. Племена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заключали союз и стали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меняться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User\Desktop\0_4df2_f428c6a6_XL-570x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2668007" cy="1998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User\Desktop\ДЕНЬГИ\П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3419433" cy="2069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C:\Users\User\Desktop\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149080"/>
            <a:ext cx="2952328" cy="2301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C:\Users\User\Desktop\19526525_1204586949_olen_mogiln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77072"/>
            <a:ext cx="3456383" cy="2334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20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Самые первые деньги представляли собой </a:t>
            </a:r>
            <a:r>
              <a:rPr lang="ru-RU" sz="3600" b="1" dirty="0" smtClean="0">
                <a:solidFill>
                  <a:srgbClr val="FF0000"/>
                </a:solidFill>
              </a:rPr>
              <a:t>ТОВАР</a:t>
            </a:r>
            <a:r>
              <a:rPr lang="ru-RU" sz="3600" b="1" dirty="0" smtClean="0"/>
              <a:t>, который ценился людьми и нужен был всем:</a:t>
            </a:r>
            <a:endParaRPr lang="ru-RU" sz="3600" b="1" dirty="0"/>
          </a:p>
        </p:txBody>
      </p:sp>
      <p:pic>
        <p:nvPicPr>
          <p:cNvPr id="4" name="Picture 25" descr="C:\Users\User\Desktop\ДЕНЬГИ\янтар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645024"/>
            <a:ext cx="2664296" cy="1998222"/>
          </a:xfrm>
          <a:prstGeom prst="rect">
            <a:avLst/>
          </a:prstGeom>
          <a:noFill/>
        </p:spPr>
      </p:pic>
      <p:pic>
        <p:nvPicPr>
          <p:cNvPr id="5" name="Picture 4" descr="C:\Users\User\Desktop\ДЕНЬГИ\Д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808005"/>
            <a:ext cx="4678270" cy="1944216"/>
          </a:xfrm>
          <a:prstGeom prst="rect">
            <a:avLst/>
          </a:prstGeom>
          <a:noFill/>
        </p:spPr>
      </p:pic>
      <p:pic>
        <p:nvPicPr>
          <p:cNvPr id="6" name="Picture 26" descr="C:\Users\User\Desktop\ДЕНЬГИ\со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268760"/>
            <a:ext cx="2251064" cy="2183532"/>
          </a:xfrm>
          <a:prstGeom prst="rect">
            <a:avLst/>
          </a:prstGeom>
          <a:noFill/>
        </p:spPr>
      </p:pic>
      <p:pic>
        <p:nvPicPr>
          <p:cNvPr id="7" name="Picture 2" descr="C:\Users\User\Desktop\ДЕНЬГИ\Д1.jpg"/>
          <p:cNvPicPr>
            <a:picLocks noChangeAspect="1" noChangeArrowheads="1"/>
          </p:cNvPicPr>
          <p:nvPr/>
        </p:nvPicPr>
        <p:blipFill rotWithShape="1">
          <a:blip r:embed="rId5" cstate="print"/>
          <a:srcRect l="4170" t="23080"/>
          <a:stretch/>
        </p:blipFill>
        <p:spPr bwMode="auto">
          <a:xfrm>
            <a:off x="0" y="1772816"/>
            <a:ext cx="3501911" cy="2108193"/>
          </a:xfrm>
          <a:prstGeom prst="rect">
            <a:avLst/>
          </a:prstGeom>
          <a:noFill/>
        </p:spPr>
      </p:pic>
      <p:pic>
        <p:nvPicPr>
          <p:cNvPr id="8" name="Picture 3" descr="C:\Users\User\Desktop\ДЕНЬГИ\ПЕРЬ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1770294"/>
            <a:ext cx="2505878" cy="20882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491643" y="5643246"/>
            <a:ext cx="10214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Поэтому первые деньги называют 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ТОВАРНЫМИ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6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Autofit/>
          </a:bodyPr>
          <a:lstStyle/>
          <a:p>
            <a:r>
              <a:rPr lang="ru-RU" sz="6600" dirty="0"/>
              <a:t>Первые натуральные деньги в разных частях мира сильно </a:t>
            </a:r>
            <a:r>
              <a:rPr lang="ru-RU" sz="6600" dirty="0">
                <a:solidFill>
                  <a:srgbClr val="FF0000"/>
                </a:solidFill>
              </a:rPr>
              <a:t>отличались</a:t>
            </a:r>
            <a:r>
              <a:rPr lang="ru-RU" sz="6600" dirty="0"/>
              <a:t> друг от друга. </a:t>
            </a:r>
          </a:p>
        </p:txBody>
      </p:sp>
    </p:spTree>
    <p:extLst>
      <p:ext uri="{BB962C8B-B14F-4D97-AF65-F5344CB8AC3E}">
        <p14:creationId xmlns:p14="http://schemas.microsoft.com/office/powerpoint/2010/main" val="224160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3010</TotalTime>
  <Words>690</Words>
  <Application>Microsoft Office PowerPoint</Application>
  <PresentationFormat>Экран (4:3)</PresentationFormat>
  <Paragraphs>146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  </vt:lpstr>
      <vt:lpstr>Давайте вспомним</vt:lpstr>
      <vt:lpstr>Каждый должен иметь  ___________ от обмена.  </vt:lpstr>
      <vt:lpstr>Обмен должен быть  ___________________.</vt:lpstr>
      <vt:lpstr>Назови данные предметы одним словом</vt:lpstr>
      <vt:lpstr>     Давным – давно денег совсем не существовало. Человек  тогда еще жил в пещерах и  все свое время тратил на добывание пищи. Деньги этому человеку совершенно не были нужны.</vt:lpstr>
      <vt:lpstr>Но прошло много лет и люди научились делать себе из камня топоры, ножи, глиняные горшки, копья, стрелы. Пищу добывали охотой и рыбной ловлей. Племена заключали союз и стали меняться.</vt:lpstr>
      <vt:lpstr>Самые первые деньги представляли собой ТОВАР, который ценился людьми и нужен был всем:</vt:lpstr>
      <vt:lpstr>Первые натуральные деньги в разных частях мира сильно отличались друг от друга. </vt:lpstr>
      <vt:lpstr>Там где были суровые морозы, ценились шкурки пушных зверей, потому что мех защищал людей от холода. </vt:lpstr>
      <vt:lpstr>А  там, где круглый год стояла жара, ценились соль, или плитки чая. </vt:lpstr>
      <vt:lpstr>Шкурки куницы</vt:lpstr>
      <vt:lpstr>Каменные деньги</vt:lpstr>
      <vt:lpstr>Раковины каури</vt:lpstr>
      <vt:lpstr> ДЕНЬГИ            НА           РУСИ</vt:lpstr>
      <vt:lpstr>ИСТОРИЯ ВОЗНИКНОВЕНИЯ ДЕНЕГ</vt:lpstr>
      <vt:lpstr>Когда люди научились плавить металл, появились первые металлические деньги.</vt:lpstr>
      <vt:lpstr>  Формы слитки драгоценных металлов. </vt:lpstr>
      <vt:lpstr>Металлические деньги можно было без труда делить, отрубая нужные куски, а при необходимости вновь сливать в единый слиток. Кузнецы чеканили первые монеты. Кусочек серебра клался на наковальню, и по нему ударяли чеканом- молотком с рисунком или надписью.</vt:lpstr>
      <vt:lpstr>   В конце X в. в Киевской Руси начинается чеканка собственных монет из золота и  серебра. Сребреник - первая русская монета.  Первые русские монеты так и назывались златниками и сребрениками. </vt:lpstr>
      <vt:lpstr>Презентация PowerPoint</vt:lpstr>
      <vt:lpstr>Презентация PowerPoint</vt:lpstr>
      <vt:lpstr>Презентация PowerPoint</vt:lpstr>
      <vt:lpstr>КРОССВОРД «Предметы-деньги»</vt:lpstr>
      <vt:lpstr>КРОССВОРД «Предметы-деньги»</vt:lpstr>
      <vt:lpstr>Экономика в задачах</vt:lpstr>
      <vt:lpstr>Презентация PowerPoint</vt:lpstr>
      <vt:lpstr>Деньги должны быть: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user</dc:creator>
  <cp:lastModifiedBy>user</cp:lastModifiedBy>
  <cp:revision>57</cp:revision>
  <dcterms:created xsi:type="dcterms:W3CDTF">2023-10-04T11:09:45Z</dcterms:created>
  <dcterms:modified xsi:type="dcterms:W3CDTF">2023-11-02T02:13:22Z</dcterms:modified>
</cp:coreProperties>
</file>