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56" r:id="rId2"/>
    <p:sldId id="285" r:id="rId3"/>
    <p:sldId id="258" r:id="rId4"/>
    <p:sldId id="280" r:id="rId5"/>
    <p:sldId id="281" r:id="rId6"/>
    <p:sldId id="282" r:id="rId7"/>
    <p:sldId id="271" r:id="rId8"/>
    <p:sldId id="272" r:id="rId9"/>
    <p:sldId id="287" r:id="rId10"/>
    <p:sldId id="263" r:id="rId11"/>
    <p:sldId id="261" r:id="rId12"/>
    <p:sldId id="265" r:id="rId13"/>
    <p:sldId id="276" r:id="rId14"/>
    <p:sldId id="278" r:id="rId15"/>
    <p:sldId id="283" r:id="rId16"/>
    <p:sldId id="286" r:id="rId17"/>
    <p:sldId id="273" r:id="rId18"/>
    <p:sldId id="284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9" autoAdjust="0"/>
    <p:restoredTop sz="81571" autoAdjust="0"/>
  </p:normalViewPr>
  <p:slideViewPr>
    <p:cSldViewPr>
      <p:cViewPr varScale="1">
        <p:scale>
          <a:sx n="60" d="100"/>
          <a:sy n="60" d="100"/>
        </p:scale>
        <p:origin x="811" y="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D4A180-5783-4A72-B988-1A9417F928AC}" type="datetimeFigureOut">
              <a:rPr lang="ru-RU" smtClean="0"/>
              <a:t>23.12.2023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E39C41-1C4A-4C72-A007-202339CF7D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0214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39C41-1C4A-4C72-A007-202339CF7D7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323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23.12.2023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advClick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openxmlformats.org/officeDocument/2006/relationships/image" Target="../media/image32.jp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4653136"/>
            <a:ext cx="7416824" cy="2088232"/>
          </a:xfrm>
        </p:spPr>
        <p:txBody>
          <a:bodyPr>
            <a:noAutofit/>
          </a:bodyPr>
          <a:lstStyle/>
          <a:p>
            <a:pPr lvl="0" algn="ctr">
              <a:buClr>
                <a:srgbClr val="0BD0D9"/>
              </a:buClr>
            </a:pPr>
            <a:r>
              <a:rPr lang="ru-RU" sz="2400" b="1" i="1" dirty="0">
                <a:solidFill>
                  <a:srgbClr val="FF0000"/>
                </a:solidFill>
                <a:latin typeface="Calibri"/>
              </a:rPr>
              <a:t>Подготовила и провела </a:t>
            </a:r>
          </a:p>
          <a:p>
            <a:pPr lvl="0" algn="ctr">
              <a:buClr>
                <a:srgbClr val="0BD0D9"/>
              </a:buClr>
            </a:pPr>
            <a:r>
              <a:rPr lang="ru-RU" sz="2400" b="1" i="1" dirty="0">
                <a:solidFill>
                  <a:srgbClr val="FF0000"/>
                </a:solidFill>
                <a:latin typeface="Calibri"/>
              </a:rPr>
              <a:t>Учитель </a:t>
            </a:r>
            <a:r>
              <a:rPr lang="ru-RU" sz="2400" b="1" i="1" dirty="0" smtClean="0">
                <a:solidFill>
                  <a:srgbClr val="FF0000"/>
                </a:solidFill>
                <a:latin typeface="Calibri"/>
              </a:rPr>
              <a:t>4 Г </a:t>
            </a:r>
            <a:r>
              <a:rPr lang="ru-RU" sz="2400" b="1" i="1" dirty="0">
                <a:solidFill>
                  <a:srgbClr val="FF0000"/>
                </a:solidFill>
                <a:latin typeface="Calibri"/>
              </a:rPr>
              <a:t>класса </a:t>
            </a:r>
          </a:p>
          <a:p>
            <a:pPr lvl="0" algn="ctr">
              <a:buClr>
                <a:srgbClr val="0BD0D9"/>
              </a:buClr>
            </a:pPr>
            <a:r>
              <a:rPr lang="ru-RU" sz="2400" b="1" i="1" dirty="0">
                <a:solidFill>
                  <a:srgbClr val="FF0000"/>
                </a:solidFill>
                <a:latin typeface="Calibri"/>
              </a:rPr>
              <a:t>МБОУ лицея № 104 </a:t>
            </a:r>
          </a:p>
          <a:p>
            <a:pPr lvl="0" algn="ctr">
              <a:buClr>
                <a:srgbClr val="0BD0D9"/>
              </a:buClr>
            </a:pPr>
            <a:r>
              <a:rPr lang="ru-RU" sz="2400" b="1" i="1" dirty="0">
                <a:solidFill>
                  <a:srgbClr val="FF0000"/>
                </a:solidFill>
                <a:latin typeface="Calibri"/>
              </a:rPr>
              <a:t>Г. Минеральные Воды </a:t>
            </a:r>
          </a:p>
          <a:p>
            <a:pPr lvl="0" algn="ctr">
              <a:buClr>
                <a:srgbClr val="0BD0D9"/>
              </a:buClr>
            </a:pPr>
            <a:r>
              <a:rPr lang="ru-RU" sz="2400" b="1" i="1" dirty="0" err="1">
                <a:solidFill>
                  <a:srgbClr val="FF0000"/>
                </a:solidFill>
                <a:latin typeface="Calibri"/>
              </a:rPr>
              <a:t>Симонянц</a:t>
            </a:r>
            <a:r>
              <a:rPr lang="ru-RU" sz="2400" b="1" i="1" dirty="0">
                <a:solidFill>
                  <a:srgbClr val="FF0000"/>
                </a:solidFill>
                <a:latin typeface="Calibri"/>
              </a:rPr>
              <a:t> Людмила Леонидовна</a:t>
            </a:r>
          </a:p>
          <a:p>
            <a:pPr algn="ctr"/>
            <a:endParaRPr lang="ru-RU" sz="2800" b="1" i="1" dirty="0" smtClean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2050" name="Picture 2" descr="https://myslide.ru/documents_4/20a5fe9ad351ce2f8152aad2f77de68f/img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65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Фанфары 27777777777777777777 - НАЧАЛО (открытие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857232"/>
            <a:ext cx="4686304" cy="4653738"/>
          </a:xfrm>
        </p:spPr>
        <p:txBody>
          <a:bodyPr>
            <a:normAutofit/>
          </a:bodyPr>
          <a:lstStyle/>
          <a:p>
            <a:r>
              <a:rPr lang="ru-RU" sz="4000" b="1" i="1" dirty="0" smtClean="0"/>
              <a:t>«Человек нашёл слово для всего, что обнаружено им во Вселенной»</a:t>
            </a:r>
            <a:br>
              <a:rPr lang="ru-RU" sz="4000" b="1" i="1" dirty="0" smtClean="0"/>
            </a:br>
            <a:r>
              <a:rPr lang="ru-RU" sz="4000" b="1" i="1" dirty="0" smtClean="0"/>
              <a:t>              С.Я.Маршак </a:t>
            </a:r>
            <a:br>
              <a:rPr lang="ru-RU" sz="4000" b="1" i="1" dirty="0" smtClean="0"/>
            </a:br>
            <a:endParaRPr lang="ru-RU" sz="4000" b="1" i="1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052736"/>
            <a:ext cx="37338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/>
              <a:t>3-ой </a:t>
            </a:r>
            <a:r>
              <a:rPr lang="ru-RU" sz="5400" b="1" dirty="0"/>
              <a:t>конкурс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159934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«</a:t>
            </a:r>
            <a:r>
              <a:rPr lang="ru-RU" sz="4000" b="1" i="1" dirty="0" smtClean="0">
                <a:solidFill>
                  <a:schemeClr val="tx2">
                    <a:lumMod val="50000"/>
                  </a:schemeClr>
                </a:solidFill>
              </a:rPr>
              <a:t>Из одного слова несколько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»</a:t>
            </a:r>
          </a:p>
          <a:p>
            <a:pPr algn="ctr">
              <a:buNone/>
            </a:pPr>
            <a:r>
              <a:rPr lang="ru-RU" sz="4800" b="1" dirty="0" smtClean="0">
                <a:solidFill>
                  <a:srgbClr val="0070C0"/>
                </a:solidFill>
              </a:rPr>
              <a:t>Картофель</a:t>
            </a:r>
          </a:p>
          <a:p>
            <a:pPr algn="ctr">
              <a:buNone/>
            </a:pPr>
            <a:r>
              <a:rPr lang="ru-RU" sz="2800" b="1" dirty="0" smtClean="0"/>
              <a:t>2 слова из 3 букв</a:t>
            </a:r>
          </a:p>
          <a:p>
            <a:pPr algn="ctr">
              <a:buNone/>
            </a:pPr>
            <a:r>
              <a:rPr lang="ru-RU" sz="2800" b="1" dirty="0" smtClean="0"/>
              <a:t>2 слова из 4 букв</a:t>
            </a:r>
          </a:p>
          <a:p>
            <a:pPr algn="ctr">
              <a:buNone/>
            </a:pPr>
            <a:r>
              <a:rPr lang="ru-RU" sz="2800" b="1" dirty="0" smtClean="0"/>
              <a:t>2 слова из 5 букв</a:t>
            </a:r>
          </a:p>
          <a:p>
            <a:pPr algn="ctr">
              <a:buNone/>
            </a:pPr>
            <a:r>
              <a:rPr lang="ru-RU" sz="2800" b="1" dirty="0" smtClean="0"/>
              <a:t>2 слова из 6 букв        </a:t>
            </a:r>
          </a:p>
          <a:p>
            <a:pPr algn="ctr">
              <a:buNone/>
            </a:pPr>
            <a:endParaRPr lang="ru-RU" sz="1800" b="1" dirty="0">
              <a:solidFill>
                <a:srgbClr val="0070C0"/>
              </a:solidFill>
            </a:endParaRP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2564904"/>
            <a:ext cx="2214578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996952"/>
            <a:ext cx="2110723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704088"/>
            <a:ext cx="5214974" cy="3733024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</a:rPr>
              <a:t>«Нет слова, которое так  бойко вырвалось бы из-под самого сердца, как метко сказанное русское слово!»</a:t>
            </a:r>
            <a:b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Н.В.Гоголь</a:t>
            </a:r>
            <a:endParaRPr lang="ru-RU" sz="32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556792"/>
            <a:ext cx="3219450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/>
              <a:t>4-ый конкурс «Меткое слово»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84784"/>
            <a:ext cx="3384376" cy="2556451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204" y="1484784"/>
            <a:ext cx="2952328" cy="262845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205168"/>
            <a:ext cx="3096344" cy="241210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041235"/>
            <a:ext cx="3024336" cy="2556451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408269"/>
            <a:ext cx="4464496" cy="326109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481723"/>
            <a:ext cx="3816424" cy="33843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4539910" cy="318619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430" y="116632"/>
            <a:ext cx="4173058" cy="3365091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Музыкальная </a:t>
            </a:r>
            <a:r>
              <a:rPr lang="ru-RU" sz="3600" b="1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пауза.  </a:t>
            </a:r>
            <a:endParaRPr lang="ru-RU" sz="3600" b="1" dirty="0" smtClean="0">
              <a:solidFill>
                <a:schemeClr val="accent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3600" b="1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Сценка </a:t>
            </a:r>
            <a:r>
              <a:rPr lang="ru-RU" sz="3600" b="1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«Наши падежи</a:t>
            </a:r>
            <a:r>
              <a:rPr lang="ru-RU" sz="3600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 </a:t>
            </a:r>
            <a:endParaRPr lang="ru-RU" sz="3600" dirty="0">
              <a:solidFill>
                <a:schemeClr val="accent1"/>
              </a:solidFill>
            </a:endParaRPr>
          </a:p>
        </p:txBody>
      </p:sp>
      <p:pic>
        <p:nvPicPr>
          <p:cNvPr id="3074" name="Picture 2" descr="https://placepic.ru/wp-content/uploads/2021/08/padeg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04994"/>
            <a:ext cx="8712968" cy="5064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088523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16632"/>
            <a:ext cx="84249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accent1">
                    <a:lumMod val="75000"/>
                  </a:schemeClr>
                </a:solidFill>
              </a:rPr>
              <a:t>5-ый 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конкурс</a:t>
            </a:r>
          </a:p>
          <a:p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</a:rPr>
              <a:t>«</a:t>
            </a:r>
            <a:r>
              <a:rPr lang="ru-RU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Каламбур</a:t>
            </a: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</a:rPr>
              <a:t>»</a:t>
            </a:r>
            <a:endParaRPr lang="ru-RU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824518"/>
            <a:ext cx="4392488" cy="35078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36912"/>
            <a:ext cx="4032448" cy="3528392"/>
          </a:xfrm>
          <a:prstGeom prst="rect">
            <a:avLst/>
          </a:prstGeom>
        </p:spPr>
      </p:pic>
      <p:pic>
        <p:nvPicPr>
          <p:cNvPr id="3" name="каламбур.jpgккк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23828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28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10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 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      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       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332656"/>
            <a:ext cx="8712968" cy="6336704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</a:rPr>
              <a:t> замок - замок</a:t>
            </a:r>
          </a:p>
          <a:p>
            <a:pPr>
              <a:buFont typeface="Arial" pitchFamily="34" charset="0"/>
              <a:buChar char="•"/>
            </a:pP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</a:rPr>
              <a:t>гвоздики – гвоздики</a:t>
            </a:r>
            <a:endParaRPr lang="ru-RU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</a:rPr>
              <a:t>  белки - </a:t>
            </a:r>
            <a:r>
              <a:rPr lang="ru-RU" sz="2800" b="1" i="1" dirty="0" err="1" smtClean="0">
                <a:solidFill>
                  <a:schemeClr val="accent1">
                    <a:lumMod val="75000"/>
                  </a:schemeClr>
                </a:solidFill>
              </a:rPr>
              <a:t>белки</a:t>
            </a:r>
            <a:endParaRPr lang="ru-RU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</a:rPr>
              <a:t>  мука – </a:t>
            </a:r>
            <a:r>
              <a:rPr lang="ru-RU" sz="2800" b="1" i="1" dirty="0" err="1" smtClean="0">
                <a:solidFill>
                  <a:schemeClr val="accent1">
                    <a:lumMod val="75000"/>
                  </a:schemeClr>
                </a:solidFill>
              </a:rPr>
              <a:t>мука</a:t>
            </a:r>
            <a:endParaRPr lang="ru-RU" sz="2800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</a:rPr>
              <a:t>  замок - </a:t>
            </a:r>
            <a:r>
              <a:rPr lang="ru-RU" sz="2800" b="1" i="1" dirty="0" err="1" smtClean="0">
                <a:solidFill>
                  <a:schemeClr val="accent1">
                    <a:lumMod val="75000"/>
                  </a:schemeClr>
                </a:solidFill>
              </a:rPr>
              <a:t>замок</a:t>
            </a: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</a:rPr>
              <a:t>	</a:t>
            </a:r>
            <a:endParaRPr lang="ru-RU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</a:rPr>
              <a:t>засыпать – </a:t>
            </a:r>
            <a:r>
              <a:rPr lang="ru-RU" sz="2800" b="1" i="1" dirty="0" err="1" smtClean="0">
                <a:solidFill>
                  <a:schemeClr val="accent1">
                    <a:lumMod val="75000"/>
                  </a:schemeClr>
                </a:solidFill>
              </a:rPr>
              <a:t>засыпать</a:t>
            </a:r>
            <a:endParaRPr lang="ru-RU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</a:rPr>
              <a:t>  несу  разные - несуразные</a:t>
            </a:r>
            <a:endParaRPr lang="ru-RU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</a:rPr>
              <a:t>  ему  же  надо  будет – ему   жена  добудет</a:t>
            </a:r>
          </a:p>
          <a:p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</a:rPr>
              <a:t>  та  марка – там  арка - </a:t>
            </a:r>
            <a:r>
              <a:rPr lang="ru-RU" sz="2800" b="1" i="1" dirty="0" err="1" smtClean="0">
                <a:solidFill>
                  <a:schemeClr val="accent1">
                    <a:lumMod val="75000"/>
                  </a:schemeClr>
                </a:solidFill>
              </a:rPr>
              <a:t>Тамарка</a:t>
            </a:r>
            <a:endParaRPr lang="ru-RU" sz="28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u="sng" dirty="0" smtClean="0"/>
              <a:t>Сценка </a:t>
            </a:r>
            <a:r>
              <a:rPr lang="ru-RU" u="sng" dirty="0"/>
              <a:t>«НЕСУРАЗНЫЕ ВЕЩИ».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098" name="Picture 2" descr="https://litmap.ru/wp-content/uploads/c/7/c/c7c7a195f5aa597486c05baffb19bc45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40768"/>
            <a:ext cx="8435280" cy="5472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135048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982262"/>
            <a:ext cx="676875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Итак, друзья, пришла пора,</a:t>
            </a:r>
            <a:br>
              <a:rPr lang="ru-RU" sz="3200" b="1" i="1" dirty="0" smtClean="0">
                <a:solidFill>
                  <a:srgbClr val="FF0000"/>
                </a:solidFill>
              </a:rPr>
            </a:br>
            <a:r>
              <a:rPr lang="ru-RU" sz="3200" b="1" i="1" dirty="0" smtClean="0">
                <a:solidFill>
                  <a:srgbClr val="FF0000"/>
                </a:solidFill>
              </a:rPr>
              <a:t>И я хочу вам пожелать:</a:t>
            </a:r>
            <a:br>
              <a:rPr lang="ru-RU" sz="3200" b="1" i="1" dirty="0" smtClean="0">
                <a:solidFill>
                  <a:srgbClr val="FF0000"/>
                </a:solidFill>
              </a:rPr>
            </a:br>
            <a:r>
              <a:rPr lang="ru-RU" sz="3200" b="1" i="1" dirty="0" smtClean="0">
                <a:solidFill>
                  <a:srgbClr val="FF0000"/>
                </a:solidFill>
              </a:rPr>
              <a:t>Всегда с охотою учиться,</a:t>
            </a:r>
            <a:br>
              <a:rPr lang="ru-RU" sz="3200" b="1" i="1" dirty="0" smtClean="0">
                <a:solidFill>
                  <a:srgbClr val="FF0000"/>
                </a:solidFill>
              </a:rPr>
            </a:br>
            <a:r>
              <a:rPr lang="ru-RU" sz="3200" b="1" i="1" dirty="0" smtClean="0">
                <a:solidFill>
                  <a:srgbClr val="FF0000"/>
                </a:solidFill>
              </a:rPr>
              <a:t>Всегда с  желанием трудиться,</a:t>
            </a:r>
            <a:br>
              <a:rPr lang="ru-RU" sz="3200" b="1" i="1" dirty="0" smtClean="0">
                <a:solidFill>
                  <a:srgbClr val="FF0000"/>
                </a:solidFill>
              </a:rPr>
            </a:br>
            <a:r>
              <a:rPr lang="ru-RU" sz="3200" b="1" i="1" dirty="0" smtClean="0">
                <a:solidFill>
                  <a:srgbClr val="FF0000"/>
                </a:solidFill>
              </a:rPr>
              <a:t>Никогда не унывать,</a:t>
            </a:r>
            <a:br>
              <a:rPr lang="ru-RU" sz="3200" b="1" i="1" dirty="0" smtClean="0">
                <a:solidFill>
                  <a:srgbClr val="FF0000"/>
                </a:solidFill>
              </a:rPr>
            </a:br>
            <a:r>
              <a:rPr lang="ru-RU" sz="3200" b="1" i="1" dirty="0" smtClean="0">
                <a:solidFill>
                  <a:srgbClr val="FF0000"/>
                </a:solidFill>
              </a:rPr>
              <a:t>А  русский  на  «отлично»  знать!</a:t>
            </a:r>
            <a:br>
              <a:rPr lang="ru-RU" sz="3200" b="1" i="1" dirty="0" smtClean="0">
                <a:solidFill>
                  <a:srgbClr val="FF0000"/>
                </a:solidFill>
              </a:rPr>
            </a:br>
            <a:r>
              <a:rPr lang="ru-RU" sz="4000" b="1" i="1" dirty="0" smtClean="0">
                <a:solidFill>
                  <a:srgbClr val="FF0000"/>
                </a:solidFill>
              </a:rPr>
              <a:t>                                                        </a:t>
            </a:r>
            <a:r>
              <a:rPr lang="ru-RU" sz="6600" b="1" i="1" dirty="0" smtClean="0">
                <a:solidFill>
                  <a:srgbClr val="FF0000"/>
                </a:solidFill>
              </a:rPr>
              <a:t>МОЛОДЦЫ!</a:t>
            </a:r>
            <a:endParaRPr lang="ru-RU" sz="4000" i="1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3068960"/>
            <a:ext cx="3096344" cy="3627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692696"/>
            <a:ext cx="2087424" cy="1915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музыка в конце турнира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7094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10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3816424" cy="3528392"/>
          </a:xfrm>
        </p:spPr>
        <p:txBody>
          <a:bodyPr>
            <a:noAutofit/>
          </a:bodyPr>
          <a:lstStyle/>
          <a:p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4800" b="1" dirty="0"/>
              <a:t/>
            </a:r>
            <a:br>
              <a:rPr lang="ru-RU" sz="4800" b="1" dirty="0"/>
            </a:br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4800" b="1" dirty="0"/>
              <a:t/>
            </a:r>
            <a:br>
              <a:rPr lang="ru-RU" sz="4800" b="1" dirty="0"/>
            </a:br>
            <a:r>
              <a:rPr lang="ru-RU" sz="4800" b="1" i="1" dirty="0" smtClean="0"/>
              <a:t>Его величество – </a:t>
            </a:r>
            <a:br>
              <a:rPr lang="ru-RU" sz="4800" b="1" i="1" dirty="0" smtClean="0"/>
            </a:br>
            <a:r>
              <a:rPr lang="ru-RU" sz="5400" b="1" i="1" dirty="0" smtClean="0"/>
              <a:t>РУССКИЙ ЯЗЫК</a:t>
            </a:r>
            <a:endParaRPr lang="ru-RU" sz="5400" b="1" i="1" dirty="0"/>
          </a:p>
        </p:txBody>
      </p:sp>
      <p:pic>
        <p:nvPicPr>
          <p:cNvPr id="4" name="Picture 2" descr="https://catherineasquithgallery.com/uploads/posts/2021-03/1614575924_58-p-korol-na-belom-fone-80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73620"/>
            <a:ext cx="5544616" cy="6597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655941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9912" y="2060848"/>
            <a:ext cx="5256584" cy="3525341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</a:rPr>
              <a:t>«Русский язык- настоящий, сильный, где нужно -  строгий, серьёзный, а где страстный, бойкий и живой.»</a:t>
            </a:r>
            <a:br>
              <a:rPr lang="ru-RU" sz="3600" b="1" i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</a:rPr>
              <a:t>                                Л.Н.Толстой</a:t>
            </a: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ru-RU" sz="36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332656"/>
            <a:ext cx="3456385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Тур «Защита своей команды».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b="1" i="1" dirty="0">
                <a:solidFill>
                  <a:schemeClr val="accent1"/>
                </a:solidFill>
              </a:rPr>
              <a:t>Вас приветствует команда «Зоркий глаз</a:t>
            </a:r>
            <a:r>
              <a:rPr lang="ru-RU" sz="4000" b="1" i="1" dirty="0" smtClean="0">
                <a:solidFill>
                  <a:schemeClr val="accent1"/>
                </a:solidFill>
              </a:rPr>
              <a:t>»</a:t>
            </a:r>
            <a:endParaRPr lang="ru-RU" sz="4000" dirty="0" smtClean="0">
              <a:solidFill>
                <a:schemeClr val="accent1"/>
              </a:solidFill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862" y="2564904"/>
            <a:ext cx="4061276" cy="410445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3528" y="3372396"/>
            <a:ext cx="367240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95350" indent="-895350" algn="just">
              <a:spcAft>
                <a:spcPts val="0"/>
              </a:spcAft>
            </a:pP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Наш девиз: </a:t>
            </a:r>
          </a:p>
          <a:p>
            <a:pPr marL="895350" indent="-895350" algn="just">
              <a:spcAft>
                <a:spcPts val="0"/>
              </a:spcAft>
            </a:pP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«Чтобы в цель попасть не раз, зоркий требуется глаз».</a:t>
            </a:r>
            <a:endParaRPr lang="ru-RU" b="1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77284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400" b="1" i="1" dirty="0" smtClean="0">
                <a:solidFill>
                  <a:schemeClr val="accent1"/>
                </a:solidFill>
              </a:rPr>
              <a:t/>
            </a:r>
            <a:br>
              <a:rPr lang="ru-RU" sz="5400" b="1" i="1" dirty="0" smtClean="0">
                <a:solidFill>
                  <a:schemeClr val="accent1"/>
                </a:solidFill>
              </a:rPr>
            </a:br>
            <a:r>
              <a:rPr lang="ru-RU" sz="5400" b="1" i="1" dirty="0">
                <a:solidFill>
                  <a:schemeClr val="accent1"/>
                </a:solidFill>
              </a:rPr>
              <a:t/>
            </a:r>
            <a:br>
              <a:rPr lang="ru-RU" sz="5400" b="1" i="1" dirty="0">
                <a:solidFill>
                  <a:schemeClr val="accent1"/>
                </a:solidFill>
              </a:rPr>
            </a:br>
            <a:r>
              <a:rPr lang="ru-RU" sz="5400" b="1" i="1" dirty="0" smtClean="0">
                <a:solidFill>
                  <a:schemeClr val="accent1"/>
                </a:solidFill>
              </a:rPr>
              <a:t/>
            </a:r>
            <a:br>
              <a:rPr lang="ru-RU" sz="5400" b="1" i="1" dirty="0" smtClean="0">
                <a:solidFill>
                  <a:schemeClr val="accent1"/>
                </a:solidFill>
              </a:rPr>
            </a:br>
            <a:r>
              <a:rPr lang="ru-RU" sz="5400" b="1" i="1" dirty="0">
                <a:solidFill>
                  <a:schemeClr val="accent1"/>
                </a:solidFill>
              </a:rPr>
              <a:t/>
            </a:r>
            <a:br>
              <a:rPr lang="ru-RU" sz="5400" b="1" i="1" dirty="0">
                <a:solidFill>
                  <a:schemeClr val="accent1"/>
                </a:solidFill>
              </a:rPr>
            </a:br>
            <a:r>
              <a:rPr lang="ru-RU" sz="5400" b="1" i="1" dirty="0" smtClean="0">
                <a:solidFill>
                  <a:schemeClr val="accent1"/>
                </a:solidFill>
              </a:rPr>
              <a:t/>
            </a:r>
            <a:br>
              <a:rPr lang="ru-RU" sz="5400" b="1" i="1" dirty="0" smtClean="0">
                <a:solidFill>
                  <a:schemeClr val="accent1"/>
                </a:solidFill>
              </a:rPr>
            </a:br>
            <a:r>
              <a:rPr lang="ru-RU" sz="5400" b="1" i="1" dirty="0">
                <a:solidFill>
                  <a:schemeClr val="accent1"/>
                </a:solidFill>
              </a:rPr>
              <a:t/>
            </a:r>
            <a:br>
              <a:rPr lang="ru-RU" sz="5400" b="1" i="1" dirty="0">
                <a:solidFill>
                  <a:schemeClr val="accent1"/>
                </a:solidFill>
              </a:rPr>
            </a:br>
            <a:r>
              <a:rPr lang="ru-RU" sz="5400" b="1" i="1" dirty="0" smtClean="0">
                <a:solidFill>
                  <a:schemeClr val="accent1"/>
                </a:solidFill>
              </a:rPr>
              <a:t/>
            </a:r>
            <a:br>
              <a:rPr lang="ru-RU" sz="5400" b="1" i="1" dirty="0" smtClean="0">
                <a:solidFill>
                  <a:schemeClr val="accent1"/>
                </a:solidFill>
              </a:rPr>
            </a:br>
            <a:r>
              <a:rPr lang="ru-RU" sz="5400" b="1" i="1" dirty="0">
                <a:solidFill>
                  <a:schemeClr val="accent1"/>
                </a:solidFill>
              </a:rPr>
              <a:t/>
            </a:r>
            <a:br>
              <a:rPr lang="ru-RU" sz="5400" b="1" i="1" dirty="0">
                <a:solidFill>
                  <a:schemeClr val="accent1"/>
                </a:solidFill>
              </a:rPr>
            </a:br>
            <a:r>
              <a:rPr lang="ru-RU" sz="5400" b="1" i="1" dirty="0" smtClean="0">
                <a:solidFill>
                  <a:schemeClr val="accent1"/>
                </a:solidFill>
              </a:rPr>
              <a:t/>
            </a:r>
            <a:br>
              <a:rPr lang="ru-RU" sz="5400" b="1" i="1" dirty="0" smtClean="0">
                <a:solidFill>
                  <a:schemeClr val="accent1"/>
                </a:solidFill>
              </a:rPr>
            </a:br>
            <a:r>
              <a:rPr lang="ru-RU" sz="5400" b="1" i="1" dirty="0">
                <a:solidFill>
                  <a:schemeClr val="accent1"/>
                </a:solidFill>
              </a:rPr>
              <a:t/>
            </a:r>
            <a:br>
              <a:rPr lang="ru-RU" sz="5400" b="1" i="1" dirty="0">
                <a:solidFill>
                  <a:schemeClr val="accent1"/>
                </a:solidFill>
              </a:rPr>
            </a:br>
            <a:r>
              <a:rPr lang="ru-RU" sz="5400" b="1" i="1" dirty="0" smtClean="0">
                <a:solidFill>
                  <a:schemeClr val="accent1"/>
                </a:solidFill>
              </a:rPr>
              <a:t/>
            </a:r>
            <a:br>
              <a:rPr lang="ru-RU" sz="5400" b="1" i="1" dirty="0" smtClean="0">
                <a:solidFill>
                  <a:schemeClr val="accent1"/>
                </a:solidFill>
              </a:rPr>
            </a:br>
            <a:r>
              <a:rPr lang="ru-RU" sz="5400" b="1" i="1" dirty="0">
                <a:solidFill>
                  <a:schemeClr val="accent1"/>
                </a:solidFill>
              </a:rPr>
              <a:t/>
            </a:r>
            <a:br>
              <a:rPr lang="ru-RU" sz="5400" b="1" i="1" dirty="0">
                <a:solidFill>
                  <a:schemeClr val="accent1"/>
                </a:solidFill>
              </a:rPr>
            </a:br>
            <a:r>
              <a:rPr lang="ru-RU" sz="5400" b="1" i="1" dirty="0" smtClean="0">
                <a:solidFill>
                  <a:schemeClr val="accent1"/>
                </a:solidFill>
              </a:rPr>
              <a:t/>
            </a:r>
            <a:br>
              <a:rPr lang="ru-RU" sz="5400" b="1" i="1" dirty="0" smtClean="0">
                <a:solidFill>
                  <a:schemeClr val="accent1"/>
                </a:solidFill>
              </a:rPr>
            </a:br>
            <a:r>
              <a:rPr lang="ru-RU" sz="5400" b="1" i="1" dirty="0">
                <a:solidFill>
                  <a:schemeClr val="accent1"/>
                </a:solidFill>
              </a:rPr>
              <a:t/>
            </a:r>
            <a:br>
              <a:rPr lang="ru-RU" sz="5400" b="1" i="1" dirty="0">
                <a:solidFill>
                  <a:schemeClr val="accent1"/>
                </a:solidFill>
              </a:rPr>
            </a:br>
            <a:r>
              <a:rPr lang="ru-RU" sz="5400" b="1" i="1" dirty="0" smtClean="0">
                <a:solidFill>
                  <a:schemeClr val="accent1"/>
                </a:solidFill>
              </a:rPr>
              <a:t/>
            </a:r>
            <a:br>
              <a:rPr lang="ru-RU" sz="5400" b="1" i="1" dirty="0" smtClean="0">
                <a:solidFill>
                  <a:schemeClr val="accent1"/>
                </a:solidFill>
              </a:rPr>
            </a:br>
            <a:r>
              <a:rPr lang="ru-RU" sz="5400" b="1" i="1" dirty="0">
                <a:solidFill>
                  <a:schemeClr val="accent1"/>
                </a:solidFill>
              </a:rPr>
              <a:t/>
            </a:r>
            <a:br>
              <a:rPr lang="ru-RU" sz="5400" b="1" i="1" dirty="0">
                <a:solidFill>
                  <a:schemeClr val="accent1"/>
                </a:solidFill>
              </a:rPr>
            </a:br>
            <a:r>
              <a:rPr lang="ru-RU" sz="5400" b="1" i="1" dirty="0" smtClean="0">
                <a:solidFill>
                  <a:schemeClr val="accent1"/>
                </a:solidFill>
              </a:rPr>
              <a:t/>
            </a:r>
            <a:br>
              <a:rPr lang="ru-RU" sz="5400" b="1" i="1" dirty="0" smtClean="0">
                <a:solidFill>
                  <a:schemeClr val="accent1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88640"/>
            <a:ext cx="8229600" cy="60639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600" b="1" i="1" dirty="0" smtClean="0">
                <a:solidFill>
                  <a:schemeClr val="accent1"/>
                </a:solidFill>
              </a:rPr>
              <a:t>Вас </a:t>
            </a:r>
            <a:r>
              <a:rPr lang="ru-RU" sz="3600" b="1" i="1" dirty="0">
                <a:solidFill>
                  <a:schemeClr val="accent1"/>
                </a:solidFill>
              </a:rPr>
              <a:t>приветствует команда: «Чуткое ухо»</a:t>
            </a:r>
            <a:endParaRPr lang="ru-RU" dirty="0">
              <a:solidFill>
                <a:schemeClr val="accent1"/>
              </a:solidFill>
            </a:endParaRPr>
          </a:p>
          <a:p>
            <a:pPr marL="621030" indent="0" algn="just">
              <a:spcAft>
                <a:spcPts val="0"/>
              </a:spcAft>
              <a:buNone/>
            </a:pPr>
            <a:endParaRPr lang="ru-RU" sz="3200" b="1" i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21030" indent="0" algn="just">
              <a:spcAft>
                <a:spcPts val="0"/>
              </a:spcAft>
              <a:buNone/>
            </a:pPr>
            <a:endParaRPr lang="ru-RU" sz="3200" b="1" i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21030" indent="0" algn="just">
              <a:spcAft>
                <a:spcPts val="0"/>
              </a:spcAft>
              <a:buNone/>
            </a:pPr>
            <a:endParaRPr lang="ru-RU" sz="3200" b="1" i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21030" indent="0" algn="just">
              <a:spcAft>
                <a:spcPts val="0"/>
              </a:spcAft>
              <a:buNone/>
            </a:pPr>
            <a:endParaRPr lang="ru-RU" sz="3200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21030" indent="0" algn="just">
              <a:spcAft>
                <a:spcPts val="0"/>
              </a:spcAft>
              <a:buNone/>
            </a:pPr>
            <a:endParaRPr lang="ru-RU" sz="3200" b="1" i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21030" indent="0" algn="just">
              <a:spcAft>
                <a:spcPts val="0"/>
              </a:spcAft>
              <a:buNone/>
            </a:pPr>
            <a:endParaRPr lang="ru-RU" sz="3200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21030" indent="0" algn="just">
              <a:spcAft>
                <a:spcPts val="0"/>
              </a:spcAft>
              <a:buNone/>
            </a:pP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Наш </a:t>
            </a:r>
            <a:r>
              <a:rPr lang="ru-RU" sz="32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девиз:    </a:t>
            </a:r>
          </a:p>
          <a:p>
            <a:pPr marL="621030" indent="0" algn="just">
              <a:spcAft>
                <a:spcPts val="0"/>
              </a:spcAft>
              <a:buNone/>
            </a:pP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«Чтобы речь дошла до  до слуха, чуткое нам нужно ухо».</a:t>
            </a:r>
            <a:endParaRPr lang="ru-RU" sz="1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6" name="Picture 2" descr="https://avatars.dzeninfra.ru/get-zen_doc/1779726/pub_5daa02fee3062c00ae5e9e28_5db5b07634808200b0a6001d/scale_1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908720"/>
            <a:ext cx="4474840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984937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1728" y="1124745"/>
            <a:ext cx="2120223" cy="235673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dirty="0" smtClean="0"/>
              <a:t>Советы  </a:t>
            </a:r>
            <a:r>
              <a:rPr lang="ru-RU" sz="3600" b="1" dirty="0"/>
              <a:t>участникам турнира: 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75856" y="1935480"/>
            <a:ext cx="5760640" cy="4085808"/>
          </a:xfrm>
        </p:spPr>
        <p:txBody>
          <a:bodyPr>
            <a:normAutofit fontScale="77500" lnSpcReduction="2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- </a:t>
            </a:r>
            <a:r>
              <a:rPr lang="ru-RU" sz="3600" b="1" dirty="0">
                <a:solidFill>
                  <a:srgbClr val="002060"/>
                </a:solidFill>
              </a:rPr>
              <a:t>Не говори  гоп, пока не перепрыгнешь.</a:t>
            </a:r>
          </a:p>
          <a:p>
            <a:r>
              <a:rPr lang="ru-RU" sz="3600" b="1" dirty="0">
                <a:solidFill>
                  <a:srgbClr val="002060"/>
                </a:solidFill>
              </a:rPr>
              <a:t>- Звону много, а толку мало.</a:t>
            </a:r>
          </a:p>
          <a:p>
            <a:r>
              <a:rPr lang="ru-RU" sz="3600" b="1" dirty="0">
                <a:solidFill>
                  <a:srgbClr val="002060"/>
                </a:solidFill>
              </a:rPr>
              <a:t>- Ум и сердце в работу вложи,</a:t>
            </a:r>
          </a:p>
          <a:p>
            <a:r>
              <a:rPr lang="ru-RU" sz="3600" b="1" dirty="0">
                <a:solidFill>
                  <a:srgbClr val="002060"/>
                </a:solidFill>
              </a:rPr>
              <a:t>Каждой секундой в труде дорожи.</a:t>
            </a:r>
          </a:p>
          <a:p>
            <a:r>
              <a:rPr lang="ru-RU" sz="3600" b="1" dirty="0">
                <a:solidFill>
                  <a:srgbClr val="002060"/>
                </a:solidFill>
              </a:rPr>
              <a:t>- Не спеши языком, торопись делом.</a:t>
            </a:r>
          </a:p>
          <a:p>
            <a:endParaRPr lang="ru-RU" dirty="0"/>
          </a:p>
        </p:txBody>
      </p:sp>
      <p:pic>
        <p:nvPicPr>
          <p:cNvPr id="2050" name="Picture 2" descr="http://owlthingsconsidered.org/wp-content/uploads/2017/05/ThinkstockPhotos-519319180-Smart-Ow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24944"/>
            <a:ext cx="2658423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175995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         1-й конкурс «Разминка».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4" descr="MCj04244660000[1]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 flipH="1">
            <a:off x="1331640" y="4735512"/>
            <a:ext cx="1974850" cy="1698625"/>
          </a:xfrm>
          <a:noFill/>
          <a:ln/>
        </p:spPr>
      </p:pic>
      <p:pic>
        <p:nvPicPr>
          <p:cNvPr id="5" name="Picture 7" descr="MCj0424468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4735512"/>
            <a:ext cx="2125688" cy="186184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355976" y="1997839"/>
            <a:ext cx="403244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 </a:t>
            </a:r>
            <a:r>
              <a:rPr lang="ru-RU" sz="2800" b="1" i="1" dirty="0" smtClean="0">
                <a:solidFill>
                  <a:srgbClr val="002060"/>
                </a:solidFill>
              </a:rPr>
              <a:t>Язык – инструмент,</a:t>
            </a:r>
            <a:br>
              <a:rPr lang="ru-RU" sz="2800" b="1" i="1" dirty="0" smtClean="0">
                <a:solidFill>
                  <a:srgbClr val="002060"/>
                </a:solidFill>
              </a:rPr>
            </a:br>
            <a:r>
              <a:rPr lang="ru-RU" sz="2800" b="1" i="1" dirty="0" smtClean="0">
                <a:solidFill>
                  <a:srgbClr val="002060"/>
                </a:solidFill>
              </a:rPr>
              <a:t>           необходимо хорошо знать его, </a:t>
            </a:r>
            <a:br>
              <a:rPr lang="ru-RU" sz="2800" b="1" i="1" dirty="0" smtClean="0">
                <a:solidFill>
                  <a:srgbClr val="002060"/>
                </a:solidFill>
              </a:rPr>
            </a:br>
            <a:r>
              <a:rPr lang="ru-RU" sz="2800" b="1" i="1" dirty="0" smtClean="0">
                <a:solidFill>
                  <a:srgbClr val="002060"/>
                </a:solidFill>
              </a:rPr>
              <a:t>хорошо им владеть</a:t>
            </a:r>
            <a:r>
              <a:rPr lang="ru-RU" sz="2000" b="1" i="1" dirty="0" smtClean="0">
                <a:solidFill>
                  <a:srgbClr val="002060"/>
                </a:solidFill>
              </a:rPr>
              <a:t>.</a:t>
            </a:r>
            <a:br>
              <a:rPr lang="ru-RU" sz="2000" b="1" i="1" dirty="0" smtClean="0">
                <a:solidFill>
                  <a:srgbClr val="002060"/>
                </a:solidFill>
              </a:rPr>
            </a:br>
            <a:r>
              <a:rPr lang="ru-RU" sz="2000" b="1" i="1" dirty="0" smtClean="0">
                <a:solidFill>
                  <a:srgbClr val="002060"/>
                </a:solidFill>
              </a:rPr>
              <a:t>                                                                         А. М. Горький</a:t>
            </a:r>
            <a:r>
              <a:rPr lang="ru-RU" sz="4000" b="1" dirty="0" smtClean="0">
                <a:solidFill>
                  <a:srgbClr val="002060"/>
                </a:solidFill>
              </a:rPr>
              <a:t> </a:t>
            </a:r>
            <a:br>
              <a:rPr lang="ru-RU" sz="4000" b="1" dirty="0" smtClean="0">
                <a:solidFill>
                  <a:srgbClr val="002060"/>
                </a:solidFill>
              </a:rPr>
            </a:b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75588"/>
            <a:ext cx="3816424" cy="3161524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363272" cy="108012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2-ой конкурс «Объясни толкование слов …?»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3970784" cy="3165099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/>
              <a:t>выступающая из стены здания площадка с перилами;</a:t>
            </a:r>
          </a:p>
          <a:p>
            <a:r>
              <a:rPr lang="ru-RU" b="1" dirty="0" smtClean="0"/>
              <a:t>единица измерения температуры;</a:t>
            </a:r>
          </a:p>
          <a:p>
            <a:r>
              <a:rPr lang="ru-RU" b="1" dirty="0" smtClean="0"/>
              <a:t>твердые частицы, находящиеся в жидкости и осаждающиеся на дне.</a:t>
            </a:r>
          </a:p>
          <a:p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3741163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b="1" dirty="0" smtClean="0"/>
              <a:t>верхний ярус в зрительном зале;</a:t>
            </a:r>
          </a:p>
          <a:p>
            <a:r>
              <a:rPr lang="ru-RU" b="1" dirty="0" smtClean="0"/>
              <a:t>единица измерения дуг и углов;</a:t>
            </a:r>
          </a:p>
          <a:p>
            <a:r>
              <a:rPr lang="ru-RU" b="1" dirty="0" smtClean="0"/>
              <a:t>тяжелое чувство, остающееся после чего –</a:t>
            </a:r>
            <a:r>
              <a:rPr lang="ru-RU" b="1" dirty="0" err="1" smtClean="0"/>
              <a:t>нибудь</a:t>
            </a:r>
            <a:r>
              <a:rPr lang="ru-RU" b="1" dirty="0" smtClean="0"/>
              <a:t>;</a:t>
            </a:r>
          </a:p>
          <a:p>
            <a:r>
              <a:rPr lang="ru-RU" sz="6900" b="1" i="1" dirty="0">
                <a:solidFill>
                  <a:srgbClr val="FF0000"/>
                </a:solidFill>
              </a:rPr>
              <a:t>Балкон</a:t>
            </a:r>
          </a:p>
          <a:p>
            <a:r>
              <a:rPr lang="ru-RU" sz="6900" b="1" i="1" dirty="0" smtClean="0">
                <a:solidFill>
                  <a:srgbClr val="FF0000"/>
                </a:solidFill>
              </a:rPr>
              <a:t>Градус</a:t>
            </a:r>
          </a:p>
          <a:p>
            <a:r>
              <a:rPr lang="ru-RU" sz="6300" b="1" i="1" dirty="0" smtClean="0">
                <a:solidFill>
                  <a:srgbClr val="FF0000"/>
                </a:solidFill>
              </a:rPr>
              <a:t>Осадок</a:t>
            </a:r>
          </a:p>
          <a:p>
            <a:pPr lvl="0"/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6097" y="30395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5400" b="1" dirty="0"/>
              <a:t>2-ой конкурс </a:t>
            </a:r>
            <a:r>
              <a:rPr lang="ru-RU" sz="5400" b="1" dirty="0" smtClean="0"/>
              <a:t>«Подбери </a:t>
            </a:r>
            <a:r>
              <a:rPr lang="ru-RU" sz="5400" b="1" dirty="0"/>
              <a:t>толкование слов …?»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889" y="1446957"/>
            <a:ext cx="1714945" cy="2880320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95" y="1535728"/>
            <a:ext cx="2520280" cy="21602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95" y="4063151"/>
            <a:ext cx="3115422" cy="25770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137" y="1595784"/>
            <a:ext cx="2304256" cy="204012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244" y="3635912"/>
            <a:ext cx="1862559" cy="259228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947" y="4313880"/>
            <a:ext cx="1760352" cy="242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17237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3727</TotalTime>
  <Words>320</Words>
  <Application>Microsoft Office PowerPoint</Application>
  <PresentationFormat>Экран (4:3)</PresentationFormat>
  <Paragraphs>67</Paragraphs>
  <Slides>19</Slides>
  <Notes>1</Notes>
  <HiddenSlides>0</HiddenSlides>
  <MMClips>3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Calibri</vt:lpstr>
      <vt:lpstr>Constantia</vt:lpstr>
      <vt:lpstr>Times New Roman</vt:lpstr>
      <vt:lpstr>Wingdings 2</vt:lpstr>
      <vt:lpstr>Поток</vt:lpstr>
      <vt:lpstr>Презентация PowerPoint</vt:lpstr>
      <vt:lpstr>    Его величество –  РУССКИЙ ЯЗЫК</vt:lpstr>
      <vt:lpstr>«Русский язык- настоящий, сильный, где нужно -  строгий, серьёзный, а где страстный, бойкий и живой.»                                 Л.Н.Толстой </vt:lpstr>
      <vt:lpstr>Тур «Защита своей команды».</vt:lpstr>
      <vt:lpstr>                 </vt:lpstr>
      <vt:lpstr>     Советы  участникам турнира:  </vt:lpstr>
      <vt:lpstr>         1-й конкурс «Разминка».  </vt:lpstr>
      <vt:lpstr>2-ой конкурс «Объясни толкование слов …?»</vt:lpstr>
      <vt:lpstr>2-ой конкурс «Подбери толкование слов …?»</vt:lpstr>
      <vt:lpstr>«Человек нашёл слово для всего, что обнаружено им во Вселенной»               С.Я.Маршак  </vt:lpstr>
      <vt:lpstr>3-ой конкурс</vt:lpstr>
      <vt:lpstr>«Нет слова, которое так  бойко вырвалось бы из-под самого сердца, как метко сказанное русское слово!»                                  Н.В.Гоголь</vt:lpstr>
      <vt:lpstr>4-ый конкурс «Меткое слово»</vt:lpstr>
      <vt:lpstr>Презентация PowerPoint</vt:lpstr>
      <vt:lpstr>Презентация PowerPoint</vt:lpstr>
      <vt:lpstr>Презентация PowerPoint</vt:lpstr>
      <vt:lpstr>                                  </vt:lpstr>
      <vt:lpstr>Сценка «НЕСУРАЗНЫЕ ВЕЩИ».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Орлы в клетках не сидят</dc:creator>
  <cp:lastModifiedBy>Орлы в клетках не сидят</cp:lastModifiedBy>
  <cp:revision>86</cp:revision>
  <dcterms:modified xsi:type="dcterms:W3CDTF">2023-12-23T16:28:37Z</dcterms:modified>
</cp:coreProperties>
</file>