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2" r:id="rId3"/>
    <p:sldId id="262" r:id="rId4"/>
    <p:sldId id="274" r:id="rId5"/>
    <p:sldId id="287" r:id="rId6"/>
    <p:sldId id="258" r:id="rId7"/>
    <p:sldId id="260" r:id="rId8"/>
    <p:sldId id="266" r:id="rId9"/>
    <p:sldId id="267" r:id="rId10"/>
    <p:sldId id="264" r:id="rId11"/>
    <p:sldId id="278" r:id="rId12"/>
    <p:sldId id="277" r:id="rId13"/>
    <p:sldId id="265" r:id="rId14"/>
    <p:sldId id="259" r:id="rId15"/>
    <p:sldId id="261" r:id="rId16"/>
    <p:sldId id="280" r:id="rId17"/>
    <p:sldId id="28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51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73" autoAdjust="0"/>
    <p:restoredTop sz="94667" autoAdjust="0"/>
  </p:normalViewPr>
  <p:slideViewPr>
    <p:cSldViewPr snapToGrid="0">
      <p:cViewPr varScale="1">
        <p:scale>
          <a:sx n="107" d="100"/>
          <a:sy n="107" d="100"/>
        </p:scale>
        <p:origin x="-38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 smtClean="0">
                <a:solidFill>
                  <a:srgbClr val="38512F"/>
                </a:solidFill>
                <a:latin typeface="+mj-lt"/>
                <a:cs typeface="Times New Roman" panose="02020603050405020304" pitchFamily="18" charset="0"/>
              </a:rPr>
              <a:t>Анкетирование</a:t>
            </a:r>
            <a:r>
              <a:rPr lang="ru-RU" sz="3200" baseline="0" dirty="0" smtClean="0">
                <a:solidFill>
                  <a:srgbClr val="38512F"/>
                </a:solidFill>
                <a:latin typeface="+mj-lt"/>
                <a:cs typeface="Times New Roman" panose="02020603050405020304" pitchFamily="18" charset="0"/>
              </a:rPr>
              <a:t> в сентябре</a:t>
            </a:r>
            <a:endParaRPr lang="ru-RU" sz="3200" dirty="0">
              <a:solidFill>
                <a:srgbClr val="38512F"/>
              </a:solidFill>
              <a:latin typeface="+mj-lt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968437500000000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22561843832021"/>
          <c:y val="8.1601924759405073E-2"/>
          <c:w val="0.52704757217847764"/>
          <c:h val="0.80042257217847779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Всегда ли вы бережно относитесь к природе?</c:v>
                </c:pt>
                <c:pt idx="1">
                  <c:v>Знаете ли вы, как вести себя на природе?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41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Всегда ли вы бережно относитесь к природе?</c:v>
                </c:pt>
                <c:pt idx="1">
                  <c:v>Знаете ли вы, как вести себя на природе?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54</c:v>
                </c:pt>
                <c:pt idx="1">
                  <c:v>59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Всегда ли вы бережно относитесь к природе?</c:v>
                </c:pt>
                <c:pt idx="1">
                  <c:v>Знаете ли вы, как вести себя на природе? </c:v>
                </c:pt>
              </c:strCache>
            </c:strRef>
          </c:cat>
          <c:val>
            <c:numRef>
              <c:f>Лист1!$D$2:$D$3</c:f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126210048"/>
        <c:axId val="126211584"/>
        <c:axId val="0"/>
      </c:bar3DChart>
      <c:catAx>
        <c:axId val="126210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6211584"/>
        <c:crosses val="autoZero"/>
        <c:auto val="1"/>
        <c:lblAlgn val="ctr"/>
        <c:lblOffset val="100"/>
        <c:noMultiLvlLbl val="0"/>
      </c:catAx>
      <c:valAx>
        <c:axId val="126211584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621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31876042578011082"/>
          <c:w val="0.11752459378132488"/>
          <c:h val="0.22781013714620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dirty="0" smtClean="0">
                <a:solidFill>
                  <a:srgbClr val="38512F"/>
                </a:solidFill>
                <a:latin typeface="+mj-lt"/>
                <a:cs typeface="Times New Roman" panose="02020603050405020304" pitchFamily="18" charset="0"/>
              </a:rPr>
              <a:t>Анкетирование</a:t>
            </a:r>
            <a:r>
              <a:rPr lang="ru-RU" sz="3200" baseline="0" dirty="0" smtClean="0">
                <a:solidFill>
                  <a:srgbClr val="38512F"/>
                </a:solidFill>
                <a:latin typeface="+mj-lt"/>
                <a:cs typeface="Times New Roman" panose="02020603050405020304" pitchFamily="18" charset="0"/>
              </a:rPr>
              <a:t> в сентябре</a:t>
            </a:r>
            <a:endParaRPr lang="ru-RU" sz="3200" dirty="0">
              <a:solidFill>
                <a:srgbClr val="38512F"/>
              </a:solidFill>
              <a:latin typeface="+mj-lt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знаю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Куда нужно позвонить в первую очередь, если увидел(а) пожар?</c:v>
                </c:pt>
                <c:pt idx="1">
                  <c:v>Что надо делать, чтобы было меньше лесных пожаров?</c:v>
                </c:pt>
                <c:pt idx="2">
                  <c:v>Куда нужно позвонить в первую очередь, если заблудились?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9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правильно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Куда нужно позвонить в первую очередь, если увидел(а) пожар?</c:v>
                </c:pt>
                <c:pt idx="1">
                  <c:v>Что надо делать, чтобы было меньше лесных пожаров?</c:v>
                </c:pt>
                <c:pt idx="2">
                  <c:v>Куда нужно позвонить в первую очередь, если заблудились?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</c:v>
                </c:pt>
                <c:pt idx="1">
                  <c:v>54</c:v>
                </c:pt>
                <c:pt idx="2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правильно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Куда нужно позвонить в первую очередь, если увидел(а) пожар?</c:v>
                </c:pt>
                <c:pt idx="1">
                  <c:v>Что надо делать, чтобы было меньше лесных пожаров?</c:v>
                </c:pt>
                <c:pt idx="2">
                  <c:v>Куда нужно позвонить в первую очередь, если заблудились?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37</c:v>
                </c:pt>
                <c:pt idx="2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shape val="box"/>
        <c:axId val="128452864"/>
        <c:axId val="128462848"/>
        <c:axId val="0"/>
      </c:bar3DChart>
      <c:catAx>
        <c:axId val="128452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462848"/>
        <c:crosses val="autoZero"/>
        <c:auto val="1"/>
        <c:lblAlgn val="ctr"/>
        <c:lblOffset val="100"/>
        <c:noMultiLvlLbl val="0"/>
      </c:catAx>
      <c:valAx>
        <c:axId val="12846284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45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b="1" i="0" baseline="0" dirty="0" smtClean="0">
                <a:solidFill>
                  <a:srgbClr val="38512F"/>
                </a:solidFill>
                <a:effectLst/>
                <a:latin typeface="+mj-lt"/>
                <a:cs typeface="Times New Roman" panose="02020603050405020304" pitchFamily="18" charset="0"/>
              </a:rPr>
              <a:t>Анкетирование после мероприятий</a:t>
            </a:r>
          </a:p>
        </c:rich>
      </c:tx>
      <c:layout>
        <c:manualLayout>
          <c:xMode val="edge"/>
          <c:yMode val="edge"/>
          <c:x val="0.25467702220119931"/>
          <c:y val="1.111111111111111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3874175186530118"/>
          <c:y val="0.13577763196267134"/>
          <c:w val="0.54062578253164228"/>
          <c:h val="0.77602274715660546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Всегда ли вы бережно относитесь к природе?</c:v>
                </c:pt>
                <c:pt idx="1">
                  <c:v>Знаете ли вы, как вести себя на природе?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</c:v>
                </c:pt>
                <c:pt idx="1">
                  <c:v>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Всегда ли вы бережно относитесь к природе?</c:v>
                </c:pt>
                <c:pt idx="1">
                  <c:v>Знаете ли вы, как вести себя на природе?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23</c:v>
                </c:pt>
                <c:pt idx="1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Всегда ли вы бережно относитесь к природе?</c:v>
                </c:pt>
                <c:pt idx="1">
                  <c:v>Знаете ли вы, как вести себя на природе? </c:v>
                </c:pt>
              </c:strCache>
            </c:strRef>
          </c:cat>
          <c:val>
            <c:numRef>
              <c:f>Лист1!$D$2:$D$3</c:f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shape val="box"/>
        <c:axId val="128330752"/>
        <c:axId val="128348928"/>
        <c:axId val="0"/>
      </c:bar3DChart>
      <c:catAx>
        <c:axId val="128330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8348928"/>
        <c:crosses val="autoZero"/>
        <c:auto val="1"/>
        <c:lblAlgn val="ctr"/>
        <c:lblOffset val="100"/>
        <c:noMultiLvlLbl val="0"/>
      </c:catAx>
      <c:valAx>
        <c:axId val="128348928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33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38357516992783058"/>
          <c:w val="0.11752459378132488"/>
          <c:h val="0.227810137146207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b="1" i="0" baseline="0" dirty="0" smtClean="0">
                <a:solidFill>
                  <a:srgbClr val="38512F"/>
                </a:solidFill>
                <a:effectLst/>
                <a:latin typeface="+mj-lt"/>
                <a:cs typeface="Times New Roman" panose="02020603050405020304" pitchFamily="18" charset="0"/>
              </a:rPr>
              <a:t>Анкетирование после всех мероприятий</a:t>
            </a:r>
            <a:endParaRPr lang="ru-RU" sz="3600" dirty="0">
              <a:solidFill>
                <a:srgbClr val="38512F"/>
              </a:solidFill>
              <a:effectLst/>
              <a:latin typeface="+mj-lt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не знаю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Куда нужно позвонить в первую очередь, если увидел(а) пожар?</c:v>
                </c:pt>
                <c:pt idx="1">
                  <c:v>Что надо делать, чтобы было меньше лесных пожаров?</c:v>
                </c:pt>
                <c:pt idx="2">
                  <c:v>Куда нужно позвонить в первую очередь, если заблудились?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 правильно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Куда нужно позвонить в первую очередь, если увидел(а) пожар?</c:v>
                </c:pt>
                <c:pt idx="1">
                  <c:v>Что надо делать, чтобы было меньше лесных пожаров?</c:v>
                </c:pt>
                <c:pt idx="2">
                  <c:v>Куда нужно позвонить в первую очередь, если заблудились?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</c:v>
                </c:pt>
                <c:pt idx="1">
                  <c:v>23</c:v>
                </c:pt>
                <c:pt idx="2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правильно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Куда нужно позвонить в первую очередь, если увидел(а) пожар?</c:v>
                </c:pt>
                <c:pt idx="1">
                  <c:v>Что надо делать, чтобы было меньше лесных пожаров?</c:v>
                </c:pt>
                <c:pt idx="2">
                  <c:v>Куда нужно позвонить в первую очередь, если заблудились?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68</c:v>
                </c:pt>
                <c:pt idx="1">
                  <c:v>77</c:v>
                </c:pt>
                <c:pt idx="2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shape val="box"/>
        <c:axId val="177161728"/>
        <c:axId val="177163264"/>
        <c:axId val="0"/>
      </c:bar3DChart>
      <c:catAx>
        <c:axId val="177161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77163264"/>
        <c:crosses val="autoZero"/>
        <c:auto val="1"/>
        <c:lblAlgn val="ctr"/>
        <c:lblOffset val="100"/>
        <c:noMultiLvlLbl val="0"/>
      </c:catAx>
      <c:valAx>
        <c:axId val="177163264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7161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972A8-24E7-4470-BE33-82D7A4C821F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E4854-CB6F-46CF-8C1F-D25895FB15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0800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C922D-9CA8-4686-9A4F-4C781F47952E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75000-2DB4-4D87-AAD6-6FAE50F7B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6988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75000-2DB4-4D87-AAD6-6FAE50F7B83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65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8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75000-2DB4-4D87-AAD6-6FAE50F7B83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41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773F3-CBFD-4808-B5CA-2BFCB0186432}" type="datetime1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21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D39F-8BF0-4503-AE52-83FA8FF85065}" type="datetime1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713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4FADC-0372-42B4-9B17-E2FE2BE8EC59}" type="datetime1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70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13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B3CEE-CF9C-4EA3-8080-E97CEE8F1B3F}" type="datetime1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88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F41AF-7586-4322-A248-805C4C4EA12D}" type="datetime1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18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AB68B-52FD-4DE0-A016-666FB80824D9}" type="datetime1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31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5999D-6250-41F2-A134-AD5E3E5BEB63}" type="datetime1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08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E60AF-4E06-4DA7-A059-F771F71D62E7}" type="datetime1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0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36736-0787-4861-BB3F-9F8216274005}" type="datetime1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41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057A-E559-488F-973F-34AFA0DDC117}" type="datetime1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56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B1C5-6FE8-411E-BA78-6D6475055B05}" type="datetime1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706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0C9EB-74DC-494B-9186-893EE4BAD13E}" type="datetime1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448E6-BE46-4BE0-8E23-7B0935B30F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90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coportal.ru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i-igrushki.ru/upload/medialibrary/7a8/dm3kdbb8fitv5avocm2umzhm2yroytsz.jpg" TargetMode="External"/><Relationship Id="rId4" Type="http://schemas.openxmlformats.org/officeDocument/2006/relationships/hyperlink" Target="https://img2.akspic.ru/attachments/originals/8/5/3/3/0/103358-priroda-pustynya-nebo-lug-rastitelnost-4321x2882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67451" y="12859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24548" y="2427476"/>
            <a:ext cx="7367452" cy="1335930"/>
          </a:xfrm>
        </p:spPr>
        <p:txBody>
          <a:bodyPr>
            <a:normAutofit fontScale="90000"/>
          </a:bodyPr>
          <a:lstStyle/>
          <a:p>
            <a:r>
              <a:rPr lang="ru-RU" sz="7200" b="1" dirty="0" smtClean="0">
                <a:solidFill>
                  <a:srgbClr val="3851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«Наш лес – наше богатство»</a:t>
            </a:r>
            <a:endParaRPr lang="ru-RU" sz="7200" b="1" dirty="0">
              <a:solidFill>
                <a:srgbClr val="3851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43981" y="4815019"/>
            <a:ext cx="7128587" cy="1655762"/>
          </a:xfrm>
        </p:spPr>
        <p:txBody>
          <a:bodyPr>
            <a:noAutofit/>
          </a:bodyPr>
          <a:lstStyle/>
          <a:p>
            <a:pPr lvl="0" algn="r"/>
            <a:r>
              <a:rPr lang="ru-RU" sz="1400" dirty="0">
                <a:cs typeface="Times New Roman" pitchFamily="18" charset="0"/>
              </a:rPr>
              <a:t>Автор: </a:t>
            </a:r>
            <a:r>
              <a:rPr lang="ru-RU" sz="1400" dirty="0" smtClean="0">
                <a:cs typeface="Times New Roman" pitchFamily="18" charset="0"/>
              </a:rPr>
              <a:t>Коношанова Таисия 10 А класса </a:t>
            </a:r>
          </a:p>
          <a:p>
            <a:pPr lvl="0" algn="r"/>
            <a:r>
              <a:rPr lang="ru-RU" sz="1400" dirty="0" err="1" smtClean="0">
                <a:cs typeface="Times New Roman" pitchFamily="18" charset="0"/>
              </a:rPr>
              <a:t>Жигаловской</a:t>
            </a:r>
            <a:r>
              <a:rPr lang="ru-RU" sz="1400" dirty="0" smtClean="0">
                <a:cs typeface="Times New Roman" pitchFamily="18" charset="0"/>
              </a:rPr>
              <a:t> СОШ №1</a:t>
            </a:r>
          </a:p>
          <a:p>
            <a:pPr lvl="0" algn="r"/>
            <a:r>
              <a:rPr lang="ru-RU" sz="1400" dirty="0" smtClean="0">
                <a:cs typeface="Times New Roman" pitchFamily="18" charset="0"/>
              </a:rPr>
              <a:t>Руководитель </a:t>
            </a:r>
            <a:r>
              <a:rPr lang="ru-RU" sz="1400" dirty="0">
                <a:cs typeface="Times New Roman" pitchFamily="18" charset="0"/>
              </a:rPr>
              <a:t>проекта: </a:t>
            </a:r>
            <a:r>
              <a:rPr lang="ru-RU" sz="1400" dirty="0" smtClean="0">
                <a:cs typeface="Times New Roman" pitchFamily="18" charset="0"/>
              </a:rPr>
              <a:t>Мулягина Елена Арсеньевна, </a:t>
            </a:r>
          </a:p>
          <a:p>
            <a:pPr lvl="0" algn="r"/>
            <a:r>
              <a:rPr lang="ru-RU" sz="1400" dirty="0" smtClean="0">
                <a:cs typeface="Times New Roman" pitchFamily="18" charset="0"/>
              </a:rPr>
              <a:t>учитель технологии и ОБЖ</a:t>
            </a:r>
            <a:endParaRPr lang="ru-RU" sz="1400" dirty="0">
              <a:cs typeface="Times New Roman" pitchFamily="18" charset="0"/>
            </a:endParaRPr>
          </a:p>
          <a:p>
            <a:r>
              <a:rPr lang="ru-RU" dirty="0" smtClean="0">
                <a:cs typeface="Times New Roman" panose="02020603050405020304" pitchFamily="18" charset="0"/>
              </a:rPr>
              <a:t>2023 г</a:t>
            </a:r>
            <a:endParaRPr lang="ru-RU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7647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38512F"/>
                </a:solidFill>
                <a:cs typeface="Times New Roman" pitchFamily="18" charset="0"/>
              </a:rPr>
              <a:t>Акция «</a:t>
            </a:r>
            <a:r>
              <a:rPr lang="ru-RU" sz="3200" dirty="0">
                <a:solidFill>
                  <a:srgbClr val="38512F"/>
                </a:solidFill>
                <a:cs typeface="Times New Roman" pitchFamily="18" charset="0"/>
              </a:rPr>
              <a:t>Чистая река- чистые берега!</a:t>
            </a:r>
            <a:r>
              <a:rPr lang="ru-RU" sz="3200" b="1" dirty="0">
                <a:solidFill>
                  <a:srgbClr val="38512F"/>
                </a:solidFill>
                <a:cs typeface="Times New Roman" pitchFamily="18" charset="0"/>
              </a:rPr>
              <a:t>»</a:t>
            </a:r>
          </a:p>
        </p:txBody>
      </p:sp>
      <p:pic>
        <p:nvPicPr>
          <p:cNvPr id="10242" name="Picture 2" descr="E:\лес наша работа\уборка\be77394d-41b9-483f-8393-638021fcb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0289" y="3922218"/>
            <a:ext cx="4672519" cy="2628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E:\лес наша работа\уборка\cf414b1c-85ba-4b1e-993e-0d7e4be6f6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586" y="764704"/>
            <a:ext cx="4929222" cy="277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E:\лес наша работа\уборка\d4d590db-b948-45b1-97b1-ef9bfcf5a6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797" y="1606692"/>
            <a:ext cx="4248472" cy="2299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E:\лес наша работа\уборка\d8265292-5f64-419e-95a6-ef5ebb9ccf42.jpg"/>
          <p:cNvPicPr>
            <a:picLocks noChangeAspect="1" noChangeArrowheads="1"/>
          </p:cNvPicPr>
          <p:nvPr/>
        </p:nvPicPr>
        <p:blipFill>
          <a:blip r:embed="rId5" cstate="print"/>
          <a:srcRect b="20311"/>
          <a:stretch>
            <a:fillRect/>
          </a:stretch>
        </p:blipFill>
        <p:spPr bwMode="auto">
          <a:xfrm>
            <a:off x="8472265" y="3698869"/>
            <a:ext cx="2072271" cy="293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 descr="C:\Users\start\Pictures\2023-07-13 перенос\перенос 187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4565" y="4442824"/>
            <a:ext cx="2296267" cy="129046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88797" y="636065"/>
            <a:ext cx="3096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38512F"/>
                </a:solidFill>
                <a:cs typeface="Times New Roman" pitchFamily="18" charset="0"/>
              </a:rPr>
              <a:t>Жигалово мы обожаем,</a:t>
            </a:r>
            <a:br>
              <a:rPr lang="ru-RU" sz="1400" b="1" dirty="0">
                <a:solidFill>
                  <a:srgbClr val="38512F"/>
                </a:solidFill>
                <a:cs typeface="Times New Roman" pitchFamily="18" charset="0"/>
              </a:rPr>
            </a:br>
            <a:r>
              <a:rPr lang="ru-RU" sz="1400" b="1" dirty="0">
                <a:solidFill>
                  <a:srgbClr val="38512F"/>
                </a:solidFill>
                <a:cs typeface="Times New Roman" pitchFamily="18" charset="0"/>
              </a:rPr>
              <a:t>Жить мы в чистоте желаем!</a:t>
            </a:r>
            <a:br>
              <a:rPr lang="ru-RU" sz="1400" b="1" dirty="0">
                <a:solidFill>
                  <a:srgbClr val="38512F"/>
                </a:solidFill>
                <a:cs typeface="Times New Roman" pitchFamily="18" charset="0"/>
              </a:rPr>
            </a:br>
            <a:r>
              <a:rPr lang="ru-RU" sz="1400" b="1" dirty="0">
                <a:solidFill>
                  <a:srgbClr val="38512F"/>
                </a:solidFill>
                <a:cs typeface="Times New Roman" pitchFamily="18" charset="0"/>
              </a:rPr>
              <a:t>Парки все мы подметём,</a:t>
            </a:r>
            <a:br>
              <a:rPr lang="ru-RU" sz="1400" b="1" dirty="0">
                <a:solidFill>
                  <a:srgbClr val="38512F"/>
                </a:solidFill>
                <a:cs typeface="Times New Roman" pitchFamily="18" charset="0"/>
              </a:rPr>
            </a:br>
            <a:r>
              <a:rPr lang="ru-RU" sz="1400" b="1" dirty="0">
                <a:solidFill>
                  <a:srgbClr val="38512F"/>
                </a:solidFill>
                <a:cs typeface="Times New Roman" pitchFamily="18" charset="0"/>
              </a:rPr>
              <a:t>На субботник все идем!</a:t>
            </a:r>
          </a:p>
        </p:txBody>
      </p:sp>
    </p:spTree>
    <p:extLst>
      <p:ext uri="{BB962C8B-B14F-4D97-AF65-F5344CB8AC3E}">
        <p14:creationId xmlns:p14="http://schemas.microsoft.com/office/powerpoint/2010/main" val="337464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1868" t="10933" r="6434" b="10133"/>
          <a:stretch/>
        </p:blipFill>
        <p:spPr>
          <a:xfrm rot="10800000">
            <a:off x="8902644" y="152835"/>
            <a:ext cx="3048000" cy="2208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597" t="6588" r="6335" b="13344"/>
          <a:stretch/>
        </p:blipFill>
        <p:spPr>
          <a:xfrm>
            <a:off x="3140473" y="2203931"/>
            <a:ext cx="2840736" cy="2130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11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57274" y="866601"/>
            <a:ext cx="54104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38512F"/>
                </a:solidFill>
                <a:latin typeface="+mj-lt"/>
              </a:rPr>
              <a:t>Акция </a:t>
            </a:r>
            <a:r>
              <a:rPr lang="ru-RU" sz="3200" dirty="0">
                <a:solidFill>
                  <a:srgbClr val="38512F"/>
                </a:solidFill>
                <a:latin typeface="+mj-lt"/>
              </a:rPr>
              <a:t>«Сохраним лес </a:t>
            </a:r>
            <a:r>
              <a:rPr lang="ru-RU" sz="3200" dirty="0" smtClean="0">
                <a:solidFill>
                  <a:srgbClr val="38512F"/>
                </a:solidFill>
                <a:latin typeface="+mj-lt"/>
              </a:rPr>
              <a:t>живым»</a:t>
            </a:r>
          </a:p>
          <a:p>
            <a:pPr algn="ctr"/>
            <a:r>
              <a:rPr lang="ru-RU" sz="3200" dirty="0" smtClean="0">
                <a:solidFill>
                  <a:srgbClr val="38512F"/>
                </a:solidFill>
                <a:latin typeface="+mj-lt"/>
              </a:rPr>
              <a:t>Конкурс листовок </a:t>
            </a:r>
            <a:endParaRPr lang="ru-RU" sz="3200" dirty="0">
              <a:solidFill>
                <a:srgbClr val="38512F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7085" t="8138" r="3414" b="7173"/>
          <a:stretch/>
        </p:blipFill>
        <p:spPr>
          <a:xfrm>
            <a:off x="93707" y="87036"/>
            <a:ext cx="2955573" cy="2097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833" t="9866" r="5466" b="2933"/>
          <a:stretch/>
        </p:blipFill>
        <p:spPr>
          <a:xfrm>
            <a:off x="229884" y="2208355"/>
            <a:ext cx="2822448" cy="2081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8750" t="10000" r="9052" b="7200"/>
          <a:stretch/>
        </p:blipFill>
        <p:spPr>
          <a:xfrm>
            <a:off x="6097707" y="2232033"/>
            <a:ext cx="2737104" cy="2079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3733" t="19600" r="25367" b="33867"/>
          <a:stretch/>
        </p:blipFill>
        <p:spPr>
          <a:xfrm>
            <a:off x="8977258" y="2203931"/>
            <a:ext cx="3048000" cy="2089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6444" t="1911" r="1112" b="1556"/>
          <a:stretch/>
        </p:blipFill>
        <p:spPr>
          <a:xfrm rot="16200000">
            <a:off x="9493085" y="3878573"/>
            <a:ext cx="2116929" cy="294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8195" t="8873" r="8497" b="13114"/>
          <a:stretch/>
        </p:blipFill>
        <p:spPr>
          <a:xfrm rot="16200000">
            <a:off x="17908" y="4589212"/>
            <a:ext cx="2691429" cy="1890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3289" t="7458" r="16489" b="16226"/>
          <a:stretch/>
        </p:blipFill>
        <p:spPr>
          <a:xfrm rot="5400000">
            <a:off x="2177659" y="4600927"/>
            <a:ext cx="2676351" cy="1909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4903" t="4134" r="7453" b="4268"/>
          <a:stretch/>
        </p:blipFill>
        <p:spPr>
          <a:xfrm>
            <a:off x="4722895" y="4217504"/>
            <a:ext cx="1894854" cy="2640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2"/>
          <a:srcRect l="7034" t="5867" r="1766" b="6266"/>
          <a:stretch/>
        </p:blipFill>
        <p:spPr>
          <a:xfrm rot="5400000">
            <a:off x="6529762" y="4537784"/>
            <a:ext cx="2676263" cy="1933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429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46276" y="1105389"/>
            <a:ext cx="7463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38512F"/>
                </a:solidFill>
                <a:latin typeface="+mj-lt"/>
              </a:rPr>
              <a:t>Уборка парка на пришкольной территории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900" y="2643668"/>
            <a:ext cx="3991900" cy="2993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2489" b="12489"/>
          <a:stretch/>
        </p:blipFill>
        <p:spPr>
          <a:xfrm>
            <a:off x="425601" y="164592"/>
            <a:ext cx="2795554" cy="2795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1" y="2645438"/>
            <a:ext cx="3994261" cy="2995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744" y="2643667"/>
            <a:ext cx="3991900" cy="29939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4000" y="-1780032"/>
            <a:ext cx="9144000" cy="1219200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13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55353" y="3117760"/>
            <a:ext cx="748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Мероприятие «Сохраним  природу»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7" y="4050792"/>
            <a:ext cx="4098770" cy="2305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875" y="431306"/>
            <a:ext cx="4560230" cy="2565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663" t="42520" r="-221" b="-295"/>
          <a:stretch/>
        </p:blipFill>
        <p:spPr>
          <a:xfrm>
            <a:off x="307847" y="418860"/>
            <a:ext cx="5539335" cy="2379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27361" t="29589" r="33247" b="17961"/>
          <a:stretch/>
        </p:blipFill>
        <p:spPr>
          <a:xfrm>
            <a:off x="9161498" y="3821796"/>
            <a:ext cx="2469726" cy="24663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-201" t="22400" r="1668" b="13201"/>
          <a:stretch/>
        </p:blipFill>
        <p:spPr>
          <a:xfrm>
            <a:off x="4546802" y="3964620"/>
            <a:ext cx="4474511" cy="2193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7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958020666"/>
              </p:ext>
            </p:extLst>
          </p:nvPr>
        </p:nvGraphicFramePr>
        <p:xfrm>
          <a:off x="435007" y="266329"/>
          <a:ext cx="11508419" cy="6032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68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15</a:t>
            </a:fld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06261978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04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16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95456" y="124287"/>
            <a:ext cx="8469295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Заключение</a:t>
            </a:r>
            <a:r>
              <a:rPr lang="ru-RU" b="1" dirty="0" smtClean="0">
                <a:solidFill>
                  <a:srgbClr val="38512F"/>
                </a:solidFill>
              </a:rPr>
              <a:t>.        </a:t>
            </a:r>
          </a:p>
          <a:p>
            <a:endParaRPr lang="ru-RU" dirty="0" smtClean="0">
              <a:cs typeface="Times New Roman" pitchFamily="18" charset="0"/>
            </a:endParaRPr>
          </a:p>
          <a:p>
            <a:r>
              <a:rPr lang="ru-RU" dirty="0" smtClean="0"/>
              <a:t> </a:t>
            </a:r>
            <a:r>
              <a:rPr lang="ru-RU" sz="2000" dirty="0" smtClean="0">
                <a:cs typeface="Times New Roman" pitchFamily="18" charset="0"/>
              </a:rPr>
              <a:t>Чтобы сохранить удивительный и многообразный мир природы, нужно знать его и любить всем сердцем. Мы все должны приложить совместные усилия, чтобы сохранить его. Данный проект изменил мое мировоззрение. Сейчас мне 16 лет. Пока я просто ученица 10 класса. Я ещё  точно не знаю, какую профессию я выберу. </a:t>
            </a:r>
          </a:p>
          <a:p>
            <a:r>
              <a:rPr lang="ru-RU" sz="2000" dirty="0" smtClean="0">
                <a:cs typeface="Times New Roman" pitchFamily="18" charset="0"/>
              </a:rPr>
              <a:t>Но знаю точно, что не буду равнодушна к  проблемам экологии. Постараюсь  всегда делать добрые поступки, активно участвовать в  актуальных проектах, конкурсах, акциях, убедить людей ценить и беречь нашу природу. </a:t>
            </a:r>
          </a:p>
          <a:p>
            <a:r>
              <a:rPr lang="ru-RU" sz="2000" dirty="0" smtClean="0">
                <a:cs typeface="Times New Roman" pitchFamily="18" charset="0"/>
              </a:rPr>
              <a:t>Я готова изменить свой характер, свои  принципы. Ведь никто не должен оставаться равнодушным к природе. Если хотим  красивой природы вокруг себя, то сначала нужно начать с себя.    </a:t>
            </a:r>
          </a:p>
          <a:p>
            <a:r>
              <a:rPr lang="ru-RU" sz="2000" dirty="0" smtClean="0">
                <a:cs typeface="Times New Roman" pitchFamily="18" charset="0"/>
              </a:rPr>
              <a:t>     Я поняла главное, что любовь к природе – это великое чувство. Оно помогает человеку стать справедливее, великодушнее, </a:t>
            </a:r>
            <a:r>
              <a:rPr lang="ru-RU" sz="2000" dirty="0" err="1" smtClean="0">
                <a:cs typeface="Times New Roman" pitchFamily="18" charset="0"/>
              </a:rPr>
              <a:t>ответственнее</a:t>
            </a:r>
            <a:r>
              <a:rPr lang="ru-RU" sz="2000" dirty="0" smtClean="0">
                <a:cs typeface="Times New Roman" pitchFamily="18" charset="0"/>
              </a:rPr>
              <a:t>.  И тогда мы все вместе сможем спасти нашу планету. Я искренне верю в это и считаю, что многие меня поддержат в этом решении!</a:t>
            </a:r>
            <a:endParaRPr lang="ru-RU" sz="2000" dirty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2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42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17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67478" y="-766522"/>
            <a:ext cx="3026664" cy="12222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7373" y="208004"/>
            <a:ext cx="10786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cs typeface="Times New Roman" pitchFamily="18" charset="0"/>
              </a:rPr>
              <a:t>Список литературы</a:t>
            </a:r>
          </a:p>
          <a:p>
            <a:pPr algn="ctr"/>
            <a:r>
              <a:rPr lang="ru-RU" sz="2000" dirty="0">
                <a:cs typeface="Times New Roman" pitchFamily="18" charset="0"/>
              </a:rPr>
              <a:t>Казанский Ю.А. Введение в экологию. М.: Пресс, </a:t>
            </a:r>
            <a:r>
              <a:rPr lang="ru-RU" sz="2000" dirty="0" smtClean="0">
                <a:cs typeface="Times New Roman" pitchFamily="18" charset="0"/>
              </a:rPr>
              <a:t>2012</a:t>
            </a:r>
          </a:p>
          <a:p>
            <a:pPr algn="ctr"/>
            <a:r>
              <a:rPr lang="ru-RU" sz="2000" dirty="0">
                <a:cs typeface="Times New Roman" pitchFamily="18" charset="0"/>
              </a:rPr>
              <a:t>Митюшкин К.П. Охрана природы. - М.: </a:t>
            </a:r>
            <a:r>
              <a:rPr lang="ru-RU" sz="2000" dirty="0" err="1">
                <a:cs typeface="Times New Roman" pitchFamily="18" charset="0"/>
              </a:rPr>
              <a:t>Агропромиздат</a:t>
            </a:r>
            <a:r>
              <a:rPr lang="ru-RU" sz="2000" dirty="0">
                <a:cs typeface="Times New Roman" pitchFamily="18" charset="0"/>
              </a:rPr>
              <a:t>, </a:t>
            </a:r>
            <a:r>
              <a:rPr lang="ru-RU" sz="2000" dirty="0" smtClean="0">
                <a:cs typeface="Times New Roman" pitchFamily="18" charset="0"/>
              </a:rPr>
              <a:t>2007</a:t>
            </a:r>
          </a:p>
          <a:p>
            <a:pPr algn="ctr"/>
            <a:r>
              <a:rPr lang="en-US" sz="2000" dirty="0">
                <a:cs typeface="Times New Roman" pitchFamily="18" charset="0"/>
                <a:hlinkClick r:id="rId3"/>
              </a:rPr>
              <a:t>http://ecoportal.ru</a:t>
            </a:r>
            <a:r>
              <a:rPr lang="en-US" sz="2000" dirty="0" smtClean="0">
                <a:cs typeface="Times New Roman" pitchFamily="18" charset="0"/>
                <a:hlinkClick r:id="rId3"/>
              </a:rPr>
              <a:t>/</a:t>
            </a:r>
            <a:endParaRPr lang="ru-RU" sz="2000" dirty="0" smtClean="0">
              <a:cs typeface="Times New Roman" pitchFamily="18" charset="0"/>
            </a:endParaRPr>
          </a:p>
          <a:p>
            <a:pPr algn="ctr"/>
            <a:r>
              <a:rPr lang="ru-RU" sz="2000" dirty="0">
                <a:cs typeface="Times New Roman" pitchFamily="18" charset="0"/>
              </a:rPr>
              <a:t> Петров В.В. "Лес и его жизнь", Книга для учащихся, - М., Просвещение, 1986</a:t>
            </a:r>
            <a:r>
              <a:rPr lang="ru-RU" sz="2000" dirty="0" smtClean="0">
                <a:cs typeface="Times New Roman" pitchFamily="18" charset="0"/>
              </a:rPr>
              <a:t>. </a:t>
            </a:r>
          </a:p>
          <a:p>
            <a:pPr algn="ctr"/>
            <a:r>
              <a:rPr lang="ru-RU" sz="2000" dirty="0" smtClean="0">
                <a:cs typeface="Times New Roman" pitchFamily="18" charset="0"/>
              </a:rPr>
              <a:t>Проектная </a:t>
            </a:r>
            <a:r>
              <a:rPr lang="ru-RU" sz="2000" dirty="0">
                <a:cs typeface="Times New Roman" pitchFamily="18" charset="0"/>
              </a:rPr>
              <a:t>деятельность учащихся, </a:t>
            </a:r>
            <a:r>
              <a:rPr lang="ru-RU" sz="2000" dirty="0" err="1">
                <a:cs typeface="Times New Roman" pitchFamily="18" charset="0"/>
              </a:rPr>
              <a:t>Н.А.Лымарева</a:t>
            </a:r>
            <a:r>
              <a:rPr lang="ru-RU" sz="2000" dirty="0">
                <a:cs typeface="Times New Roman" pitchFamily="18" charset="0"/>
              </a:rPr>
              <a:t>, Волгоград, «Учитель», 2007</a:t>
            </a:r>
            <a:r>
              <a:rPr lang="ru-RU" sz="2000" dirty="0" smtClean="0">
                <a:cs typeface="Times New Roman" pitchFamily="18" charset="0"/>
              </a:rPr>
              <a:t>.</a:t>
            </a:r>
          </a:p>
          <a:p>
            <a:pPr algn="ctr"/>
            <a:r>
              <a:rPr lang="ru-RU" sz="2000" dirty="0" smtClean="0"/>
              <a:t> </a:t>
            </a: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img2.akspic.ru/attachments/originals/8/5/3/3/0/103358-priroda-pustynya-nebo-lug-rastitelnost-4321x2882.jpg</a:t>
            </a:r>
            <a:endParaRPr lang="ru-RU" sz="2000" dirty="0" smtClean="0"/>
          </a:p>
          <a:p>
            <a:pPr algn="ctr"/>
            <a:r>
              <a:rPr lang="en-US" sz="2000" dirty="0">
                <a:hlinkClick r:id="rId5"/>
              </a:rPr>
              <a:t>https://</a:t>
            </a:r>
            <a:r>
              <a:rPr lang="en-US" sz="2000" dirty="0" smtClean="0">
                <a:hlinkClick r:id="rId5"/>
              </a:rPr>
              <a:t>www.i-igrushki.ru/upload/medialibrary/7a8/dm3kdbb8fitv5avocm2umzhm2yroytsz.jpg</a:t>
            </a:r>
            <a:endParaRPr lang="ru-RU" sz="2000" dirty="0"/>
          </a:p>
          <a:p>
            <a:pPr algn="ctr"/>
            <a:endParaRPr lang="ru-RU" sz="2000" dirty="0" smtClean="0"/>
          </a:p>
          <a:p>
            <a:pPr algn="ctr"/>
            <a:endParaRPr lang="ru-RU" sz="24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6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-53266"/>
            <a:ext cx="12192000" cy="6964532"/>
          </a:xfrm>
          <a:prstGeom prst="rect">
            <a:avLst/>
          </a:prstGeom>
          <a:solidFill>
            <a:schemeClr val="bg2"/>
          </a:solidFill>
          <a:ln/>
        </p:spPr>
      </p:sp>
      <p:sp>
        <p:nvSpPr>
          <p:cNvPr id="4" name="Text 2"/>
          <p:cNvSpPr/>
          <p:nvPr/>
        </p:nvSpPr>
        <p:spPr>
          <a:xfrm>
            <a:off x="914401" y="319596"/>
            <a:ext cx="10147176" cy="205153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556"/>
              </a:lnSpc>
            </a:pPr>
            <a:r>
              <a:rPr lang="en-US" sz="4400" b="1" dirty="0">
                <a:solidFill>
                  <a:srgbClr val="38512F"/>
                </a:solidFill>
                <a:latin typeface="Times New Roman" pitchFamily="18" charset="0"/>
                <a:ea typeface="Lora" pitchFamily="34" charset="-122"/>
                <a:cs typeface="Times New Roman" pitchFamily="18" charset="0"/>
              </a:rPr>
              <a:t>Значение леса для природы и человека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412741" y="3813670"/>
            <a:ext cx="2492241" cy="6219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2000" b="1" dirty="0">
                <a:solidFill>
                  <a:srgbClr val="38512F"/>
                </a:solidFill>
                <a:latin typeface="Times New Roman" pitchFamily="18" charset="0"/>
                <a:ea typeface="Lora" pitchFamily="34" charset="-122"/>
                <a:cs typeface="Times New Roman" pitchFamily="18" charset="0"/>
              </a:rPr>
              <a:t>Очистка воздуха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976196" y="4586921"/>
            <a:ext cx="3009530" cy="118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332"/>
              </a:lnSpc>
            </a:pPr>
            <a:r>
              <a:rPr lang="en-US" dirty="0">
                <a:solidFill>
                  <a:srgbClr val="3A3630"/>
                </a:solidFill>
                <a:latin typeface="Times New Roman" pitchFamily="18" charset="0"/>
                <a:ea typeface="Source Sans Pro" pitchFamily="34" charset="-122"/>
                <a:cs typeface="Times New Roman" pitchFamily="18" charset="0"/>
              </a:rPr>
              <a:t>Лес поглощает углекислый газ и выделяет кислород, благодаря чему воздух становится чище.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28" y="1581706"/>
            <a:ext cx="3403324" cy="210333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456759" y="3817130"/>
            <a:ext cx="1851620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r>
              <a:rPr lang="en-US" sz="1822" b="1" dirty="0">
                <a:solidFill>
                  <a:srgbClr val="38512F"/>
                </a:solidFill>
                <a:latin typeface="Times New Roman" pitchFamily="18" charset="0"/>
                <a:ea typeface="Lora" pitchFamily="34" charset="-122"/>
                <a:cs typeface="Times New Roman" pitchFamily="18" charset="0"/>
              </a:rPr>
              <a:t>Животный мир</a:t>
            </a:r>
            <a:endParaRPr lang="en-US" sz="1822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199783" y="4468525"/>
            <a:ext cx="2496213" cy="11845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332"/>
              </a:lnSpc>
            </a:pPr>
            <a:r>
              <a:rPr lang="en-US" dirty="0">
                <a:solidFill>
                  <a:srgbClr val="3A3630"/>
                </a:solidFill>
                <a:latin typeface="Times New Roman" pitchFamily="18" charset="0"/>
                <a:ea typeface="Source Sans Pro" pitchFamily="34" charset="-122"/>
                <a:cs typeface="Times New Roman" pitchFamily="18" charset="0"/>
              </a:rPr>
              <a:t>Лес – это дом для богатого животного мира: зайцев, белок, оленей и многих других животных.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032" y="1580901"/>
            <a:ext cx="3367914" cy="208149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185323" y="3813670"/>
            <a:ext cx="1935331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278"/>
              </a:lnSpc>
            </a:pPr>
            <a:r>
              <a:rPr lang="en-US" sz="1822" b="1" dirty="0">
                <a:solidFill>
                  <a:srgbClr val="38512F"/>
                </a:solidFill>
                <a:latin typeface="Times New Roman" pitchFamily="18" charset="0"/>
                <a:ea typeface="Lora" pitchFamily="34" charset="-122"/>
                <a:cs typeface="Times New Roman" pitchFamily="18" charset="0"/>
              </a:rPr>
              <a:t>Ресурсы</a:t>
            </a:r>
            <a:endParaRPr lang="en-US" sz="1822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8812460" y="4667864"/>
            <a:ext cx="2681056" cy="13322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ts val="2332"/>
              </a:lnSpc>
            </a:pPr>
            <a:r>
              <a:rPr lang="en-US" dirty="0">
                <a:solidFill>
                  <a:srgbClr val="3A3630"/>
                </a:solidFill>
                <a:latin typeface="Times New Roman" pitchFamily="18" charset="0"/>
                <a:ea typeface="Source Sans Pro" pitchFamily="34" charset="-122"/>
                <a:cs typeface="Times New Roman" pitchFamily="18" charset="0"/>
              </a:rPr>
              <a:t>Лес дает нам древесину, ягоды, грибы и многие другие полезные ресурсы.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95" y="1559068"/>
            <a:ext cx="3365332" cy="2103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35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9394" y="319596"/>
            <a:ext cx="1138951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anose="02020603050405020304" pitchFamily="18" charset="0"/>
              </a:rPr>
              <a:t>Актуальность: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Земля – наш общий дом, каждый человек, живущий в нём, должен заботливо и бережно относиться к нему, сохраняя все его ценности и богатства. Природа оказывает важное влияние на формирование личности, её умственное, трудовое, нравственное и физическое воспитание. Какими вырастут наши дети – зависит от нас. Мы должны научить детей не только брать, но и заботиться о природе, охранять и приумножать её богатства.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96000"/>
          </a:xfrm>
        </p:spPr>
        <p:txBody>
          <a:bodyPr/>
          <a:lstStyle/>
          <a:p>
            <a:fld id="{081448E6-BE46-4BE0-8E23-7B0935B30F52}" type="slidenum">
              <a:rPr lang="ru-RU" smtClean="0"/>
              <a:t>3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9511" y="2354398"/>
            <a:ext cx="4930171" cy="369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851904" y="604857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 smtClean="0"/>
              <a:t>Источник: </a:t>
            </a:r>
            <a:r>
              <a:rPr lang="en-US" sz="800" dirty="0" smtClean="0"/>
              <a:t>https</a:t>
            </a:r>
            <a:r>
              <a:rPr lang="en-US" sz="800" dirty="0"/>
              <a:t>://www.i-igrushki.ru/upload/medialibrary/7a8/dm3kdbb8fitv5avocm2umzhm2yroytsz.jpg</a:t>
            </a:r>
            <a:endParaRPr lang="ru-RU" sz="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1480" y="604857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dirty="0" smtClean="0"/>
              <a:t>Источник: </a:t>
            </a:r>
            <a:r>
              <a:rPr lang="en-US" sz="800" dirty="0"/>
              <a:t>https://img2.akspic.ru/attachments/originals/8/5/3/3/0/103358-priroda-pustynya-nebo-lug-rastitelnost-4321x2882.jpg</a:t>
            </a:r>
            <a:endParaRPr lang="ru-RU" sz="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2345117"/>
            <a:ext cx="5552410" cy="3703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81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27682" y="605901"/>
            <a:ext cx="8334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cs typeface="Times New Roman" panose="02020603050405020304" pitchFamily="18" charset="0"/>
            </a:endParaRPr>
          </a:p>
          <a:p>
            <a:r>
              <a:rPr lang="ru-RU" sz="2400" b="1" dirty="0"/>
              <a:t>Проблема</a:t>
            </a:r>
            <a:r>
              <a:rPr lang="ru-RU" sz="2400" dirty="0"/>
              <a:t> - низкий уровень экологической культуры, знаний школьников. Отсутствие уважения к окружающей среде своего села, района, края, страны.</a:t>
            </a:r>
          </a:p>
          <a:p>
            <a:endParaRPr lang="ru-RU" sz="2400" dirty="0"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22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Домоводство\Desktop\проекты 23\687d528790f3ef91070e25246531c75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8" t="25207" r="11160" b="17631"/>
          <a:stretch/>
        </p:blipFill>
        <p:spPr bwMode="auto">
          <a:xfrm>
            <a:off x="5749419" y="2991775"/>
            <a:ext cx="2896645" cy="2889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6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10"/>
          <p:cNvSpPr/>
          <p:nvPr/>
        </p:nvSpPr>
        <p:spPr>
          <a:xfrm>
            <a:off x="3767137" y="2665425"/>
            <a:ext cx="393303" cy="393303"/>
          </a:xfrm>
          <a:prstGeom prst="roundRect">
            <a:avLst>
              <a:gd name="adj" fmla="val 13334"/>
            </a:avLst>
          </a:prstGeom>
          <a:solidFill>
            <a:srgbClr val="F6E9D5"/>
          </a:solidFill>
          <a:ln/>
        </p:spPr>
      </p:sp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E4C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60778"/>
          </a:xfrm>
          <a:prstGeom prst="rect">
            <a:avLst/>
          </a:prstGeom>
          <a:solidFill>
            <a:schemeClr val="bg2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8000" cy="686077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456513" y="197583"/>
            <a:ext cx="7814866" cy="10925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3200" b="1" dirty="0">
                <a:latin typeface="+mj-lt"/>
                <a:cs typeface="Times New Roman" pitchFamily="18" charset="0"/>
              </a:rPr>
              <a:t>Цель - </a:t>
            </a:r>
            <a:r>
              <a:rPr lang="ru-RU" sz="3200" dirty="0">
                <a:latin typeface="+mj-lt"/>
                <a:cs typeface="Times New Roman" pitchFamily="18" charset="0"/>
              </a:rPr>
              <a:t>повышение экологической культуры у подростков нашей школы</a:t>
            </a:r>
            <a:r>
              <a:rPr lang="ru-RU" sz="3200" dirty="0" smtClean="0">
                <a:latin typeface="+mj-lt"/>
                <a:cs typeface="Times New Roman" pitchFamily="18" charset="0"/>
              </a:rPr>
              <a:t>.</a:t>
            </a:r>
          </a:p>
          <a:p>
            <a:r>
              <a:rPr lang="ru-RU" sz="3200" b="1" dirty="0" smtClean="0">
                <a:latin typeface="+mj-lt"/>
                <a:cs typeface="Times New Roman" pitchFamily="18" charset="0"/>
              </a:rPr>
              <a:t>Задачи </a:t>
            </a:r>
            <a:endParaRPr lang="ru-RU" sz="32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3963789" y="1965224"/>
            <a:ext cx="21828" cy="4544616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7" name="Shape 4"/>
          <p:cNvSpPr/>
          <p:nvPr/>
        </p:nvSpPr>
        <p:spPr>
          <a:xfrm>
            <a:off x="4162924" y="2272308"/>
            <a:ext cx="611783" cy="21828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8" name="Shape 5"/>
          <p:cNvSpPr/>
          <p:nvPr/>
        </p:nvSpPr>
        <p:spPr>
          <a:xfrm>
            <a:off x="3767137" y="2064643"/>
            <a:ext cx="393303" cy="393303"/>
          </a:xfrm>
          <a:prstGeom prst="roundRect">
            <a:avLst>
              <a:gd name="adj" fmla="val 13334"/>
            </a:avLst>
          </a:prstGeom>
          <a:solidFill>
            <a:srgbClr val="F6E9D5"/>
          </a:solidFill>
          <a:ln/>
        </p:spPr>
      </p:sp>
      <p:sp>
        <p:nvSpPr>
          <p:cNvPr id="9" name="Text 6"/>
          <p:cNvSpPr/>
          <p:nvPr/>
        </p:nvSpPr>
        <p:spPr>
          <a:xfrm>
            <a:off x="3898103" y="2068553"/>
            <a:ext cx="95250" cy="3277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581"/>
              </a:lnSpc>
            </a:pPr>
            <a:r>
              <a:rPr lang="en-US" sz="2065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065" dirty="0"/>
          </a:p>
        </p:txBody>
      </p:sp>
      <p:sp>
        <p:nvSpPr>
          <p:cNvPr id="10" name="Text 7"/>
          <p:cNvSpPr/>
          <p:nvPr/>
        </p:nvSpPr>
        <p:spPr>
          <a:xfrm>
            <a:off x="4766766" y="2103800"/>
            <a:ext cx="1748036" cy="2730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r>
              <a:rPr lang="ru-RU" sz="1600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Провести анкетирование </a:t>
            </a:r>
            <a:r>
              <a:rPr lang="ru-RU" sz="1600" dirty="0">
                <a:solidFill>
                  <a:srgbClr val="38512F"/>
                </a:solidFill>
                <a:cs typeface="Times New Roman" panose="02020603050405020304" pitchFamily="18" charset="0"/>
              </a:rPr>
              <a:t>в начальной школе</a:t>
            </a:r>
          </a:p>
        </p:txBody>
      </p:sp>
      <p:sp>
        <p:nvSpPr>
          <p:cNvPr id="11" name="Text 8"/>
          <p:cNvSpPr/>
          <p:nvPr/>
        </p:nvSpPr>
        <p:spPr>
          <a:xfrm>
            <a:off x="4936133" y="2457946"/>
            <a:ext cx="6591300" cy="27969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02"/>
              </a:lnSpc>
            </a:pPr>
            <a:endParaRPr lang="en-US" sz="1377" dirty="0"/>
          </a:p>
        </p:txBody>
      </p:sp>
      <p:sp>
        <p:nvSpPr>
          <p:cNvPr id="12" name="Shape 9"/>
          <p:cNvSpPr/>
          <p:nvPr/>
        </p:nvSpPr>
        <p:spPr>
          <a:xfrm>
            <a:off x="4162923" y="4693343"/>
            <a:ext cx="611783" cy="21828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3" name="Shape 10"/>
          <p:cNvSpPr/>
          <p:nvPr/>
        </p:nvSpPr>
        <p:spPr>
          <a:xfrm>
            <a:off x="3761680" y="3259931"/>
            <a:ext cx="393303" cy="393303"/>
          </a:xfrm>
          <a:prstGeom prst="roundRect">
            <a:avLst>
              <a:gd name="adj" fmla="val 13334"/>
            </a:avLst>
          </a:prstGeom>
          <a:solidFill>
            <a:srgbClr val="F6E9D5"/>
          </a:solidFill>
          <a:ln/>
        </p:spPr>
      </p:sp>
      <p:sp>
        <p:nvSpPr>
          <p:cNvPr id="14" name="Text 11"/>
          <p:cNvSpPr/>
          <p:nvPr/>
        </p:nvSpPr>
        <p:spPr>
          <a:xfrm>
            <a:off x="3904853" y="3577829"/>
            <a:ext cx="139700" cy="3277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581"/>
              </a:lnSpc>
            </a:pPr>
            <a:endParaRPr lang="en-US" sz="2065" dirty="0"/>
          </a:p>
        </p:txBody>
      </p:sp>
      <p:sp>
        <p:nvSpPr>
          <p:cNvPr id="15" name="Text 12"/>
          <p:cNvSpPr/>
          <p:nvPr/>
        </p:nvSpPr>
        <p:spPr>
          <a:xfrm>
            <a:off x="4936132" y="3583285"/>
            <a:ext cx="6335247" cy="11100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endParaRPr lang="ru-RU" sz="1600" dirty="0">
              <a:solidFill>
                <a:srgbClr val="38512F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4936133" y="4031059"/>
            <a:ext cx="6591300" cy="5593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2202"/>
              </a:lnSpc>
            </a:pPr>
            <a:endParaRPr lang="en-US" sz="1377" dirty="0"/>
          </a:p>
        </p:txBody>
      </p:sp>
      <p:sp>
        <p:nvSpPr>
          <p:cNvPr id="17" name="Shape 14"/>
          <p:cNvSpPr/>
          <p:nvPr/>
        </p:nvSpPr>
        <p:spPr>
          <a:xfrm>
            <a:off x="4154983" y="5903616"/>
            <a:ext cx="611783" cy="21828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18" name="Shape 15"/>
          <p:cNvSpPr/>
          <p:nvPr/>
        </p:nvSpPr>
        <p:spPr>
          <a:xfrm>
            <a:off x="3769620" y="5701809"/>
            <a:ext cx="393303" cy="393303"/>
          </a:xfrm>
          <a:prstGeom prst="roundRect">
            <a:avLst>
              <a:gd name="adj" fmla="val 13334"/>
            </a:avLst>
          </a:prstGeom>
          <a:solidFill>
            <a:srgbClr val="F6E9D5"/>
          </a:solidFill>
          <a:ln/>
        </p:spPr>
      </p:sp>
      <p:sp>
        <p:nvSpPr>
          <p:cNvPr id="19" name="Text 16"/>
          <p:cNvSpPr/>
          <p:nvPr/>
        </p:nvSpPr>
        <p:spPr>
          <a:xfrm>
            <a:off x="3901678" y="5150942"/>
            <a:ext cx="146050" cy="32771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581"/>
              </a:lnSpc>
            </a:pPr>
            <a:endParaRPr lang="en-US" sz="2065" dirty="0"/>
          </a:p>
        </p:txBody>
      </p:sp>
      <p:sp>
        <p:nvSpPr>
          <p:cNvPr id="20" name="Text 17"/>
          <p:cNvSpPr/>
          <p:nvPr/>
        </p:nvSpPr>
        <p:spPr>
          <a:xfrm>
            <a:off x="4808105" y="5726937"/>
            <a:ext cx="1748036" cy="2730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151"/>
              </a:lnSpc>
            </a:pPr>
            <a:r>
              <a:rPr lang="ru-RU" sz="1600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Провести повторное анкетирование</a:t>
            </a:r>
            <a:r>
              <a:rPr lang="ru-RU" sz="1600" dirty="0">
                <a:solidFill>
                  <a:srgbClr val="38512F"/>
                </a:solidFill>
              </a:rPr>
              <a:t/>
            </a:r>
            <a:br>
              <a:rPr lang="ru-RU" sz="1600" dirty="0">
                <a:solidFill>
                  <a:srgbClr val="38512F"/>
                </a:solidFill>
              </a:rPr>
            </a:br>
            <a:endParaRPr lang="en-US" sz="1721" dirty="0">
              <a:solidFill>
                <a:srgbClr val="38512F"/>
              </a:solidFill>
            </a:endParaRPr>
          </a:p>
        </p:txBody>
      </p:sp>
      <p:sp>
        <p:nvSpPr>
          <p:cNvPr id="21" name="Text 18"/>
          <p:cNvSpPr/>
          <p:nvPr/>
        </p:nvSpPr>
        <p:spPr>
          <a:xfrm>
            <a:off x="4808105" y="4394654"/>
            <a:ext cx="6591300" cy="55939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r>
              <a:rPr lang="ru-RU" sz="1600" dirty="0">
                <a:solidFill>
                  <a:srgbClr val="38512F"/>
                </a:solidFill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ровести экологические мероприятие </a:t>
            </a:r>
            <a:r>
              <a:rPr lang="ru-RU" sz="1600" dirty="0">
                <a:solidFill>
                  <a:srgbClr val="38512F"/>
                </a:solidFill>
                <a:cs typeface="Times New Roman" panose="02020603050405020304" pitchFamily="18" charset="0"/>
              </a:rPr>
              <a:t>в 3 классах «Сохраним природу» </a:t>
            </a:r>
            <a:r>
              <a:rPr lang="ru-RU" sz="1600" dirty="0" smtClean="0">
                <a:solidFill>
                  <a:srgbClr val="38512F"/>
                </a:solidFill>
              </a:rPr>
              <a:t>Цель </a:t>
            </a:r>
            <a:r>
              <a:rPr lang="ru-RU" sz="1600" dirty="0">
                <a:solidFill>
                  <a:srgbClr val="38512F"/>
                </a:solidFill>
              </a:rPr>
              <a:t>которого - воспитание и стимулирование уважительного отношения учащихся к окружающему миру.</a:t>
            </a:r>
            <a:endParaRPr lang="ru-RU" sz="1600" dirty="0">
              <a:solidFill>
                <a:srgbClr val="38512F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3265" y="3256278"/>
            <a:ext cx="142875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70" dirty="0" smtClean="0">
                <a:solidFill>
                  <a:srgbClr val="38512F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70622" y="5708621"/>
            <a:ext cx="173931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70" dirty="0" smtClean="0">
                <a:solidFill>
                  <a:srgbClr val="38512F"/>
                </a:solidFill>
              </a:rPr>
              <a:t>4</a:t>
            </a:r>
            <a:endParaRPr lang="ru-RU" sz="2070" dirty="0">
              <a:solidFill>
                <a:srgbClr val="38512F"/>
              </a:solidFill>
            </a:endParaRPr>
          </a:p>
        </p:txBody>
      </p:sp>
      <p:sp>
        <p:nvSpPr>
          <p:cNvPr id="29" name="Shape 4"/>
          <p:cNvSpPr/>
          <p:nvPr/>
        </p:nvSpPr>
        <p:spPr>
          <a:xfrm>
            <a:off x="4162924" y="3439928"/>
            <a:ext cx="611783" cy="21828"/>
          </a:xfrm>
          <a:prstGeom prst="rect">
            <a:avLst/>
          </a:prstGeom>
          <a:solidFill>
            <a:srgbClr val="38512F"/>
          </a:solidFill>
          <a:ln/>
        </p:spPr>
      </p:sp>
      <p:sp>
        <p:nvSpPr>
          <p:cNvPr id="30" name="Shape 10"/>
          <p:cNvSpPr/>
          <p:nvPr/>
        </p:nvSpPr>
        <p:spPr>
          <a:xfrm>
            <a:off x="3749076" y="4477701"/>
            <a:ext cx="393303" cy="393303"/>
          </a:xfrm>
          <a:prstGeom prst="roundRect">
            <a:avLst>
              <a:gd name="adj" fmla="val 13334"/>
            </a:avLst>
          </a:prstGeom>
          <a:solidFill>
            <a:srgbClr val="F6E9D5"/>
          </a:solidFill>
          <a:ln/>
        </p:spPr>
      </p:sp>
      <p:sp>
        <p:nvSpPr>
          <p:cNvPr id="31" name="TextBox 30"/>
          <p:cNvSpPr txBox="1"/>
          <p:nvPr/>
        </p:nvSpPr>
        <p:spPr>
          <a:xfrm>
            <a:off x="3851186" y="4489686"/>
            <a:ext cx="193367" cy="410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70" dirty="0" smtClean="0">
                <a:solidFill>
                  <a:srgbClr val="38512F"/>
                </a:solidFill>
              </a:rPr>
              <a:t>3</a:t>
            </a:r>
            <a:endParaRPr lang="ru-RU" sz="2070" dirty="0">
              <a:solidFill>
                <a:srgbClr val="38512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66766" y="2907338"/>
            <a:ext cx="70333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Провести конкретные мероприятия по сохранению и улучшению окружающей среды своей местности (</a:t>
            </a:r>
            <a:r>
              <a:rPr lang="ru-RU" sz="1600" b="1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Акция </a:t>
            </a:r>
            <a:r>
              <a:rPr lang="ru-RU" sz="1600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«Сдай макулатуру – спаси дерево», </a:t>
            </a:r>
            <a:r>
              <a:rPr lang="ru-RU" sz="1600" b="1" dirty="0" smtClean="0">
                <a:solidFill>
                  <a:srgbClr val="38512F"/>
                </a:solidFill>
                <a:cs typeface="Times New Roman" pitchFamily="18" charset="0"/>
              </a:rPr>
              <a:t>Акция «</a:t>
            </a:r>
            <a:r>
              <a:rPr lang="ru-RU" sz="1600" dirty="0" smtClean="0">
                <a:solidFill>
                  <a:srgbClr val="38512F"/>
                </a:solidFill>
                <a:cs typeface="Times New Roman" pitchFamily="18" charset="0"/>
              </a:rPr>
              <a:t>Чистая река- чистые берега!</a:t>
            </a:r>
            <a:r>
              <a:rPr lang="ru-RU" sz="1600" b="1" dirty="0" smtClean="0">
                <a:solidFill>
                  <a:srgbClr val="38512F"/>
                </a:solidFill>
                <a:cs typeface="Times New Roman" pitchFamily="18" charset="0"/>
              </a:rPr>
              <a:t>»</a:t>
            </a:r>
            <a:r>
              <a:rPr lang="ru-RU" sz="1600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, </a:t>
            </a:r>
            <a:r>
              <a:rPr lang="ru-RU" sz="1600" b="1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Акция</a:t>
            </a:r>
            <a:r>
              <a:rPr lang="ru-RU" sz="1600" dirty="0" smtClean="0">
                <a:solidFill>
                  <a:srgbClr val="38512F"/>
                </a:solidFill>
                <a:cs typeface="Times New Roman" panose="02020603050405020304" pitchFamily="18" charset="0"/>
              </a:rPr>
              <a:t> «Сохраним лес живым», Уборка парка на пришкольной территории 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5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2481309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16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9352400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595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23935" y="3810033"/>
            <a:ext cx="11968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cs typeface="Times New Roman" panose="02020603050405020304" pitchFamily="18" charset="0"/>
              </a:rPr>
              <a:t>Т.к. я являюсь активным членом школьного лесничества  «Экологи». Мы принимаем активное участие в областных экологических  акциях : </a:t>
            </a:r>
            <a:r>
              <a:rPr lang="ru-RU" sz="2400" b="1" dirty="0">
                <a:cs typeface="Times New Roman" panose="02020603050405020304" pitchFamily="18" charset="0"/>
              </a:rPr>
              <a:t>Акция </a:t>
            </a:r>
            <a:r>
              <a:rPr lang="ru-RU" sz="2400" dirty="0">
                <a:cs typeface="Times New Roman" panose="02020603050405020304" pitchFamily="18" charset="0"/>
              </a:rPr>
              <a:t>«Сдай макулатуру – спаси дерево», </a:t>
            </a:r>
            <a:r>
              <a:rPr lang="ru-RU" sz="2400" b="1" dirty="0">
                <a:cs typeface="Times New Roman" pitchFamily="18" charset="0"/>
              </a:rPr>
              <a:t>Акция «</a:t>
            </a:r>
            <a:r>
              <a:rPr lang="ru-RU" sz="2400" dirty="0">
                <a:cs typeface="Times New Roman" pitchFamily="18" charset="0"/>
              </a:rPr>
              <a:t>Чистая река- чистые берега!</a:t>
            </a:r>
            <a:r>
              <a:rPr lang="ru-RU" sz="2400" b="1" dirty="0">
                <a:cs typeface="Times New Roman" pitchFamily="18" charset="0"/>
              </a:rPr>
              <a:t>»</a:t>
            </a:r>
            <a:r>
              <a:rPr lang="ru-RU" sz="2400" dirty="0"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cs typeface="Times New Roman" panose="02020603050405020304" pitchFamily="18" charset="0"/>
              </a:rPr>
              <a:t>Акция</a:t>
            </a:r>
            <a:r>
              <a:rPr lang="ru-RU" sz="2400" dirty="0">
                <a:cs typeface="Times New Roman" panose="02020603050405020304" pitchFamily="18" charset="0"/>
              </a:rPr>
              <a:t> «Сохраним лес живыми», Уборка парка на пришкольной территории </a:t>
            </a:r>
            <a:endParaRPr lang="ru-RU" sz="2400" dirty="0"/>
          </a:p>
        </p:txBody>
      </p:sp>
      <p:pic>
        <p:nvPicPr>
          <p:cNvPr id="4" name="Picture 2" descr="E:\лес наша работа\акция\9c173dbd-2ef0-4098-bc60-f60c9bacbc78.jpg"/>
          <p:cNvPicPr>
            <a:picLocks noChangeAspect="1" noChangeArrowheads="1"/>
          </p:cNvPicPr>
          <p:nvPr/>
        </p:nvPicPr>
        <p:blipFill>
          <a:blip r:embed="rId2" cstate="print"/>
          <a:srcRect l="2430" r="4021" b="3234"/>
          <a:stretch>
            <a:fillRect/>
          </a:stretch>
        </p:blipFill>
        <p:spPr bwMode="auto">
          <a:xfrm>
            <a:off x="7177336" y="353649"/>
            <a:ext cx="4176464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41" y="411806"/>
            <a:ext cx="3312804" cy="325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448E6-BE46-4BE0-8E23-7B0935B30F52}" type="slidenum">
              <a:rPr lang="ru-RU" smtClean="0"/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2" y="909721"/>
            <a:ext cx="2695194" cy="359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359152" y="324946"/>
            <a:ext cx="8065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38512F"/>
                </a:solidFill>
                <a:latin typeface="+mj-lt"/>
                <a:cs typeface="Times New Roman" panose="02020603050405020304" pitchFamily="18" charset="0"/>
              </a:rPr>
              <a:t>Акция </a:t>
            </a:r>
            <a:r>
              <a:rPr lang="ru-RU" sz="3200" dirty="0" smtClean="0">
                <a:solidFill>
                  <a:srgbClr val="38512F"/>
                </a:solidFill>
                <a:latin typeface="+mj-lt"/>
                <a:cs typeface="Times New Roman" panose="02020603050405020304" pitchFamily="18" charset="0"/>
              </a:rPr>
              <a:t>«Сдай макулатуру – спаси дерево»</a:t>
            </a:r>
            <a:endParaRPr lang="ru-RU" sz="3200" dirty="0">
              <a:solidFill>
                <a:srgbClr val="38512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523" y="909721"/>
            <a:ext cx="3438991" cy="257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16" y="909721"/>
            <a:ext cx="3414607" cy="2560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-105" t="20242" r="105" b="-242"/>
          <a:stretch/>
        </p:blipFill>
        <p:spPr>
          <a:xfrm>
            <a:off x="3710941" y="3470676"/>
            <a:ext cx="5361430" cy="3216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4923" y="1062121"/>
            <a:ext cx="3438991" cy="257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1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601</Words>
  <Application>Microsoft Office PowerPoint</Application>
  <PresentationFormat>Произвольный</PresentationFormat>
  <Paragraphs>72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«Наш лес – наше богатство»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«Чистая река- чистые берега!»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Сохраним леса Сибири</dc:title>
  <dc:creator>Учетная запись Майкрософт</dc:creator>
  <cp:lastModifiedBy>Домоводство</cp:lastModifiedBy>
  <cp:revision>71</cp:revision>
  <dcterms:created xsi:type="dcterms:W3CDTF">2023-10-31T10:42:27Z</dcterms:created>
  <dcterms:modified xsi:type="dcterms:W3CDTF">2023-11-17T07:20:25Z</dcterms:modified>
</cp:coreProperties>
</file>