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7" r:id="rId2"/>
    <p:sldId id="288" r:id="rId3"/>
    <p:sldId id="272" r:id="rId4"/>
    <p:sldId id="282" r:id="rId5"/>
    <p:sldId id="279" r:id="rId6"/>
    <p:sldId id="280" r:id="rId7"/>
    <p:sldId id="256" r:id="rId8"/>
    <p:sldId id="271" r:id="rId9"/>
    <p:sldId id="258" r:id="rId10"/>
    <p:sldId id="262" r:id="rId11"/>
    <p:sldId id="257" r:id="rId12"/>
    <p:sldId id="259" r:id="rId13"/>
    <p:sldId id="260" r:id="rId14"/>
    <p:sldId id="263" r:id="rId15"/>
    <p:sldId id="281" r:id="rId16"/>
    <p:sldId id="290" r:id="rId17"/>
    <p:sldId id="275" r:id="rId18"/>
    <p:sldId id="284" r:id="rId19"/>
    <p:sldId id="276" r:id="rId20"/>
    <p:sldId id="283" r:id="rId21"/>
    <p:sldId id="286" r:id="rId22"/>
    <p:sldId id="274" r:id="rId23"/>
    <p:sldId id="268" r:id="rId24"/>
    <p:sldId id="285" r:id="rId25"/>
    <p:sldId id="278" r:id="rId26"/>
    <p:sldId id="28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>
      <p:cViewPr>
        <p:scale>
          <a:sx n="95" d="100"/>
          <a:sy n="95" d="100"/>
        </p:scale>
        <p:origin x="696" y="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DAA-E116-4148-874A-4A90DECFEEA7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23AB9-182C-4E58-A651-FD5D1E238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76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23AB9-182C-4E58-A651-FD5D1E238EF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24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92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5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21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2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83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5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57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1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24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47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830150-D393-4747-B232-588050C7DD93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041C934-B3D9-4764-9C6C-D38C2880A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32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special-course/1/30" TargetMode="External"/><Relationship Id="rId2" Type="http://schemas.openxmlformats.org/officeDocument/2006/relationships/hyperlink" Target="https://resh.edu.ru/special-course/1/2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ix-ZlR_gzQU&amp;t=10s" TargetMode="External"/><Relationship Id="rId4" Type="http://schemas.openxmlformats.org/officeDocument/2006/relationships/hyperlink" Target="https://resh.edu.ru/special-course/1/31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special-course/1/5" TargetMode="External"/><Relationship Id="rId2" Type="http://schemas.openxmlformats.org/officeDocument/2006/relationships/hyperlink" Target="https://www.youtube.com/watch?v=yQp3RWwOMf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sh.edu.ru/special-course/1/28" TargetMode="External"/><Relationship Id="rId4" Type="http://schemas.openxmlformats.org/officeDocument/2006/relationships/hyperlink" Target="https://resh.edu.ru/special-course/1/27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Славянский пантеон языческих бог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4"/>
            <a:ext cx="12191999" cy="688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165304"/>
            <a:ext cx="12192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СЛАВЯНСКИЕ БОГИ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3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>
          <a:xfrm>
            <a:off x="4134500" y="1082179"/>
            <a:ext cx="4608512" cy="9144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Женское </a:t>
            </a:r>
            <a:r>
              <a:rPr lang="ru-RU" sz="2800" b="1" dirty="0">
                <a:solidFill>
                  <a:schemeClr val="bg1"/>
                </a:solidFill>
              </a:rPr>
              <a:t>божество, покровительница </a:t>
            </a:r>
            <a:r>
              <a:rPr lang="ru-RU" sz="2800" b="1" dirty="0" smtClean="0">
                <a:solidFill>
                  <a:schemeClr val="bg1"/>
                </a:solidFill>
              </a:rPr>
              <a:t>плодородия, женского </a:t>
            </a:r>
            <a:r>
              <a:rPr lang="ru-RU" sz="2800" b="1" dirty="0">
                <a:solidFill>
                  <a:schemeClr val="bg1"/>
                </a:solidFill>
              </a:rPr>
              <a:t>начала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>
                <a:solidFill>
                  <a:schemeClr val="bg1"/>
                </a:solidFill>
              </a:rPr>
              <a:t>брака, домашнего очага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t="14766" r="25263" b="31728"/>
          <a:stretch/>
        </p:blipFill>
        <p:spPr>
          <a:xfrm>
            <a:off x="390802" y="1052736"/>
            <a:ext cx="3472949" cy="45696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9297483" y="764704"/>
            <a:ext cx="2894517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40B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МАКОШЬ </a:t>
            </a:r>
            <a:endParaRPr lang="ru-RU" sz="4000" b="1" dirty="0">
              <a:solidFill>
                <a:srgbClr val="40BA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14" y="2001398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3"/>
            <a:ext cx="9264352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6037870"/>
            <a:ext cx="9277605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87699" y="3717032"/>
            <a:ext cx="49858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Мокошь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является богиней-пряхой и богиней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судьбы. Богиня-мать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не просто представлялась в виде дерева (а также женщины с воздетыми руками); это было триединство образов дерева, воды (женская стихия) и ткачества. Из этого вырос и невероятно широко развился обычай завязывать ленты и платки на деревьях, стоящих над водой. 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Богине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подносили пряжу, холсты, вышивку, бросая в колодцы или оставляя возле них.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>
          <a:xfrm>
            <a:off x="4020257" y="1052736"/>
            <a:ext cx="4896544" cy="91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err="1" smtClean="0">
                <a:solidFill>
                  <a:schemeClr val="bg1"/>
                </a:solidFill>
              </a:rPr>
              <a:t>Хорс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– бог солнца.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10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Он </a:t>
            </a:r>
            <a:r>
              <a:rPr lang="ru-RU" sz="2800" b="1" dirty="0">
                <a:solidFill>
                  <a:schemeClr val="bg1"/>
                </a:solidFill>
              </a:rPr>
              <a:t>двигался по небу днём </a:t>
            </a:r>
            <a:r>
              <a:rPr lang="ru-RU" sz="2800" b="1" dirty="0" smtClean="0">
                <a:solidFill>
                  <a:schemeClr val="bg1"/>
                </a:solidFill>
              </a:rPr>
              <a:t>     и </a:t>
            </a:r>
            <a:r>
              <a:rPr lang="ru-RU" sz="2800" b="1" dirty="0">
                <a:solidFill>
                  <a:schemeClr val="bg1"/>
                </a:solidFill>
              </a:rPr>
              <a:t>под землёй – ночью.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9" t="22434" r="17427" b="21917"/>
          <a:stretch/>
        </p:blipFill>
        <p:spPr>
          <a:xfrm>
            <a:off x="335360" y="1052736"/>
            <a:ext cx="3304216" cy="460851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3"/>
            <a:ext cx="9264352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6037870"/>
            <a:ext cx="9277605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9297483" y="764704"/>
            <a:ext cx="2894517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40B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ХОРС </a:t>
            </a:r>
            <a:endParaRPr lang="ru-RU" sz="4000" b="1" dirty="0">
              <a:solidFill>
                <a:srgbClr val="40BA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14" y="2001398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dirty="0" err="1"/>
              <a:t>Сварог</a:t>
            </a:r>
            <a:r>
              <a:rPr lang="ru-RU" sz="4400" dirty="0"/>
              <a:t> -</a:t>
            </a:r>
            <a:endParaRPr lang="ru-RU" sz="4400" dirty="0"/>
          </a:p>
        </p:txBody>
      </p:sp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>
          <a:xfrm>
            <a:off x="3719736" y="1049306"/>
            <a:ext cx="5026152" cy="91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</a:rPr>
              <a:t>Б</a:t>
            </a:r>
            <a:r>
              <a:rPr lang="ru-RU" sz="2800" b="1" dirty="0" smtClean="0">
                <a:solidFill>
                  <a:schemeClr val="bg1"/>
                </a:solidFill>
              </a:rPr>
              <a:t>ог </a:t>
            </a:r>
            <a:r>
              <a:rPr lang="ru-RU" sz="2800" b="1" dirty="0">
                <a:solidFill>
                  <a:schemeClr val="bg1"/>
                </a:solidFill>
              </a:rPr>
              <a:t>огня, бог-кузнец, отец </a:t>
            </a:r>
            <a:r>
              <a:rPr lang="ru-RU" sz="2800" b="1" dirty="0" err="1">
                <a:solidFill>
                  <a:schemeClr val="bg1"/>
                </a:solidFill>
              </a:rPr>
              <a:t>Даждьбога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28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Это </a:t>
            </a:r>
            <a:r>
              <a:rPr lang="ru-RU" sz="2800" b="1" dirty="0">
                <a:solidFill>
                  <a:schemeClr val="bg1"/>
                </a:solidFill>
              </a:rPr>
              <a:t>верховный бог восточных славян, небесный огонь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t="15350" r="29617" b="25850"/>
          <a:stretch/>
        </p:blipFill>
        <p:spPr>
          <a:xfrm>
            <a:off x="479376" y="1049306"/>
            <a:ext cx="3024336" cy="470452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3"/>
            <a:ext cx="9264352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6037870"/>
            <a:ext cx="9277605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9297483" y="764704"/>
            <a:ext cx="2894517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40B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СВАРОГ </a:t>
            </a:r>
            <a:endParaRPr lang="ru-RU" sz="4000" b="1" dirty="0">
              <a:solidFill>
                <a:srgbClr val="40BA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14" y="2001398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type="subTitle" idx="1"/>
          </p:nvPr>
        </p:nvSpPr>
        <p:spPr>
          <a:xfrm>
            <a:off x="3935760" y="1086998"/>
            <a:ext cx="4551463" cy="91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</a:rPr>
              <a:t>Б</a:t>
            </a:r>
            <a:r>
              <a:rPr lang="ru-RU" sz="2800" b="1" dirty="0">
                <a:solidFill>
                  <a:schemeClr val="bg1"/>
                </a:solidFill>
              </a:rPr>
              <a:t>ог  ветров, старый </a:t>
            </a:r>
            <a:r>
              <a:rPr lang="ru-RU" sz="2800" b="1" dirty="0">
                <a:solidFill>
                  <a:schemeClr val="bg1"/>
                </a:solidFill>
              </a:rPr>
              <a:t>бог, дед </a:t>
            </a:r>
            <a:r>
              <a:rPr lang="ru-RU" sz="2800" b="1" dirty="0" smtClean="0">
                <a:solidFill>
                  <a:schemeClr val="bg1"/>
                </a:solidFill>
              </a:rPr>
              <a:t>ветров.  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 t="22743" r="18790" b="20124"/>
          <a:stretch/>
        </p:blipFill>
        <p:spPr>
          <a:xfrm>
            <a:off x="407368" y="980728"/>
            <a:ext cx="3294366" cy="47525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9297483" y="764704"/>
            <a:ext cx="2894517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40B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СТРИБОГ </a:t>
            </a:r>
            <a:endParaRPr lang="ru-RU" sz="4000" b="1" dirty="0">
              <a:solidFill>
                <a:srgbClr val="40BA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14" y="2001398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3"/>
            <a:ext cx="9264352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6037870"/>
            <a:ext cx="9277605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>
          <a:xfrm>
            <a:off x="3742023" y="1051371"/>
            <a:ext cx="4707953" cy="91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</a:rPr>
              <a:t>Бог </a:t>
            </a:r>
            <a:r>
              <a:rPr lang="ru-RU" sz="2800" b="1" dirty="0">
                <a:solidFill>
                  <a:schemeClr val="bg1"/>
                </a:solidFill>
              </a:rPr>
              <a:t>удачи и счастья.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16600" r="28590" b="28137"/>
          <a:stretch/>
        </p:blipFill>
        <p:spPr>
          <a:xfrm>
            <a:off x="407368" y="1055413"/>
            <a:ext cx="3181976" cy="464038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9297483" y="764704"/>
            <a:ext cx="2894517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40B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БЕЛОБОГ </a:t>
            </a:r>
            <a:endParaRPr lang="ru-RU" sz="4000" b="1" dirty="0">
              <a:solidFill>
                <a:srgbClr val="40BA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14" y="2001398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3"/>
            <a:ext cx="9264352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6037870"/>
            <a:ext cx="9277605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9736" y="699783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Низшую мифологию (поверья о духах, окружающих человека) мы 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знаем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благодаря фольклорным записям.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Деревня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сумела сохранить народное православие — форму народной религии, где тесно переплелись элементы христианской канонической, апокрифической и фольклорной традиций, связанные с народным календарем и народной медициной. </a:t>
            </a:r>
          </a:p>
        </p:txBody>
      </p:sp>
      <p:pic>
        <p:nvPicPr>
          <p:cNvPr id="5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41897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0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47728" y="908720"/>
            <a:ext cx="6096000" cy="28161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РЭШ «Сказочные бренды России</a:t>
            </a:r>
            <a:r>
              <a:rPr lang="ru-RU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</a:p>
          <a:p>
            <a:endParaRPr lang="ru-RU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русский дух, здесь Русью пахнет»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https://resh.edu.ru/special-course/1/29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«Слова народные»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https://resh.edu.ru/special-course/1/30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«Победа добра»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ru-RU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resh.edu.ru/special-course/1/31</a:t>
            </a:r>
            <a:endParaRPr lang="ru-RU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44" y="2385467"/>
            <a:ext cx="3352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Российская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Электронная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Школа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0385" y="5373216"/>
            <a:ext cx="55076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«Славянские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мифы за 22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минуты»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www.youtube.com/watch?v=ix-ZlR_gzQU&amp;t=10s</a:t>
            </a:r>
            <a:endParaRPr lang="ru-RU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</p:spTree>
    <p:extLst>
      <p:ext uri="{BB962C8B-B14F-4D97-AF65-F5344CB8AC3E}">
        <p14:creationId xmlns:p14="http://schemas.microsoft.com/office/powerpoint/2010/main" val="189035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222" y="929549"/>
            <a:ext cx="4801017" cy="2715476"/>
          </a:xfrm>
        </p:spPr>
        <p:txBody>
          <a:bodyPr>
            <a:noAutofit/>
          </a:bodyPr>
          <a:lstStyle/>
          <a:p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Славяне верили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</a:rPr>
              <a:t>что в болоте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водится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</a:rPr>
              <a:t>Кикимора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 лесу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Леший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в реках и озёрах живёт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Водяной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Русалки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b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800" b="1" spc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0" y="2348880"/>
            <a:ext cx="3533697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КИКИМОРА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ЛЕШИЙ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ВОДЯНОЙ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РУСАЛКА 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38" y="3789040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22" y="0"/>
            <a:ext cx="8736778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6037870"/>
            <a:ext cx="8760296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88288" y="929549"/>
            <a:ext cx="2957130" cy="2393480"/>
          </a:xfrm>
          <a:prstGeom prst="rect">
            <a:avLst/>
          </a:prstGeom>
          <a:ln w="57150">
            <a:solidFill>
              <a:srgbClr val="40BAD2"/>
            </a:solidFill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19167" y="3133603"/>
            <a:ext cx="2136563" cy="2778276"/>
          </a:xfrm>
          <a:prstGeom prst="rect">
            <a:avLst/>
          </a:prstGeom>
          <a:ln w="57150">
            <a:solidFill>
              <a:srgbClr val="40BAD2"/>
            </a:solidFill>
          </a:ln>
        </p:spPr>
      </p:pic>
      <p:pic>
        <p:nvPicPr>
          <p:cNvPr id="11" name="Рисунок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88288" y="3539672"/>
            <a:ext cx="2957130" cy="2354762"/>
          </a:xfrm>
          <a:prstGeom prst="rect">
            <a:avLst/>
          </a:prstGeom>
          <a:ln w="57150">
            <a:solidFill>
              <a:srgbClr val="40BAD2"/>
            </a:solidFill>
          </a:ln>
        </p:spPr>
      </p:pic>
      <p:pic>
        <p:nvPicPr>
          <p:cNvPr id="6146" name="Picture 2" descr="https://drevnerus.ru/drevnerus.ru/public_html/wp-content/uploads/2012/02/Kikimory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3" y="3113537"/>
            <a:ext cx="2289352" cy="2780897"/>
          </a:xfrm>
          <a:prstGeom prst="rect">
            <a:avLst/>
          </a:prstGeom>
          <a:noFill/>
          <a:ln w="57150">
            <a:solidFill>
              <a:srgbClr val="40BA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9736" y="692696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Нечисть не считалась плохой по определению — к лешим, водяным, домовым относились с уважением, так как эти обитатели нижнего мира заботились о вверенном им хозяйстве.</a:t>
            </a:r>
          </a:p>
        </p:txBody>
      </p:sp>
      <p:pic>
        <p:nvPicPr>
          <p:cNvPr id="5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41897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74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8741" y="1090462"/>
            <a:ext cx="4201435" cy="2236810"/>
          </a:xfrm>
        </p:spPr>
        <p:txBody>
          <a:bodyPr>
            <a:noAutofit/>
          </a:bodyPr>
          <a:lstStyle/>
          <a:p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</a:rPr>
              <a:t>Д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</a:rPr>
              <a:t>ом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</a:rPr>
              <a:t>охраняет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</a:rPr>
              <a:t>Домовой, а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Овинник и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Банник – духи и существа, живущие в 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овине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бане.</a:t>
            </a:r>
            <a:b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800" b="1" spc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07028" y="1772816"/>
            <a:ext cx="3257672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ДОМОВОЙ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ОВИННИК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БАННИК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38" y="3789040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22" y="0"/>
            <a:ext cx="8736778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6037870"/>
            <a:ext cx="8760296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Содержимое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1744" y="2924944"/>
            <a:ext cx="2304256" cy="2969490"/>
          </a:xfrm>
          <a:prstGeom prst="rect">
            <a:avLst/>
          </a:prstGeom>
          <a:ln w="57150">
            <a:solidFill>
              <a:srgbClr val="40BAD2"/>
            </a:solidFill>
          </a:ln>
        </p:spPr>
      </p:pic>
      <p:pic>
        <p:nvPicPr>
          <p:cNvPr id="5122" name="Picture 2" descr="https://live.staticflickr.com/65535/51666539954_d257688b67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95" y="2924944"/>
            <a:ext cx="2227527" cy="2969490"/>
          </a:xfrm>
          <a:prstGeom prst="rect">
            <a:avLst/>
          </a:prstGeom>
          <a:noFill/>
          <a:ln w="57150">
            <a:solidFill>
              <a:srgbClr val="40BA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get-mpic/4863739/img_id5045831499604165548.jpeg/ori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2106" r="3191" b="2106"/>
          <a:stretch/>
        </p:blipFill>
        <p:spPr bwMode="auto">
          <a:xfrm>
            <a:off x="9048328" y="2924944"/>
            <a:ext cx="2251065" cy="2969490"/>
          </a:xfrm>
          <a:prstGeom prst="rect">
            <a:avLst/>
          </a:prstGeom>
          <a:noFill/>
          <a:ln w="57150">
            <a:solidFill>
              <a:srgbClr val="40BA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2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9736" y="50851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СЛАВЯНСКОЕ ЯЗЫЧЕСТВО за 10 минут: все что надо знать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www.youtube.com/watch?v=yQp3RWwOMfw</a:t>
            </a:r>
            <a:endParaRPr lang="ru-RU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31630" y="692696"/>
            <a:ext cx="6096000" cy="24776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РЭШ «Язычество. Славянские боги»: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«Язычество»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https://resh.edu.ru/special-course/1/5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«Пантеон языческих богов»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https://resh.edu.ru/special-course/1/27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 сотвори себе кумира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https://resh.edu.ru/special-course/1/28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44" y="2385467"/>
            <a:ext cx="3352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Российская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Электронная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Школа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66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41897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91744" y="743870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Поместья мирного незримый покровитель,</a:t>
            </a:r>
            <a:b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Тебя молю, мой добрый домовой,</a:t>
            </a:r>
            <a:b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Храни селенье, лес и дикий садик мой,</a:t>
            </a:r>
            <a:b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И скромную семьи моей обитель!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Александр Пушкин, «Домовому»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47728" y="3789040"/>
            <a:ext cx="77582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Домовой считался покровителем всего хозяйства.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если кто-то приходился ему не по нраву, он мог навести беспорядок в доме, серьезно напугать его обитателей, а то и вовсе сжить со свету, насылая болезни и ссоры.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Верили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, что задобрить домового можно вкусненьким 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59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9736" y="332656"/>
            <a:ext cx="777686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Существовали в обширном крестьянском хозяйстве и духи с «узкой специализацией».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Запечник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не «заведовал» домом, а считался кем-то вроде «соседа по квартире». Излюбленной его проказой было испортить хозяйке стряпню.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За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овином или гумном — сараем, где сушили сено, следил овинник или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гуменник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Верили, что он охраняет от пожара,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              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людей не любит, особенно чужаков.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Добрым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нравом славился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хлевный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Банник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, в представлении крестьян, был капризным и злобным: так и норовил ошпарить моющихся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кипятком.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Баня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представлялась русским опасной еще и потому, что в ней мог поселиться вредный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анчутка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. Иногда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анчуток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считали детьми банника.</a:t>
            </a:r>
          </a:p>
        </p:txBody>
      </p:sp>
    </p:spTree>
    <p:extLst>
      <p:ext uri="{BB962C8B-B14F-4D97-AF65-F5344CB8AC3E}">
        <p14:creationId xmlns:p14="http://schemas.microsoft.com/office/powerpoint/2010/main" val="158135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222" y="929548"/>
            <a:ext cx="4801017" cy="3100131"/>
          </a:xfrm>
        </p:spPr>
        <p:txBody>
          <a:bodyPr>
            <a:noAutofit/>
          </a:bodyPr>
          <a:lstStyle/>
          <a:p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Х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ранительница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рек,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водоемов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духи, имеющие отношение к воде.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Слово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2800" b="1" spc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берегиня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» означало «земля».</a:t>
            </a:r>
            <a:b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800" b="1" spc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3702" r="24040" b="29932"/>
          <a:stretch/>
        </p:blipFill>
        <p:spPr>
          <a:xfrm>
            <a:off x="8256240" y="1123880"/>
            <a:ext cx="3170950" cy="4610239"/>
          </a:xfrm>
          <a:ln w="57150">
            <a:solidFill>
              <a:srgbClr val="40BAD2"/>
            </a:solidFill>
          </a:ln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74032" y="816077"/>
            <a:ext cx="3257672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БЕРЕГИНЯ 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5" y="2636912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22" y="0"/>
            <a:ext cx="8736778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6037870"/>
            <a:ext cx="8760296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222" y="929548"/>
            <a:ext cx="4801017" cy="3100131"/>
          </a:xfrm>
        </p:spPr>
        <p:txBody>
          <a:bodyPr>
            <a:noAutofit/>
          </a:bodyPr>
          <a:lstStyle/>
          <a:p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2800" b="1" spc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осходит </a:t>
            </a: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 имени славянского бога родового очага, оберегающего границы земельных владений.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800" b="1" spc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4032" y="816077"/>
            <a:ext cx="3257672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ЧУР 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5" y="2636912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22" y="0"/>
            <a:ext cx="8736778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6037870"/>
            <a:ext cx="8760296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439816" y="1340768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10047" r="3237" b="4180"/>
          <a:stretch/>
        </p:blipFill>
        <p:spPr>
          <a:xfrm>
            <a:off x="8112224" y="1127771"/>
            <a:ext cx="3233651" cy="4392488"/>
          </a:xfrm>
          <a:ln w="57150">
            <a:solidFill>
              <a:srgbClr val="40BAD2"/>
            </a:solidFill>
          </a:ln>
        </p:spPr>
      </p:pic>
    </p:spTree>
    <p:extLst>
      <p:ext uri="{BB962C8B-B14F-4D97-AF65-F5344CB8AC3E}">
        <p14:creationId xmlns:p14="http://schemas.microsoft.com/office/powerpoint/2010/main" val="19152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5720" y="476672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 принятием Христианства все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языческие существа стали называться «нечистой силой».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Они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противопоставлялись «чистой», или «крестной» силе, фигурировавшей в православном учении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сознании народа духи стали мирно уживаться со святыми, которые также стали покровительствовать дому и семье.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Например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о приплоде и здоровье скотины молились Георгию Победоносцу и святому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Власию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      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благополучии лошадей — мученикам Флору и Лавру.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 пожара дом защищала икона святителя Никиты Новгородского, а от воров — святого Иоанна Воина.</a:t>
            </a:r>
          </a:p>
        </p:txBody>
      </p:sp>
      <p:pic>
        <p:nvPicPr>
          <p:cNvPr id="5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41897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521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лавянский пантеон языческих бог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" y="-24294"/>
            <a:ext cx="12157244" cy="68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908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904148"/>
            <a:ext cx="7753608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Домашнее задание №3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85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f.ppt-online.org/files1/slide/j/jYkOZALn6ufTazS0PIsV4exQmUFc8rb792tBGJvNi/slide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08210"/>
            <a:ext cx="8599970" cy="644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41897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6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91744" y="980728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Славянское язычество для современных исследователей остается одной из самых малоизученных и загадочных мифологий.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В отличие от других мировых культур, до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 наших дней не сохранилось ни единого подлинного языческого текста, поэтому ученые зачастую опираются на косвенные и вторичные источники.</a:t>
            </a:r>
          </a:p>
        </p:txBody>
      </p:sp>
      <p:pic>
        <p:nvPicPr>
          <p:cNvPr id="5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41897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00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helperia.ru/user-content/content/aa8f518e-b769-40fc-82e1-96c48fa86882/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332655"/>
            <a:ext cx="2952327" cy="303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313524"/>
            <a:ext cx="3519917" cy="2755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3717032"/>
            <a:ext cx="3924300" cy="2800350"/>
          </a:xfrm>
          <a:prstGeom prst="rect">
            <a:avLst/>
          </a:prstGeom>
        </p:spPr>
      </p:pic>
      <p:pic>
        <p:nvPicPr>
          <p:cNvPr id="17414" name="Picture 6" descr="Пантеон славянских богов таблица схема и описа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789040"/>
            <a:ext cx="3388729" cy="24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41897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258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41897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712" y="908720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00"/>
                </a:solidFill>
                <a:latin typeface="Roboto" panose="02000000000000000000" pitchFamily="2" charset="0"/>
              </a:rPr>
              <a:t> 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О высшей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мифологии (представлениях о богах) нам сообщают древнерусские литературные источники.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Это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летописи (например, упоминание о клятве при договоре Олега с греками или о богах пантеона Владимира в Повести временных лет), «Слово о полку Игореве» (единственный памятник древнего светского красноречия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).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 особенно — поучения против язычества, поскольку христианские священники в пылу полемики излагали те представления, с которыми вели борьбу.</a:t>
            </a:r>
          </a:p>
        </p:txBody>
      </p:sp>
    </p:spTree>
    <p:extLst>
      <p:ext uri="{BB962C8B-B14F-4D97-AF65-F5344CB8AC3E}">
        <p14:creationId xmlns:p14="http://schemas.microsoft.com/office/powerpoint/2010/main" val="78341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297483" y="764704"/>
            <a:ext cx="2894517" cy="97839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40B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ПЕРУН </a:t>
            </a:r>
            <a:endParaRPr lang="ru-RU" sz="4000" b="1" dirty="0">
              <a:solidFill>
                <a:srgbClr val="40BA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type="subTitle" idx="1"/>
          </p:nvPr>
        </p:nvSpPr>
        <p:spPr>
          <a:xfrm>
            <a:off x="3323692" y="1052736"/>
            <a:ext cx="5544616" cy="91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Верховное </a:t>
            </a:r>
            <a:r>
              <a:rPr lang="ru-RU" sz="2800" b="1" dirty="0" smtClean="0">
                <a:solidFill>
                  <a:schemeClr val="bg1"/>
                </a:solidFill>
              </a:rPr>
              <a:t>божество восточных славян – </a:t>
            </a:r>
            <a:r>
              <a:rPr lang="ru-RU" sz="2800" b="1" dirty="0" err="1" smtClean="0">
                <a:solidFill>
                  <a:schemeClr val="bg1"/>
                </a:solidFill>
              </a:rPr>
              <a:t>громовник</a:t>
            </a:r>
            <a:r>
              <a:rPr lang="ru-RU" sz="2800" b="1" dirty="0" smtClean="0">
                <a:solidFill>
                  <a:schemeClr val="bg1"/>
                </a:solidFill>
              </a:rPr>
              <a:t> (бог грозы и молнии</a:t>
            </a:r>
            <a:r>
              <a:rPr lang="ru-RU" sz="2800" b="1" dirty="0" smtClean="0">
                <a:solidFill>
                  <a:schemeClr val="bg1"/>
                </a:solidFill>
              </a:rPr>
              <a:t>). </a:t>
            </a:r>
          </a:p>
          <a:p>
            <a:pPr>
              <a:buNone/>
            </a:pPr>
            <a:endParaRPr lang="ru-RU" sz="2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Перун </a:t>
            </a:r>
            <a:r>
              <a:rPr lang="ru-RU" sz="2800" b="1" dirty="0" smtClean="0">
                <a:solidFill>
                  <a:schemeClr val="bg1"/>
                </a:solidFill>
              </a:rPr>
              <a:t>считался у славян покровителем военной </a:t>
            </a:r>
            <a:r>
              <a:rPr lang="ru-RU" sz="2800" b="1" dirty="0" smtClean="0">
                <a:solidFill>
                  <a:schemeClr val="bg1"/>
                </a:solidFill>
              </a:rPr>
              <a:t>дружины.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4" t="15389" r="30233" b="26192"/>
          <a:stretch/>
        </p:blipFill>
        <p:spPr>
          <a:xfrm>
            <a:off x="329575" y="997791"/>
            <a:ext cx="2786995" cy="48624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26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3"/>
            <a:ext cx="9264352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6037870"/>
            <a:ext cx="9277605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14" y="2001398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1483" y="408659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Его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имя означает «ударяющий» молнией, а священными символами этого божества были дуб и бык. В его культе важную роль играли серебро и золото. В частности, волосы идола Перуна, установленного по приказу князя Владимира, были покрыты серебром, а усы — золотом. В старину многие драгоценные металлы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ассоциировались с потусторонним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миром.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>
          <a:xfrm>
            <a:off x="4236369" y="1094998"/>
            <a:ext cx="4811959" cy="9144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Бог </a:t>
            </a:r>
            <a:r>
              <a:rPr lang="ru-RU" sz="2800" b="1" dirty="0">
                <a:solidFill>
                  <a:schemeClr val="bg1"/>
                </a:solidFill>
              </a:rPr>
              <a:t>земли, воды, скота </a:t>
            </a:r>
            <a:r>
              <a:rPr lang="ru-RU" sz="2800" b="1" dirty="0" smtClean="0">
                <a:solidFill>
                  <a:schemeClr val="bg1"/>
                </a:solidFill>
              </a:rPr>
              <a:t>           и </a:t>
            </a:r>
            <a:r>
              <a:rPr lang="ru-RU" sz="2800" b="1" dirty="0">
                <a:solidFill>
                  <a:schemeClr val="bg1"/>
                </a:solidFill>
              </a:rPr>
              <a:t>подземного мира 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smtClean="0">
                <a:solidFill>
                  <a:schemeClr val="bg1"/>
                </a:solidFill>
              </a:rPr>
              <a:t>   «</a:t>
            </a:r>
            <a:r>
              <a:rPr lang="ru-RU" sz="2800" b="1" dirty="0">
                <a:solidFill>
                  <a:schemeClr val="bg1"/>
                </a:solidFill>
              </a:rPr>
              <a:t>скотий </a:t>
            </a:r>
            <a:r>
              <a:rPr lang="ru-RU" sz="2800" b="1" dirty="0">
                <a:solidFill>
                  <a:schemeClr val="bg1"/>
                </a:solidFill>
              </a:rPr>
              <a:t>бог».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Покровитель </a:t>
            </a:r>
            <a:r>
              <a:rPr lang="ru-RU" sz="2800" b="1" dirty="0">
                <a:solidFill>
                  <a:schemeClr val="bg1"/>
                </a:solidFill>
              </a:rPr>
              <a:t>сказителей и поэзии.  </a:t>
            </a:r>
          </a:p>
        </p:txBody>
      </p:sp>
      <p:pic>
        <p:nvPicPr>
          <p:cNvPr id="6147" name="Picture 3" descr="G:\2017-01-24 папка оля\Image (7).BMP"/>
          <p:cNvPicPr>
            <a:picLocks noChangeAspect="1" noChangeArrowheads="1"/>
          </p:cNvPicPr>
          <p:nvPr/>
        </p:nvPicPr>
        <p:blipFill rotWithShape="1">
          <a:blip r:embed="rId2" cstate="print"/>
          <a:srcRect l="37495" t="30051" r="9512" b="15351"/>
          <a:stretch/>
        </p:blipFill>
        <p:spPr bwMode="auto">
          <a:xfrm rot="10800000">
            <a:off x="479375" y="1094998"/>
            <a:ext cx="3456384" cy="460851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9297483" y="764704"/>
            <a:ext cx="2894517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40B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ВЕЛЕС </a:t>
            </a:r>
            <a:endParaRPr lang="ru-RU" sz="4000" b="1" dirty="0">
              <a:solidFill>
                <a:srgbClr val="40BA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14" y="2001398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3"/>
            <a:ext cx="9264352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6037870"/>
            <a:ext cx="9277605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9776" y="3906404"/>
            <a:ext cx="49685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Эпитет этот 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переносит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нас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в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 мир русского крестьянина, который держал в хлеву медвежью лапу как оберег скота и называл ее «скотьим богом». 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В древности слово «скот» использовали еще и как синоним понятия «богатство», а медведя, как одного из владык потустороннего мира, связывали с символикой изобилия. Медвежья лапа в хлеву не только оберегала коров от реального зверя, но и была продуцирующим благопожеланием достатка.</a:t>
            </a:r>
          </a:p>
        </p:txBody>
      </p:sp>
    </p:spTree>
    <p:extLst>
      <p:ext uri="{BB962C8B-B14F-4D97-AF65-F5344CB8AC3E}">
        <p14:creationId xmlns:p14="http://schemas.microsoft.com/office/powerpoint/2010/main" val="41745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>
          <a:xfrm>
            <a:off x="3700297" y="980728"/>
            <a:ext cx="5400600" cy="91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</a:rPr>
              <a:t>Б</a:t>
            </a:r>
            <a:r>
              <a:rPr lang="ru-RU" sz="2800" b="1" dirty="0" smtClean="0">
                <a:solidFill>
                  <a:schemeClr val="bg1"/>
                </a:solidFill>
              </a:rPr>
              <a:t>ог </a:t>
            </a:r>
            <a:r>
              <a:rPr lang="ru-RU" sz="2800" b="1" dirty="0">
                <a:solidFill>
                  <a:schemeClr val="bg1"/>
                </a:solidFill>
              </a:rPr>
              <a:t>плодородия и солнечного света, предок князей и вообще русских людей. </a:t>
            </a:r>
          </a:p>
          <a:p>
            <a:pPr>
              <a:buNone/>
            </a:pPr>
            <a:endParaRPr lang="ru-RU" sz="105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</a:rPr>
              <a:t>Имя его не от слова "дождь", </a:t>
            </a:r>
            <a:r>
              <a:rPr lang="ru-RU" sz="2800" b="1" dirty="0" smtClean="0">
                <a:solidFill>
                  <a:schemeClr val="bg1"/>
                </a:solidFill>
              </a:rPr>
              <a:t> как </a:t>
            </a:r>
            <a:r>
              <a:rPr lang="ru-RU" sz="2800" b="1" dirty="0">
                <a:solidFill>
                  <a:schemeClr val="bg1"/>
                </a:solidFill>
              </a:rPr>
              <a:t>иногда ошибочно думают, оно означает - "дающий Бог", "податель всех </a:t>
            </a:r>
            <a:r>
              <a:rPr lang="ru-RU" sz="2800" b="1" dirty="0" smtClean="0">
                <a:solidFill>
                  <a:schemeClr val="bg1"/>
                </a:solidFill>
              </a:rPr>
              <a:t>благ».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 t="14699" r="27985" b="28601"/>
          <a:stretch/>
        </p:blipFill>
        <p:spPr>
          <a:xfrm>
            <a:off x="479376" y="1052736"/>
            <a:ext cx="3024336" cy="453650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9297483" y="764704"/>
            <a:ext cx="2894517" cy="97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40B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ДАЖДЬБОГ </a:t>
            </a:r>
            <a:endParaRPr lang="ru-RU" sz="3200" b="1" dirty="0">
              <a:solidFill>
                <a:srgbClr val="40BA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3"/>
            <a:ext cx="9264352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originals/3d/8b/75/3d8b75c62d6e26d3f004f6a49d8b4e3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6037870"/>
            <a:ext cx="9277605" cy="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originals/67/22/c9/6722c9a4f318753e79574634cf7f3ae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14" y="2001398"/>
            <a:ext cx="2360253" cy="13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50438" y="4437432"/>
            <a:ext cx="55772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О том, что на Руси почитался… бог света, нам однозначно говорит [древнерусский апокриф] «Слово о твари»: «Изобразив свет в виде фигуры, и кланяются созданному своими руками».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Также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многие источники указывают на то, что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Дажьбога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ассоциировали с поддержанием устоев и социальных норм. А в знаменитом «Слове о полку Игореве» «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Дажьбожьими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внуками» названы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русичи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, военное сословие.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477</TotalTime>
  <Words>527</Words>
  <Application>Microsoft Office PowerPoint</Application>
  <PresentationFormat>Широкоэкранный</PresentationFormat>
  <Paragraphs>113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Corbel</vt:lpstr>
      <vt:lpstr>Roboto</vt:lpstr>
      <vt:lpstr>Times New Roman</vt:lpstr>
      <vt:lpstr>Wingdings 2</vt:lpstr>
      <vt:lpstr>YouTube Sans</vt:lpstr>
      <vt:lpstr>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ПЕРУН </vt:lpstr>
      <vt:lpstr>Презентация PowerPoint</vt:lpstr>
      <vt:lpstr>Презентация PowerPoint</vt:lpstr>
      <vt:lpstr>Презентация PowerPoint</vt:lpstr>
      <vt:lpstr>Презентация PowerPoint</vt:lpstr>
      <vt:lpstr>Сварог -</vt:lpstr>
      <vt:lpstr>Презентация PowerPoint</vt:lpstr>
      <vt:lpstr>Презентация PowerPoint</vt:lpstr>
      <vt:lpstr>Презентация PowerPoint</vt:lpstr>
      <vt:lpstr>Презентация PowerPoint</vt:lpstr>
      <vt:lpstr>Славяне верили, что в болоте водится Кикимора в лесу Леший, в реках и озёрах живёт Водяной и Русалки.  </vt:lpstr>
      <vt:lpstr>Презентация PowerPoint</vt:lpstr>
      <vt:lpstr>Дом охраняет Домовой, а Овинник и Банник – духи и существа, живущие в овине и бане.  </vt:lpstr>
      <vt:lpstr>Презентация PowerPoint</vt:lpstr>
      <vt:lpstr>Презентация PowerPoint</vt:lpstr>
      <vt:lpstr>Хранительница рек, водоемов, духи, имеющие отношение к воде.   Слово «берегиня» означало «земля». </vt:lpstr>
      <vt:lpstr>Восходит к имени славянского бога родового очага, оберегающего границы земельных владений.  </vt:lpstr>
      <vt:lpstr>Презентация PowerPoint</vt:lpstr>
      <vt:lpstr>Презентация PowerPoint</vt:lpstr>
      <vt:lpstr>Домашнее задание №3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Перун -</dc:title>
  <dc:creator>1</dc:creator>
  <cp:lastModifiedBy>Image&amp;Matros ®</cp:lastModifiedBy>
  <cp:revision>29</cp:revision>
  <dcterms:created xsi:type="dcterms:W3CDTF">2017-01-25T09:17:05Z</dcterms:created>
  <dcterms:modified xsi:type="dcterms:W3CDTF">2023-11-02T14:35:08Z</dcterms:modified>
</cp:coreProperties>
</file>