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8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&#1053;&#1072;&#1088;&#1082;&#1086;&#1090;&#1080;&#1082;&#1080;.%20&#1047;&#1072;&#1073;&#1083;&#1091;&#1078;&#1076;&#1077;&#1085;&#1080;&#1103;%20&#1088;&#1086;&#1076;&#1080;&#1090;&#1077;&#1083;&#1077;&#1081;.docx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hyperlink" Target="&#1040;&#1085;&#1090;&#1080;&#1085;&#1072;&#1088;&#1082;&#1086;&#1090;&#1080;&#1095;&#1077;&#1089;&#1082;&#1080;&#1077;%20&#1080;&#1085;&#1090;&#1077;&#1088;&#1085;&#1077;&#1090;%20&#1088;&#1077;&#1089;&#1091;&#1088;&#1089;&#1099;.docx" TargetMode="Externa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12+%20&#1056;&#1077;&#1082;&#1083;&#1072;&#1084;&#1072;,%20&#1082;&#1086;&#1090;&#1086;&#1088;&#1091;&#1102;%20&#1085;&#1077;%20&#1087;&#1086;&#1082;&#1072;&#1078;&#1091;&#1090;%20&#1087;&#1086;%20&#1058;&#1042;%20(&#1087;&#1086;&#1076;&#1075;&#1086;&#1090;&#1086;&#1074;&#1083;&#1077;&#1085;%20&#1087;&#1086;%20&#1079;&#1072;&#1082;&#1072;&#1079;&#1091;%20&#1042;&#1054;&#1044;%20&#1057;&#1090;&#1086;&#1087;&#1085;&#1072;&#1088;&#1082;&#1086;&#1090;&#1080;&#1082;,%202017&#1075;)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hyperlink" Target="&#1048;&#1089;&#1090;&#1086;&#1088;&#1080;&#1103;%20&#1085;&#1072;&#1088;&#1082;&#1086;&#1090;&#1080;&#1082;&#1086;&#1074;%20(&#1087;&#1086;&#1076;&#1075;&#1086;&#1090;&#1086;&#1074;&#1083;&#1077;&#1085;%20&#1080;&#1085;&#1092;&#1086;&#1088;&#1084;&#1072;&#1094;&#1080;&#1086;&#1085;&#1085;&#1099;&#1081;&#1084;%20&#1082;&#1072;&#1085;&#1072;&#1083;&#1086;&#1084;%20&#1053;&#1072;&#1091;&#1095;&#1087;&#1086;&#1082;).av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12+%20&#1057;&#1082;&#1072;&#1078;&#1080;%20&#1085;&#1077;&#1090;%20&#1085;&#1072;&#1088;&#1082;&#1086;&#1090;&#1080;&#1082;&#1072;&#1084;.mp4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hyperlink" Target="&#1052;&#1048;&#1060;&#1067;%20&#1054;%20&#1053;&#1040;&#1056;&#1050;&#1054;&#1058;&#1048;&#1050;&#1040;&#1061;.docx" TargetMode="External"/><Relationship Id="rId5" Type="http://schemas.openxmlformats.org/officeDocument/2006/relationships/image" Target="../media/image18.png"/><Relationship Id="rId4" Type="http://schemas.openxmlformats.org/officeDocument/2006/relationships/hyperlink" Target="&#1055;&#1088;&#1080;&#1079;&#1085;&#1072;&#1082;&#1080;%20&#1091;&#1087;&#1086;&#1090;&#1088;&#1077;&#1073;&#1083;&#1077;&#1085;&#1080;&#1103;%20&#1055;&#1040;&#1042;.do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Для презентации по наркомании\Нужное\black-c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403648" y="980728"/>
            <a:ext cx="628223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РОДИТЕЛЯМ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О </a:t>
            </a:r>
          </a:p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НАРКОТИКАХ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941168"/>
            <a:ext cx="6003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МБУ «Центр психолого-педагогической,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медицинской и социальной помощи»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Саютина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Наталья Анатольевна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0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делать, если Ваш ребёнок употребляет  наркотики?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48681"/>
            <a:ext cx="9144000" cy="6192688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Выберите время для разговора, когда:</a:t>
            </a:r>
          </a:p>
          <a:p>
            <a:pPr lvl="0" indent="177800">
              <a:buFont typeface="Arial" pitchFamily="34" charset="0"/>
              <a:buChar char="•"/>
            </a:pPr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подросток не находится в состоянии наркотического опьянения и не голодный,</a:t>
            </a:r>
          </a:p>
          <a:p>
            <a:pPr lvl="0" indent="177800">
              <a:buFont typeface="Arial" pitchFamily="34" charset="0"/>
              <a:buChar char="•"/>
            </a:pPr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оба родителя могут разговаривать, никуда не торопясь.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Выберите место для разговора:</a:t>
            </a:r>
          </a:p>
          <a:p>
            <a:pPr lvl="0" indent="177800">
              <a:buFont typeface="Arial" pitchFamily="34" charset="0"/>
              <a:buChar char="•"/>
            </a:pPr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комнате подростка или на «нейтральной» территории (в кухне, в гостиной),</a:t>
            </a:r>
          </a:p>
          <a:p>
            <a:pPr lvl="0" indent="177800">
              <a:buFont typeface="Arial" pitchFamily="34" charset="0"/>
              <a:buChar char="•"/>
            </a:pPr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сядьте лицом друг к другу на расстоянии не более метра и смотрите друг другу в глаза.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Скажите спокойным, твердым тоном, что предполагаете употребление наркотиков. Начните так: «Я обнаружила, что ...», «Мы думаем, что …».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Заверьте, что ваши действия продиктованы любовью и тревогой за благополучие подростка.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Приведите собранные вами факты и попросите его объяснить вам свое поведение. Выслушайте внимательно, спокойно и доброжелательно все рассуждения и доводы подростка.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Скажите, что не одобряете употребление наркотиков, что это противоречит порядкам, существующим в вашей семье. Перечислите описание последствий употребления наркотических веществ.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Скажите, что хотя подросток уже достаточно взрослый, чтобы отвечать за свои поступки, вы найдете специализированную помощь и обеспечите поддержку, чтобы прекратить употребление наркотиков.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Сообщите, что вы переговорили о ситуации с друзьями, родственниками, учителями, родителями друзей, которым подросток доверяет.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Если подросток отрицает употребление наркотиков, скажите, что верите. Однако, чтобы убедиться, вам нужно видеть результаты анализа. Предложите вместе пойти в медицинское учреждение и сдать анализ. Обратитесь за помощью к врачу наркологу, если подросток признался в употреблении наркотиков. Если отрицает факт приема, проконсультируйтесь со специалистом сами.</a:t>
            </a:r>
          </a:p>
          <a:p>
            <a:pPr lvl="0" indent="177800"/>
            <a:r>
              <a:rPr lang="ru-RU" sz="13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В беседе нужно применять аргументы «против» употребления наркотических веществ: - «Эйфория длится несколько минут. Потом несколько часов будет очень плохо» - «При употреблении наркотиков идут такие же процессы, как и при старении организма. Ты хочешь преждевременно постареть?» - «Тебя используют. А я не хочу, чтобы тебя использовали. Продают наркотики, а на вырученные деньги организуют террористические акты» - «Пробовать нельзя вообще. Умереть можно и в первый раз от передозировки».</a:t>
            </a:r>
            <a:endParaRPr lang="ru-RU" sz="13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таша\Desktop\Для презентации по наркомании\Нужное\blizk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664296" cy="1776197"/>
          </a:xfrm>
          <a:prstGeom prst="rect">
            <a:avLst/>
          </a:prstGeom>
          <a:noFill/>
        </p:spPr>
      </p:pic>
      <p:pic>
        <p:nvPicPr>
          <p:cNvPr id="3" name="Picture 3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5589240"/>
            <a:ext cx="342021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620688"/>
            <a:ext cx="878497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Телефоны доверия правоохранительных органов.</a:t>
            </a:r>
            <a:endParaRPr lang="ru-RU" sz="16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57-56-15 - Управление по контролю за оборотом наркотиков УМВД России по Тамбовской области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72-52-33 Управление внутренних дел по Тамбовской области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Справочные телефоны ОГБУЗ «Тамбовская психиатрическая клиническая больница»</a:t>
            </a:r>
            <a:endParaRPr lang="ru-RU" sz="1600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71-06-41 – отделение наркологии (кабинет Анонимного Тестирования на выявление наркотических веществ в организме)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53-82-27 – наркологический кабинет по обслуживанию детского населения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53-33-72, 45-44-11 – телефон доверия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 центров реабилитации наркозависимых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(906) 659-45-84 – Социально-адаптационный центр «Мост».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(980) 670-78-78 –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Полухтин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Дмитрий Борисович, директор общества «Трезвость и здоровье» (деревня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Старчики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Знаменского района)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72-33-79 – Тамбовское региональное отделение Всероссийского общества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«Трезвость и здоровье» (группа «Анонимные наркоманы»)</a:t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Контактные телефоны организаций, работающих в сфере профилактики наркомании</a:t>
            </a:r>
            <a:r>
              <a:rPr lang="ru-RU" sz="16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 (910) 758-13-13 – Отряд волонтёров «Бумеранг» ТГУ им. Г.Р.Державина </a:t>
            </a:r>
          </a:p>
          <a:p>
            <a:r>
              <a:rPr lang="ru-RU" sz="1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по контролю за оборотом наркотиков УМВД России по Тамбовской области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Адрес: 392000, г. Тамбов, ул. Московская, д. 19 В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8(4752)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57-56-01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8(4752)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57-56-02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8(4752)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57-56-03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Организации, куда можно обратиться за помощью: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Users\Наташа\Desktop\Для презентации по наркомании\Нужное\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4869160"/>
            <a:ext cx="3096344" cy="187220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627784" y="5157192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5" action="ppaction://hlinkfile"/>
              </a:rPr>
              <a:t>Нажав на эту ссылку, Вы можете ознакомиться с некоторыми </a:t>
            </a:r>
            <a:r>
              <a:rPr lang="ru-RU" dirty="0" err="1" smtClean="0">
                <a:solidFill>
                  <a:schemeClr val="bg1"/>
                </a:solidFill>
                <a:hlinkClick r:id="rId5" action="ppaction://hlinkfile"/>
              </a:rPr>
              <a:t>антинаркотическими</a:t>
            </a:r>
            <a:r>
              <a:rPr lang="ru-RU" dirty="0" smtClean="0">
                <a:solidFill>
                  <a:schemeClr val="bg1"/>
                </a:solidFill>
                <a:hlinkClick r:id="rId5" action="ppaction://hlinkfile"/>
              </a:rPr>
              <a:t> Интернет-ресурсами.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116632"/>
            <a:ext cx="5880323" cy="6532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6632"/>
            <a:ext cx="662353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16632"/>
            <a:ext cx="5700347" cy="6623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Наташа\Desktop\Для презентации по наркомании\Нужное\Нет-наркотикам-768x1024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107504" y="2564904"/>
            <a:ext cx="1800200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гиперссылка</a:t>
            </a:r>
            <a:endParaRPr lang="ru-RU" dirty="0"/>
          </a:p>
        </p:txBody>
      </p:sp>
      <p:sp>
        <p:nvSpPr>
          <p:cNvPr id="8" name="Стрелка влево 7"/>
          <p:cNvSpPr/>
          <p:nvPr/>
        </p:nvSpPr>
        <p:spPr>
          <a:xfrm>
            <a:off x="7236296" y="2564904"/>
            <a:ext cx="1763688" cy="13681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гиперссылка</a:t>
            </a:r>
            <a:endParaRPr lang="ru-RU" dirty="0"/>
          </a:p>
        </p:txBody>
      </p:sp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3896" y="476672"/>
            <a:ext cx="8558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Наркомания</a:t>
            </a:r>
            <a:r>
              <a:rPr lang="ru-RU" dirty="0" smtClean="0">
                <a:solidFill>
                  <a:schemeClr val="bg1"/>
                </a:solidFill>
              </a:rPr>
              <a:t> – заболевание, возникающее в результате употребления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наркотических средств.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Наркомания</a:t>
            </a:r>
            <a:r>
              <a:rPr lang="ru-RU" dirty="0" smtClean="0">
                <a:solidFill>
                  <a:schemeClr val="bg1"/>
                </a:solidFill>
              </a:rPr>
              <a:t> – вид отклоняющегося поведения личности.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Наркомания</a:t>
            </a:r>
            <a:r>
              <a:rPr lang="ru-RU" dirty="0" smtClean="0">
                <a:solidFill>
                  <a:schemeClr val="bg1"/>
                </a:solidFill>
              </a:rPr>
              <a:t> – заболевание, обусловленное изменение процесса обмена веществ под влиянием наркотических препаратов.</a:t>
            </a:r>
          </a:p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solidFill>
                  <a:schemeClr val="bg1"/>
                </a:solidFill>
              </a:rPr>
              <a:t>Наркомания</a:t>
            </a:r>
            <a:r>
              <a:rPr lang="ru-RU" dirty="0" smtClean="0">
                <a:solidFill>
                  <a:schemeClr val="bg1"/>
                </a:solidFill>
              </a:rPr>
              <a:t> – болезненное пристрастие к наркотикам, связанное с развитием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психологической и физиологической зависимостью от этих веществ.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284984"/>
            <a:ext cx="4042389" cy="16619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hlinkClick r:id="rId4" action="ppaction://hlinkfile"/>
              </a:rPr>
              <a:t>О наркотических веществах </a:t>
            </a:r>
          </a:p>
          <a:p>
            <a:r>
              <a:rPr lang="ru-RU" sz="2400" b="1" dirty="0" smtClean="0">
                <a:solidFill>
                  <a:schemeClr val="bg1"/>
                </a:solidFill>
                <a:hlinkClick r:id="rId4" action="ppaction://hlinkfile"/>
              </a:rPr>
              <a:t>известно достаточно давно:</a:t>
            </a:r>
          </a:p>
          <a:p>
            <a:r>
              <a:rPr lang="ru-RU" b="1" dirty="0" smtClean="0">
                <a:solidFill>
                  <a:schemeClr val="bg1"/>
                </a:solidFill>
                <a:hlinkClick r:id="rId4" action="ppaction://hlinkfile"/>
              </a:rPr>
              <a:t>история употребления наркотических </a:t>
            </a:r>
          </a:p>
          <a:p>
            <a:r>
              <a:rPr lang="ru-RU" b="1" dirty="0" smtClean="0">
                <a:solidFill>
                  <a:schemeClr val="bg1"/>
                </a:solidFill>
                <a:hlinkClick r:id="rId4" action="ppaction://hlinkfile"/>
              </a:rPr>
              <a:t>препаратов восходит к цивилизации </a:t>
            </a:r>
          </a:p>
          <a:p>
            <a:r>
              <a:rPr lang="ru-RU" b="1" dirty="0" smtClean="0">
                <a:solidFill>
                  <a:schemeClr val="bg1"/>
                </a:solidFill>
                <a:hlinkClick r:id="rId4" action="ppaction://hlinkfile"/>
              </a:rPr>
              <a:t>шумеров за 5000 лет до н.э.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5661248"/>
            <a:ext cx="55812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Нажав на эту ссылку вы увидите небольшой фильм,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подготовленный информационным каналом </a:t>
            </a:r>
            <a:r>
              <a:rPr lang="ru-RU" dirty="0" err="1" smtClean="0">
                <a:solidFill>
                  <a:schemeClr val="bg1"/>
                </a:solidFill>
              </a:rPr>
              <a:t>Научпок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 истории наркотиков и об их действии на организм.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5652120" y="4941168"/>
            <a:ext cx="1008112" cy="792088"/>
          </a:xfrm>
          <a:prstGeom prst="upArrow">
            <a:avLst>
              <a:gd name="adj1" fmla="val 50000"/>
              <a:gd name="adj2" fmla="val 44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находится в группе риска?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764704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1338" algn="just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сожалению, статистика наркомании всегда будет необъективной и неточной.  Кроме того, многие организации манипулируют цифрами, чтобы представить в выгодном свете себя, и в негативном – конкурентов. Тем не менее, есть общие тенденции, которые отражают картину для России: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87518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Молодой или юный возраст.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Примерно 2/3 наркозависимых в России – это люди старше 16 и моложе 30 лет. Ещё пятая часть потребителей – школьники или учащиеся, то есть дети.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Мужской пол.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Абсолютное большинство наркоманов – мужчины, однако процент женщин, вовлечённых в зависимость, постепенно возрастает.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Среднее или начальное образование.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Большинство наркоманов обладают недостатком общечеловеческих знаний, плохо разбираются в строении организма, мало знают о последствиях употребления </a:t>
            </a:r>
            <a:r>
              <a:rPr 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психоактивных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Специфический круг общения.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Будущие наркоманы неразборчивы в связях, могут поддерживать отношения с опасными людьми. В то же время, в круг общения могут входить и совершенно другие индивидуумы: представители творческих профессий, музыканты.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Аморальная жизнь.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Юношеская и подростковая наркомания требует значительных средств, которых в таком возрасте просто не найти. Поэтому как молодые, так и взрослые наркоманы промышляют преступностью, проституцией, сами продают </a:t>
            </a:r>
            <a:r>
              <a:rPr 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психоактивные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вещества.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Отсутствие критики к своему состоянию.</a:t>
            </a:r>
            <a:r>
              <a:rPr lang="ru-RU" sz="15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Большинство </a:t>
            </a:r>
            <a:r>
              <a:rPr lang="ru-RU" sz="15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наркопотребителей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либо не осознают, либо отрицают наличие  у себя зависимости. Это делает невозможным лечение, так как человек просто не способен принять помощь.</a:t>
            </a:r>
          </a:p>
          <a:p>
            <a:pPr marL="93663" indent="531813" algn="just">
              <a:buFont typeface="Arial" pitchFamily="34" charset="0"/>
              <a:buChar char="•"/>
            </a:pPr>
            <a:r>
              <a:rPr lang="ru-RU" sz="1600" b="1" i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Нарушенная система ценностей.</a:t>
            </a:r>
            <a:r>
              <a:rPr lang="ru-RU" sz="15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На первом месте у большинства людей стоит работа, семья, стремление к жизни. Уже на начальной стадии наркомании человек утрачивает все ориентиры, которые у него были ранее, и ставит во главу угла потакание собственным страстям.</a:t>
            </a:r>
            <a:endParaRPr lang="ru-RU" sz="15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48680"/>
            <a:ext cx="2736304" cy="183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Признаки употребления наркотиков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Физиологические признаки: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196752"/>
            <a:ext cx="3933825" cy="521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068960"/>
            <a:ext cx="465123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Наташа\Desktop\Для презентации по наркомании\Нужное\zrachk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1196752"/>
            <a:ext cx="4638977" cy="1800200"/>
          </a:xfrm>
          <a:prstGeom prst="rect">
            <a:avLst/>
          </a:prstGeom>
          <a:noFill/>
        </p:spPr>
      </p:pic>
      <p:pic>
        <p:nvPicPr>
          <p:cNvPr id="2054" name="Picture 6" descr="C:\Users\Наташа\Desktop\Для презентации по наркомании\Нужное\abstinentnyj-sindro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085184"/>
            <a:ext cx="2275492" cy="1512168"/>
          </a:xfrm>
          <a:prstGeom prst="rect">
            <a:avLst/>
          </a:prstGeom>
          <a:noFill/>
        </p:spPr>
      </p:pic>
      <p:pic>
        <p:nvPicPr>
          <p:cNvPr id="2055" name="Picture 7" descr="C:\Users\Наташа\Desktop\Для презентации по наркомании\Нужное\1295355320_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5085184"/>
            <a:ext cx="2361271" cy="15121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Поведенческие признаки: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41148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Наташа\Desktop\Для презентации по наркомании\Нужное\1e58f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4176464" cy="2881232"/>
          </a:xfrm>
          <a:prstGeom prst="rect">
            <a:avLst/>
          </a:prstGeom>
          <a:noFill/>
        </p:spPr>
      </p:pic>
      <p:pic>
        <p:nvPicPr>
          <p:cNvPr id="3076" name="Picture 4" descr="C:\Users\Наташа\Desktop\Для презентации по наркомании\Нужное\origi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861048"/>
            <a:ext cx="4252655" cy="27363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Очевидные признаки: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38385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Наташа\Desktop\Для презентации по наркомании\Нужное\greet_lozhk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692696"/>
            <a:ext cx="4392488" cy="2928325"/>
          </a:xfrm>
          <a:prstGeom prst="rect">
            <a:avLst/>
          </a:prstGeom>
          <a:noFill/>
        </p:spPr>
      </p:pic>
      <p:pic>
        <p:nvPicPr>
          <p:cNvPr id="1029" name="Picture 5" descr="C:\Users\Наташа\Desktop\Для презентации по наркомании\Нужное\predmety-narkom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717032"/>
            <a:ext cx="4392488" cy="297971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95536" y="4941168"/>
            <a:ext cx="3816424" cy="1200329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7" action="ppaction://hlinkfile"/>
              </a:rPr>
              <a:t>СКАЖИ НАРКОТИКАМ НЕТ!!!</a:t>
            </a:r>
          </a:p>
          <a:p>
            <a:r>
              <a:rPr lang="ru-RU" dirty="0" smtClean="0">
                <a:solidFill>
                  <a:schemeClr val="bg1"/>
                </a:solidFill>
                <a:hlinkClick r:id="rId7" action="ppaction://hlinkfile"/>
              </a:rPr>
              <a:t>Видеофильм , подготовлен по заказу </a:t>
            </a:r>
          </a:p>
          <a:p>
            <a:r>
              <a:rPr lang="ru-RU" dirty="0" smtClean="0">
                <a:solidFill>
                  <a:schemeClr val="bg1"/>
                </a:solidFill>
                <a:hlinkClick r:id="rId7" action="ppaction://hlinkfile"/>
              </a:rPr>
              <a:t>Национального Центра социальной помощи г. 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9512" y="764704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начале 30-х гг. ХХ в. в одном из медицинских журналов была опубликована статья, которая называлась «Почему люди одурманиваются».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Авторов статьи интересовали причины, по которым люди употребляют наркотики. Выяснилось, что одна из них – отсутствие знаний об опасности знакомства с одурманивающими веществами. Большинство опрошенных просто не подозревали о том, что придётся расплачиваться за минуты «удовольствия».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1520" y="2636912"/>
            <a:ext cx="504056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Какие же ещё причины могут побуждать людей к знакомству с наркотиками? Вот некоторые из них (данные получены в результате опроса подростков возраста 12-18 лет):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забыть о неприятностях.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расслабиться, отдохнуть.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Ради приятных ощущений.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Больше нечем заняться.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принято в компании.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для меня неопасно.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престижно, круто.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Любопытно.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Почему люди решаются попробовать наркотики?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Наташа\Desktop\Для презентации по наркомании\Нужное\WVtcpI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3024336" cy="2016224"/>
          </a:xfrm>
          <a:prstGeom prst="rect">
            <a:avLst/>
          </a:prstGeom>
          <a:noFill/>
        </p:spPr>
      </p:pic>
      <p:pic>
        <p:nvPicPr>
          <p:cNvPr id="2056" name="Picture 8" descr="C:\Users\Наташа\Desktop\Для презентации по наркомании\Нужное\199955068_4562255d2eb7f4b0fb4a303ad7682a3e_8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4653136"/>
            <a:ext cx="3168352" cy="20792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6632"/>
            <a:ext cx="8712968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Современные наркотики делятся на три основных группы:</a:t>
            </a: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7675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Стимуляторы.   </a:t>
            </a:r>
          </a:p>
          <a:p>
            <a:pPr lvl="0" indent="447675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Галлюциногены.	</a:t>
            </a:r>
          </a:p>
          <a:p>
            <a:pPr lvl="0" indent="447675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Эйфоретики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47675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47675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Наркоманы говорят: «Стимуляторы, галлюциногены,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эйфоретики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это рай в пакетике». На самом деле эти пакетики заполнены самым настоящим адом, из которого будет сложно или вовсе невозможно выбраться, но попасть в который проще простого, если верить мифам:</a:t>
            </a:r>
          </a:p>
          <a:p>
            <a:pPr indent="447675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1. Один раз можно.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2. Смерть от передозировки лёгкая.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3. Последствия передозировки тяжёлые, но не фатальные.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4. Инвалидов рожают только «закоренелые» наркоманы.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5. «Лёгкие» наркотики  существуют.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6. Галлюцинации можно программировать заранее.</a:t>
            </a:r>
          </a:p>
          <a:p>
            <a:pPr indent="447675">
              <a:buFont typeface="Wingdings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МИФ 7. Существуют «безопасные» дозы.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2771800" y="980728"/>
            <a:ext cx="288032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24744"/>
            <a:ext cx="2736304" cy="102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право 9"/>
          <p:cNvSpPr/>
          <p:nvPr/>
        </p:nvSpPr>
        <p:spPr>
          <a:xfrm>
            <a:off x="3419872" y="1412776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7380312" y="1412776"/>
            <a:ext cx="792088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00730" y="5877272"/>
            <a:ext cx="78795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Чтобы узнать подробнее о мифах и рассказать о них своим детям,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обязательно перейдите по этой ссылке!!!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  <p:sndAc>
      <p:stSnd>
        <p:snd r:embed="rId2" name="bomb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Наташа\Desktop\Для презентации по наркомании\Нужное\powerpoint-background-dark-haci-saecsa-co-regarding-powerpoint-background-da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620688"/>
            <a:ext cx="86409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развитие интересов и увлечений.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Плотная загруженность трудными, но увлекательными занятиями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очень важно притом, чтобы детская самооценка не подвергалась риску: самолюбивые дети, «пропустившие гол» (переругали,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недохвалили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кто-то оказался успешнее…) – часто пускаются по наклонной плоскости…</a:t>
            </a:r>
          </a:p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Длительная, развивающаяся дружба с родителями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открытость, душевность плюс общее дело, предмет единения (спорт, походы, автомобиль, домашний театр, видеотека, 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животные, совместная работа…)</a:t>
            </a:r>
          </a:p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клубные, политические, церковные и иные формы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подростково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–молодежной жизни, не имеющие в обиходе наркотиков.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Ранняя любовь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особенно со взаимностью, и ранние счастливые браки с рождением детей, если только эти браки не распадаются сразу, если юные сами строят свое гнездо, если супружество помогает взрослению</a:t>
            </a:r>
          </a:p>
          <a:p>
            <a:pPr marL="342900" lvl="0" indent="-342900" algn="just">
              <a:buAutoNum type="arabicPeriod"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Раннее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осиротение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нужда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необходимостью зарабатывать и утверждать себя в жизни, с ранней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ответственностью за себя и других…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удерживает ребёнка от употребления наркотиков?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avatars.mds.yandex.net/get-pdb/1732360/1989cfa7-a90b-496a-abda-4662e8e176e0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869160"/>
            <a:ext cx="2808312" cy="1872208"/>
          </a:xfrm>
          <a:prstGeom prst="rect">
            <a:avLst/>
          </a:prstGeom>
          <a:noFill/>
        </p:spPr>
      </p:pic>
      <p:pic>
        <p:nvPicPr>
          <p:cNvPr id="2052" name="Picture 4" descr="https://avatars.mds.yandex.net/get-pdb/805160/5d4efe58-d474-4a82-a3e1-c8113f9f77d5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869160"/>
            <a:ext cx="2811826" cy="1872208"/>
          </a:xfrm>
          <a:prstGeom prst="rect">
            <a:avLst/>
          </a:prstGeom>
          <a:noFill/>
        </p:spPr>
      </p:pic>
      <p:pic>
        <p:nvPicPr>
          <p:cNvPr id="6" name="Picture 6" descr="http://pohudeyem.ru/images/PhotoNews/8-7-15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869160"/>
            <a:ext cx="2771800" cy="18722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953</Words>
  <Application>Microsoft Office PowerPoint</Application>
  <PresentationFormat>Экран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42</cp:revision>
  <dcterms:created xsi:type="dcterms:W3CDTF">2019-11-01T15:48:33Z</dcterms:created>
  <dcterms:modified xsi:type="dcterms:W3CDTF">2019-11-05T13:43:57Z</dcterms:modified>
</cp:coreProperties>
</file>